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 id="2147484536" r:id="rId7"/>
    <p:sldMasterId id="2147484551" r:id="rId8"/>
    <p:sldMasterId id="2147484580" r:id="rId9"/>
    <p:sldMasterId id="2147484622" r:id="rId10"/>
    <p:sldMasterId id="2147484647" r:id="rId11"/>
    <p:sldMasterId id="2147484671" r:id="rId12"/>
  </p:sldMasterIdLst>
  <p:notesMasterIdLst>
    <p:notesMasterId r:id="rId79"/>
  </p:notesMasterIdLst>
  <p:handoutMasterIdLst>
    <p:handoutMasterId r:id="rId80"/>
  </p:handoutMasterIdLst>
  <p:sldIdLst>
    <p:sldId id="1928" r:id="rId13"/>
    <p:sldId id="1719" r:id="rId14"/>
    <p:sldId id="1939" r:id="rId15"/>
    <p:sldId id="8711" r:id="rId16"/>
    <p:sldId id="10037" r:id="rId17"/>
    <p:sldId id="8705" r:id="rId18"/>
    <p:sldId id="8710" r:id="rId19"/>
    <p:sldId id="461" r:id="rId20"/>
    <p:sldId id="8706" r:id="rId21"/>
    <p:sldId id="8707" r:id="rId22"/>
    <p:sldId id="458" r:id="rId23"/>
    <p:sldId id="550" r:id="rId24"/>
    <p:sldId id="489" r:id="rId25"/>
    <p:sldId id="1866" r:id="rId26"/>
    <p:sldId id="8708" r:id="rId27"/>
    <p:sldId id="823" r:id="rId28"/>
    <p:sldId id="1938" r:id="rId29"/>
    <p:sldId id="8713" r:id="rId30"/>
    <p:sldId id="822" r:id="rId31"/>
    <p:sldId id="825" r:id="rId32"/>
    <p:sldId id="821" r:id="rId33"/>
    <p:sldId id="815" r:id="rId34"/>
    <p:sldId id="8715" r:id="rId35"/>
    <p:sldId id="1716" r:id="rId36"/>
    <p:sldId id="1717" r:id="rId37"/>
    <p:sldId id="8712" r:id="rId38"/>
    <p:sldId id="1350" r:id="rId39"/>
    <p:sldId id="1933" r:id="rId40"/>
    <p:sldId id="315" r:id="rId41"/>
    <p:sldId id="388" r:id="rId42"/>
    <p:sldId id="1694" r:id="rId43"/>
    <p:sldId id="1926" r:id="rId44"/>
    <p:sldId id="1906" r:id="rId45"/>
    <p:sldId id="1907" r:id="rId46"/>
    <p:sldId id="1927" r:id="rId47"/>
    <p:sldId id="1849" r:id="rId48"/>
    <p:sldId id="1884" r:id="rId49"/>
    <p:sldId id="1850" r:id="rId50"/>
    <p:sldId id="1720" r:id="rId51"/>
    <p:sldId id="304" r:id="rId52"/>
    <p:sldId id="288" r:id="rId53"/>
    <p:sldId id="319" r:id="rId54"/>
    <p:sldId id="1908" r:id="rId55"/>
    <p:sldId id="1909" r:id="rId56"/>
    <p:sldId id="1901" r:id="rId57"/>
    <p:sldId id="1895" r:id="rId58"/>
    <p:sldId id="1904" r:id="rId59"/>
    <p:sldId id="1923" r:id="rId60"/>
    <p:sldId id="1934" r:id="rId61"/>
    <p:sldId id="318" r:id="rId62"/>
    <p:sldId id="1921" r:id="rId63"/>
    <p:sldId id="1712" r:id="rId64"/>
    <p:sldId id="285" r:id="rId65"/>
    <p:sldId id="1702" r:id="rId66"/>
    <p:sldId id="1509" r:id="rId67"/>
    <p:sldId id="8716" r:id="rId68"/>
    <p:sldId id="10036" r:id="rId69"/>
    <p:sldId id="10025" r:id="rId70"/>
    <p:sldId id="10024" r:id="rId71"/>
    <p:sldId id="10026" r:id="rId72"/>
    <p:sldId id="10027" r:id="rId73"/>
    <p:sldId id="10028" r:id="rId74"/>
    <p:sldId id="10029" r:id="rId75"/>
    <p:sldId id="10030" r:id="rId76"/>
    <p:sldId id="10031" r:id="rId77"/>
    <p:sldId id="10032" r:id="rId78"/>
  </p:sldIdLst>
  <p:sldSz cx="12436475" cy="6994525"/>
  <p:notesSz cx="7315200" cy="9601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C8F106-71D7-46E1-B39B-1A4CD0531131}">
          <p14:sldIdLst>
            <p14:sldId id="1928"/>
            <p14:sldId id="1719"/>
            <p14:sldId id="1939"/>
            <p14:sldId id="8711"/>
            <p14:sldId id="10037"/>
            <p14:sldId id="8705"/>
            <p14:sldId id="8710"/>
            <p14:sldId id="461"/>
            <p14:sldId id="8706"/>
            <p14:sldId id="8707"/>
            <p14:sldId id="458"/>
            <p14:sldId id="550"/>
            <p14:sldId id="489"/>
            <p14:sldId id="1866"/>
            <p14:sldId id="8708"/>
            <p14:sldId id="823"/>
            <p14:sldId id="1938"/>
            <p14:sldId id="8713"/>
            <p14:sldId id="822"/>
            <p14:sldId id="825"/>
            <p14:sldId id="821"/>
            <p14:sldId id="815"/>
            <p14:sldId id="8715"/>
            <p14:sldId id="1716"/>
            <p14:sldId id="1717"/>
            <p14:sldId id="8712"/>
            <p14:sldId id="1350"/>
            <p14:sldId id="1933"/>
            <p14:sldId id="315"/>
            <p14:sldId id="388"/>
            <p14:sldId id="1694"/>
            <p14:sldId id="1926"/>
            <p14:sldId id="1906"/>
            <p14:sldId id="1907"/>
            <p14:sldId id="1927"/>
            <p14:sldId id="1849"/>
            <p14:sldId id="1884"/>
            <p14:sldId id="1850"/>
            <p14:sldId id="1720"/>
            <p14:sldId id="304"/>
            <p14:sldId id="288"/>
            <p14:sldId id="319"/>
            <p14:sldId id="1908"/>
            <p14:sldId id="1909"/>
            <p14:sldId id="1901"/>
            <p14:sldId id="1895"/>
            <p14:sldId id="1904"/>
            <p14:sldId id="1923"/>
            <p14:sldId id="1934"/>
            <p14:sldId id="318"/>
            <p14:sldId id="1921"/>
            <p14:sldId id="1712"/>
            <p14:sldId id="285"/>
            <p14:sldId id="1702"/>
            <p14:sldId id="1509"/>
          </p14:sldIdLst>
        </p14:section>
        <p14:section name="Appendix" id="{74AB98EB-DB88-4D7F-B256-DCBC769CCD88}">
          <p14:sldIdLst>
            <p14:sldId id="8716"/>
            <p14:sldId id="10036"/>
            <p14:sldId id="10025"/>
            <p14:sldId id="10024"/>
            <p14:sldId id="10026"/>
            <p14:sldId id="10027"/>
            <p14:sldId id="10028"/>
            <p14:sldId id="10029"/>
            <p14:sldId id="10030"/>
            <p14:sldId id="10031"/>
            <p14:sldId id="100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3" autoAdjust="0"/>
    <p:restoredTop sz="84362" autoAdjust="0"/>
  </p:normalViewPr>
  <p:slideViewPr>
    <p:cSldViewPr snapToGrid="0">
      <p:cViewPr varScale="1">
        <p:scale>
          <a:sx n="86" d="100"/>
          <a:sy n="86" d="100"/>
        </p:scale>
        <p:origin x="1446"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theme" Target="theme/theme1.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4.xml"/><Relationship Id="rId71" Type="http://schemas.openxmlformats.org/officeDocument/2006/relationships/slide" Target="slides/slide59.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61" Type="http://schemas.openxmlformats.org/officeDocument/2006/relationships/slide" Target="slides/slide49.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Sheet1!$E$7</c:f>
              <c:strCache>
                <c:ptCount val="1"/>
                <c:pt idx="0">
                  <c:v>Concurrency Slots</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Sheet1!$E$8:$E$25</c:f>
              <c:numCache>
                <c:formatCode>General</c:formatCode>
                <c:ptCount val="18"/>
                <c:pt idx="0">
                  <c:v>4</c:v>
                </c:pt>
                <c:pt idx="1">
                  <c:v>8</c:v>
                </c:pt>
                <c:pt idx="2">
                  <c:v>12</c:v>
                </c:pt>
                <c:pt idx="3">
                  <c:v>16</c:v>
                </c:pt>
                <c:pt idx="4">
                  <c:v>20</c:v>
                </c:pt>
                <c:pt idx="5">
                  <c:v>24</c:v>
                </c:pt>
                <c:pt idx="6">
                  <c:v>40</c:v>
                </c:pt>
                <c:pt idx="7">
                  <c:v>48</c:v>
                </c:pt>
                <c:pt idx="8">
                  <c:v>60</c:v>
                </c:pt>
                <c:pt idx="9">
                  <c:v>80</c:v>
                </c:pt>
                <c:pt idx="10">
                  <c:v>100</c:v>
                </c:pt>
                <c:pt idx="11">
                  <c:v>120</c:v>
                </c:pt>
                <c:pt idx="12">
                  <c:v>200</c:v>
                </c:pt>
                <c:pt idx="13">
                  <c:v>240</c:v>
                </c:pt>
                <c:pt idx="14">
                  <c:v>300</c:v>
                </c:pt>
                <c:pt idx="15">
                  <c:v>400</c:v>
                </c:pt>
                <c:pt idx="16">
                  <c:v>600</c:v>
                </c:pt>
                <c:pt idx="17">
                  <c:v>1200</c:v>
                </c:pt>
              </c:numCache>
            </c:numRef>
          </c:val>
          <c:extLst>
            <c:ext xmlns:c16="http://schemas.microsoft.com/office/drawing/2014/chart" uri="{C3380CC4-5D6E-409C-BE32-E72D297353CC}">
              <c16:uniqueId val="{00000000-B6AA-4788-B3B2-37089BD2AE12}"/>
            </c:ext>
          </c:extLst>
        </c:ser>
        <c:dLbls>
          <c:showLegendKey val="0"/>
          <c:showVal val="0"/>
          <c:showCatName val="0"/>
          <c:showSerName val="0"/>
          <c:showPercent val="0"/>
          <c:showBubbleSize val="0"/>
        </c:dLbls>
        <c:gapWidth val="219"/>
        <c:overlap val="-27"/>
        <c:axId val="731281144"/>
        <c:axId val="731282128"/>
      </c:barChart>
      <c:lineChart>
        <c:grouping val="standard"/>
        <c:varyColors val="0"/>
        <c:ser>
          <c:idx val="2"/>
          <c:order val="2"/>
          <c:tx>
            <c:strRef>
              <c:f>Sheet1!$F$7</c:f>
              <c:strCache>
                <c:ptCount val="1"/>
                <c:pt idx="0">
                  <c:v>Max Concurrency</c:v>
                </c:pt>
              </c:strCache>
            </c:strRef>
          </c:tx>
          <c:spPr>
            <a:ln w="34925" cap="rnd">
              <a:solidFill>
                <a:schemeClr val="accent3"/>
              </a:solidFill>
              <a:round/>
            </a:ln>
            <a:effectLst>
              <a:outerShdw blurRad="44450" dist="13970" dir="5400000" algn="ctr" rotWithShape="0">
                <a:srgbClr val="000000">
                  <a:alpha val="45000"/>
                </a:srgbClr>
              </a:outerShdw>
            </a:effectLst>
          </c:spPr>
          <c:marker>
            <c:symbol val="none"/>
          </c:marker>
          <c:dLbls>
            <c:dLbl>
              <c:idx val="9"/>
              <c:layout>
                <c:manualLayout>
                  <c:x val="-5.287955318805139E-2"/>
                  <c:y val="-7.40325948863798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FDF-436F-9468-0E3C8950F3C3}"/>
                </c:ext>
              </c:extLst>
            </c:dLbl>
            <c:dLbl>
              <c:idx val="11"/>
              <c:layout>
                <c:manualLayout>
                  <c:x val="-5.161689431620977E-2"/>
                  <c:y val="-9.09488811142051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FDF-436F-9468-0E3C8950F3C3}"/>
                </c:ext>
              </c:extLst>
            </c:dLbl>
            <c:dLbl>
              <c:idx val="13"/>
              <c:layout>
                <c:manualLayout>
                  <c:x val="-5.4495534787685346E-2"/>
                  <c:y val="-0.1033867470620939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FDF-436F-9468-0E3C8950F3C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Sheet1!$F$8:$F$25</c:f>
              <c:numCache>
                <c:formatCode>General</c:formatCode>
                <c:ptCount val="18"/>
                <c:pt idx="0">
                  <c:v>4</c:v>
                </c:pt>
                <c:pt idx="1">
                  <c:v>8</c:v>
                </c:pt>
                <c:pt idx="2">
                  <c:v>12</c:v>
                </c:pt>
                <c:pt idx="3">
                  <c:v>16</c:v>
                </c:pt>
                <c:pt idx="4">
                  <c:v>20</c:v>
                </c:pt>
                <c:pt idx="5">
                  <c:v>24</c:v>
                </c:pt>
                <c:pt idx="6">
                  <c:v>32</c:v>
                </c:pt>
                <c:pt idx="7">
                  <c:v>32</c:v>
                </c:pt>
                <c:pt idx="8">
                  <c:v>32</c:v>
                </c:pt>
                <c:pt idx="9">
                  <c:v>48</c:v>
                </c:pt>
                <c:pt idx="10">
                  <c:v>48</c:v>
                </c:pt>
                <c:pt idx="11">
                  <c:v>64</c:v>
                </c:pt>
                <c:pt idx="12">
                  <c:v>64</c:v>
                </c:pt>
                <c:pt idx="13">
                  <c:v>128</c:v>
                </c:pt>
                <c:pt idx="14">
                  <c:v>128</c:v>
                </c:pt>
                <c:pt idx="15">
                  <c:v>128</c:v>
                </c:pt>
                <c:pt idx="16">
                  <c:v>128</c:v>
                </c:pt>
                <c:pt idx="17">
                  <c:v>128</c:v>
                </c:pt>
              </c:numCache>
            </c:numRef>
          </c:val>
          <c:smooth val="0"/>
          <c:extLst>
            <c:ext xmlns:c16="http://schemas.microsoft.com/office/drawing/2014/chart" uri="{C3380CC4-5D6E-409C-BE32-E72D297353CC}">
              <c16:uniqueId val="{00000002-B6AA-4788-B3B2-37089BD2AE12}"/>
            </c:ext>
          </c:extLst>
        </c:ser>
        <c:dLbls>
          <c:showLegendKey val="0"/>
          <c:showVal val="0"/>
          <c:showCatName val="0"/>
          <c:showSerName val="0"/>
          <c:showPercent val="0"/>
          <c:showBubbleSize val="0"/>
        </c:dLbls>
        <c:marker val="1"/>
        <c:smooth val="0"/>
        <c:axId val="731281144"/>
        <c:axId val="731282128"/>
        <c:extLst>
          <c:ext xmlns:c15="http://schemas.microsoft.com/office/drawing/2012/chart" uri="{02D57815-91ED-43cb-92C2-25804820EDAC}">
            <c15:filteredLineSeries>
              <c15:ser>
                <c:idx val="1"/>
                <c:order val="1"/>
                <c:tx>
                  <c:strRef>
                    <c:extLst>
                      <c:ext uri="{02D57815-91ED-43cb-92C2-25804820EDAC}">
                        <c15:formulaRef>
                          <c15:sqref>Sheet1!#REF!</c15:sqref>
                        </c15:formulaRef>
                      </c:ext>
                    </c:extLst>
                    <c:strCache>
                      <c:ptCount val="1"/>
                      <c:pt idx="0">
                        <c:v>#REF!</c:v>
                      </c:pt>
                    </c:strCache>
                  </c:strRef>
                </c:tx>
                <c:spPr>
                  <a:ln w="34925" cap="rnd">
                    <a:solidFill>
                      <a:schemeClr val="accent2"/>
                    </a:solidFill>
                    <a:round/>
                  </a:ln>
                  <a:effectLst>
                    <a:outerShdw blurRad="44450" dist="13970" dir="5400000" algn="ctr" rotWithShape="0">
                      <a:srgbClr val="000000">
                        <a:alpha val="45000"/>
                      </a:srgbClr>
                    </a:outerShdw>
                  </a:effectLst>
                </c:spPr>
                <c:marker>
                  <c:symbol val="none"/>
                </c:marker>
                <c:cat>
                  <c:strRef>
                    <c:extLst>
                      <c:ext uri="{02D57815-91ED-43cb-92C2-25804820EDAC}">
                        <c15:formulaRef>
                          <c15:sqref>Sheet1!$D$8:$D$25</c15:sqref>
                        </c15:formulaRef>
                      </c:ext>
                    </c:extLst>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extLst>
                      <c:ext uri="{02D57815-91ED-43cb-92C2-25804820EDAC}">
                        <c15:formulaRef>
                          <c15:sqref>Sheet1!#REF!</c15:sqref>
                        </c15:formulaRef>
                      </c:ext>
                    </c:extLst>
                    <c:numCache>
                      <c:formatCode>General</c:formatCode>
                      <c:ptCount val="1"/>
                      <c:pt idx="0">
                        <c:v>1</c:v>
                      </c:pt>
                    </c:numCache>
                  </c:numRef>
                </c:val>
                <c:smooth val="0"/>
                <c:extLst>
                  <c:ext xmlns:c16="http://schemas.microsoft.com/office/drawing/2014/chart" uri="{C3380CC4-5D6E-409C-BE32-E72D297353CC}">
                    <c16:uniqueId val="{00000001-B6AA-4788-B3B2-37089BD2AE12}"/>
                  </c:ext>
                </c:extLst>
              </c15:ser>
            </c15:filteredLineSeries>
          </c:ext>
        </c:extLst>
      </c:lineChart>
      <c:catAx>
        <c:axId val="7312811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2128"/>
        <c:crosses val="autoZero"/>
        <c:auto val="1"/>
        <c:lblAlgn val="ctr"/>
        <c:lblOffset val="100"/>
        <c:noMultiLvlLbl val="0"/>
      </c:catAx>
      <c:valAx>
        <c:axId val="731282128"/>
        <c:scaling>
          <c:logBase val="4"/>
          <c:orientation val="minMax"/>
          <c:max val="1200"/>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1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2"/>
            <a:ext cx="3169920" cy="480060"/>
          </a:xfrm>
          <a:prstGeom prst="rect">
            <a:avLst/>
          </a:prstGeom>
        </p:spPr>
        <p:txBody>
          <a:bodyPr vert="horz" lIns="96650" tIns="48325" rIns="96650" bIns="48325"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4143589" y="0"/>
            <a:ext cx="3169920" cy="480060"/>
          </a:xfrm>
          <a:prstGeom prst="rect">
            <a:avLst/>
          </a:prstGeom>
        </p:spPr>
        <p:txBody>
          <a:bodyPr vert="horz" lIns="96650" tIns="48325" rIns="96650" bIns="48325" rtlCol="0"/>
          <a:lstStyle>
            <a:lvl1pPr algn="r">
              <a:defRPr sz="1200"/>
            </a:lvl1pPr>
          </a:lstStyle>
          <a:p>
            <a:fld id="{8C8D045D-9A66-44E7-900A-FC6D0BD4E54A}" type="datetime8">
              <a:rPr lang="en-US" smtClean="0">
                <a:latin typeface="Segoe UI" pitchFamily="34" charset="0"/>
              </a:rPr>
              <a:t>9/11/2019 6:42 PM</a:t>
            </a:fld>
            <a:endParaRPr lang="en-US">
              <a:latin typeface="Segoe UI" pitchFamily="34" charset="0"/>
            </a:endParaRPr>
          </a:p>
        </p:txBody>
      </p:sp>
      <p:sp>
        <p:nvSpPr>
          <p:cNvPr id="8" name="Footer Placeholder 7"/>
          <p:cNvSpPr>
            <a:spLocks noGrp="1"/>
          </p:cNvSpPr>
          <p:nvPr>
            <p:ph type="ftr" sz="quarter" idx="2"/>
          </p:nvPr>
        </p:nvSpPr>
        <p:spPr>
          <a:xfrm>
            <a:off x="0" y="9119473"/>
            <a:ext cx="6181344" cy="349055"/>
          </a:xfrm>
          <a:prstGeom prst="rect">
            <a:avLst/>
          </a:prstGeom>
        </p:spPr>
        <p:txBody>
          <a:bodyPr vert="horz" lIns="96650" tIns="48325" rIns="96650" bIns="48325" rtlCol="0" anchor="b"/>
          <a:lstStyle>
            <a:lvl1pPr algn="l">
              <a:defRPr sz="1200"/>
            </a:lvl1pPr>
          </a:lstStyle>
          <a:p>
            <a:pPr marL="421165" defTabSz="96617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3" y="9119474"/>
            <a:ext cx="1144354" cy="480060"/>
          </a:xfrm>
          <a:prstGeom prst="rect">
            <a:avLst/>
          </a:prstGeom>
        </p:spPr>
        <p:txBody>
          <a:bodyPr vert="horz" lIns="96650" tIns="48325" rIns="96650" bIns="48325"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50" tIns="48325" rIns="96650" bIns="48325"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650" tIns="48325" rIns="96650" bIns="48325" rtlCol="0" anchor="ctr"/>
          <a:lstStyle/>
          <a:p>
            <a:endParaRPr lang="en-US"/>
          </a:p>
        </p:txBody>
      </p:sp>
      <p:sp>
        <p:nvSpPr>
          <p:cNvPr id="10" name="Footer Placeholder 9"/>
          <p:cNvSpPr>
            <a:spLocks noGrp="1"/>
          </p:cNvSpPr>
          <p:nvPr>
            <p:ph type="ftr" sz="quarter" idx="4"/>
          </p:nvPr>
        </p:nvSpPr>
        <p:spPr>
          <a:xfrm>
            <a:off x="0" y="9121141"/>
            <a:ext cx="6315456" cy="373762"/>
          </a:xfrm>
          <a:prstGeom prst="rect">
            <a:avLst/>
          </a:prstGeom>
        </p:spPr>
        <p:txBody>
          <a:bodyPr vert="horz" lIns="96650" tIns="48325" rIns="96650" bIns="48325" rtlCol="0" anchor="b"/>
          <a:lstStyle>
            <a:lvl1pPr marL="604061" indent="0" algn="l">
              <a:defRPr sz="1200"/>
            </a:lvl1p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143589" y="0"/>
            <a:ext cx="3169920" cy="480060"/>
          </a:xfrm>
          <a:prstGeom prst="rect">
            <a:avLst/>
          </a:prstGeom>
        </p:spPr>
        <p:txBody>
          <a:bodyPr vert="horz" lIns="96650" tIns="48325" rIns="96650" bIns="48325" rtlCol="0"/>
          <a:lstStyle>
            <a:lvl1pPr algn="r">
              <a:defRPr sz="1200">
                <a:latin typeface="Segoe UI" pitchFamily="34" charset="0"/>
              </a:defRPr>
            </a:lvl1pPr>
          </a:lstStyle>
          <a:p>
            <a:fld id="{38EEC551-8CDA-4EB6-89BB-2A86C9F091C8}" type="datetime8">
              <a:rPr lang="en-US" smtClean="0"/>
              <a:t>9/11/2019 6:42 PM</a:t>
            </a:fld>
            <a:endParaRPr lang="en-US"/>
          </a:p>
        </p:txBody>
      </p:sp>
      <p:sp>
        <p:nvSpPr>
          <p:cNvPr id="12" name="Notes Placeholder 11"/>
          <p:cNvSpPr>
            <a:spLocks noGrp="1"/>
          </p:cNvSpPr>
          <p:nvPr>
            <p:ph type="body" sz="quarter" idx="3"/>
          </p:nvPr>
        </p:nvSpPr>
        <p:spPr>
          <a:xfrm>
            <a:off x="731520" y="4560571"/>
            <a:ext cx="5852160" cy="4320540"/>
          </a:xfrm>
          <a:prstGeom prst="rect">
            <a:avLst/>
          </a:prstGeom>
        </p:spPr>
        <p:txBody>
          <a:bodyPr vert="horz" lIns="96650" tIns="48325" rIns="96650" bIns="483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3" y="9119474"/>
            <a:ext cx="1010243" cy="480060"/>
          </a:xfrm>
          <a:prstGeom prst="rect">
            <a:avLst/>
          </a:prstGeom>
        </p:spPr>
        <p:txBody>
          <a:bodyPr vert="horz" lIns="96650" tIns="48325" rIns="96650" bIns="48325"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9/11/2019 6:42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498">
              <a:defRPr/>
            </a:pPr>
            <a:fld id="{9BBFEEBF-3471-4CCD-B57B-FE8956F7C58F}" type="slidenum">
              <a:rPr lang="nl-NL">
                <a:solidFill>
                  <a:prstClr val="black"/>
                </a:solidFill>
                <a:latin typeface="Calibri" panose="020F0502020204030204"/>
              </a:rPr>
              <a:pPr defTabSz="966498">
                <a:defRPr/>
              </a:pPr>
              <a:t>13</a:t>
            </a:fld>
            <a:endParaRPr lang="nl-NL">
              <a:solidFill>
                <a:prstClr val="black"/>
              </a:solidFill>
              <a:latin typeface="Calibri" panose="020F0502020204030204"/>
            </a:endParaRPr>
          </a:p>
        </p:txBody>
      </p:sp>
    </p:spTree>
    <p:extLst>
      <p:ext uri="{BB962C8B-B14F-4D97-AF65-F5344CB8AC3E}">
        <p14:creationId xmlns:p14="http://schemas.microsoft.com/office/powerpoint/2010/main" val="542849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14</a:t>
            </a:fld>
            <a:endParaRPr lang="en-US"/>
          </a:p>
        </p:txBody>
      </p:sp>
    </p:spTree>
    <p:extLst>
      <p:ext uri="{BB962C8B-B14F-4D97-AF65-F5344CB8AC3E}">
        <p14:creationId xmlns:p14="http://schemas.microsoft.com/office/powerpoint/2010/main" val="682752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16</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458694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17</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81783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18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172417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46990">
              <a:defRPr/>
            </a:pPr>
            <a:fld id="{4484ABEE-72D2-4711-B507-13A06E438805}" type="slidenum">
              <a:rPr lang="en-US">
                <a:solidFill>
                  <a:prstClr val="black"/>
                </a:solidFill>
                <a:latin typeface="Calibri" panose="020F0502020204030204"/>
              </a:rPr>
              <a:pPr defTabSz="946990">
                <a:defRPr/>
              </a:pPr>
              <a:t>19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910017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46990">
              <a:defRPr/>
            </a:pPr>
            <a:fld id="{4484ABEE-72D2-4711-B507-13A06E438805}" type="slidenum">
              <a:rPr lang="en-US">
                <a:solidFill>
                  <a:prstClr val="black"/>
                </a:solidFill>
                <a:latin typeface="Calibri" panose="020F0502020204030204"/>
              </a:rPr>
              <a:pPr defTabSz="946990">
                <a:defRPr/>
              </a:pPr>
              <a:t>20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597323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21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38964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498">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22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107343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498">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23</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947274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5884">
              <a:spcAft>
                <a:spcPts val="359"/>
              </a:spcAft>
              <a:defRPr/>
            </a:pPr>
            <a:r>
              <a:rPr lang="en-US" dirty="0"/>
              <a:t>Quickly go through Test Cases to refresh everyone and relate them to agenda topics for the day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9/11/2019 6:42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Dramatic pause (</a:t>
            </a:r>
            <a:r>
              <a:rPr lang="en-US" dirty="0" err="1"/>
              <a:t>hahaha</a:t>
            </a:r>
            <a:r>
              <a:rPr lang="en-US" dirty="0"/>
              <a:t>)</a:t>
            </a:r>
          </a:p>
          <a:p>
            <a:endParaRPr lang="en-US" dirty="0"/>
          </a:p>
          <a:p>
            <a:r>
              <a:rPr lang="en-US" dirty="0"/>
              <a:t>ADW’s place in the SQL Server landscape</a:t>
            </a:r>
          </a:p>
          <a:p>
            <a:r>
              <a:rPr lang="en-US" dirty="0"/>
              <a:t>On-</a:t>
            </a:r>
            <a:r>
              <a:rPr lang="en-US" dirty="0" err="1"/>
              <a:t>premis</a:t>
            </a:r>
            <a:r>
              <a:rPr lang="en-US" dirty="0"/>
              <a:t> SQL Server</a:t>
            </a:r>
          </a:p>
          <a:p>
            <a:r>
              <a:rPr lang="en-US" dirty="0"/>
              <a:t>APS/PDW</a:t>
            </a:r>
          </a:p>
          <a:p>
            <a:r>
              <a:rPr lang="en-US" dirty="0"/>
              <a:t>IaaS SQL Server</a:t>
            </a:r>
          </a:p>
          <a:p>
            <a:r>
              <a:rPr lang="en-US" dirty="0"/>
              <a:t>SQL DB</a:t>
            </a:r>
          </a:p>
          <a:p>
            <a:r>
              <a:rPr lang="en-US" dirty="0"/>
              <a:t>SQL DB Managed Instance</a:t>
            </a:r>
          </a:p>
          <a:p>
            <a:r>
              <a:rPr lang="en-US" dirty="0"/>
              <a:t>     Hyper Scale Options</a:t>
            </a:r>
          </a:p>
          <a:p>
            <a:r>
              <a:rPr lang="en-US" dirty="0"/>
              <a:t>     Elastic Database Options</a:t>
            </a:r>
          </a:p>
          <a:p>
            <a:r>
              <a:rPr lang="en-US" dirty="0"/>
              <a:t>Azure Data Warehouse</a:t>
            </a:r>
          </a:p>
          <a:p>
            <a:endParaRPr lang="en-US" dirty="0"/>
          </a:p>
        </p:txBody>
      </p:sp>
      <p:sp>
        <p:nvSpPr>
          <p:cNvPr id="4" name="Header Placeholder 3"/>
          <p:cNvSpPr>
            <a:spLocks noGrp="1"/>
          </p:cNvSpPr>
          <p:nvPr>
            <p:ph type="hdr" sz="quarter" idx="10"/>
          </p:nvPr>
        </p:nvSpPr>
        <p:spPr/>
        <p:txBody>
          <a:bodyPr/>
          <a:lstStyle/>
          <a:p>
            <a:pPr defTabSz="98588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5884">
              <a:defRPr/>
            </a:pPr>
            <a:fld id="{38EEC551-8CDA-4EB6-89BB-2A86C9F091C8}" type="datetime8">
              <a:rPr lang="en-US">
                <a:solidFill>
                  <a:prstClr val="black"/>
                </a:solidFill>
              </a:rPr>
              <a:pPr defTabSz="985884">
                <a:defRPr/>
              </a:pPr>
              <a:t>9/11/2019 6:42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5884">
              <a:defRPr/>
            </a:pPr>
            <a:fld id="{B4008EB6-D09E-4580-8CD6-DDB14511944F}" type="slidenum">
              <a:rPr lang="en-US">
                <a:solidFill>
                  <a:prstClr val="black"/>
                </a:solidFill>
              </a:rPr>
              <a:pPr defTabSz="985884">
                <a:defRPr/>
              </a:pPr>
              <a:t>27</a:t>
            </a:fld>
            <a:endParaRPr lang="en-US">
              <a:solidFill>
                <a:prstClr val="black"/>
              </a:solidFill>
            </a:endParaRPr>
          </a:p>
        </p:txBody>
      </p:sp>
    </p:spTree>
    <p:extLst>
      <p:ext uri="{BB962C8B-B14F-4D97-AF65-F5344CB8AC3E}">
        <p14:creationId xmlns:p14="http://schemas.microsoft.com/office/powerpoint/2010/main" val="123803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Node VM hosting two key components of SQL DW.  </a:t>
            </a:r>
          </a:p>
          <a:p>
            <a:r>
              <a:rPr lang="en-US" dirty="0"/>
              <a:t>These two key SQL DB and DMS.  </a:t>
            </a:r>
          </a:p>
          <a:p>
            <a:r>
              <a:rPr lang="en-US" dirty="0"/>
              <a:t>DMS, stands for Data Movement Service</a:t>
            </a:r>
          </a:p>
          <a:p>
            <a:r>
              <a:rPr lang="en-US" dirty="0"/>
              <a:t>cover more later on why move data</a:t>
            </a:r>
          </a:p>
          <a:p>
            <a:r>
              <a:rPr lang="en-US" dirty="0"/>
              <a:t>SQL DB crunching the data and DMS moving </a:t>
            </a:r>
          </a:p>
          <a:p>
            <a:r>
              <a:rPr lang="en-US" dirty="0"/>
              <a:t>Third component to SQL DW, the Engine.  </a:t>
            </a:r>
          </a:p>
          <a:p>
            <a:r>
              <a:rPr lang="en-US" dirty="0"/>
              <a:t>primary function is to optimize and manage incoming work.  </a:t>
            </a:r>
          </a:p>
          <a:p>
            <a:r>
              <a:rPr lang="en-US" dirty="0"/>
              <a:t>Engine parses and creates query plans.</a:t>
            </a:r>
          </a:p>
          <a:p>
            <a:r>
              <a:rPr lang="en-US" dirty="0"/>
              <a:t>Compute node has several SQL databases.  </a:t>
            </a:r>
          </a:p>
          <a:p>
            <a:endParaRPr lang="en-US" dirty="0"/>
          </a:p>
          <a:p>
            <a:r>
              <a:rPr lang="en-US" dirty="0"/>
              <a:t>MPP</a:t>
            </a:r>
          </a:p>
          <a:p>
            <a:r>
              <a:rPr lang="en-US" dirty="0"/>
              <a:t>Data is distributed into 60 distributions on storage</a:t>
            </a:r>
          </a:p>
          <a:p>
            <a:r>
              <a:rPr lang="en-US" dirty="0"/>
              <a:t>Each compute node is associated with a set of distributions</a:t>
            </a:r>
          </a:p>
          <a:p>
            <a:r>
              <a:rPr lang="en-US" dirty="0"/>
              <a:t>	1 Node would have all 60 distributions</a:t>
            </a:r>
          </a:p>
          <a:p>
            <a:r>
              <a:rPr lang="en-US" dirty="0"/>
              <a:t>	60 nodes would have 1 distribution each</a:t>
            </a:r>
          </a:p>
          <a:p>
            <a:r>
              <a:rPr lang="en-US" dirty="0"/>
              <a:t>This example is DW500, each compute node is hosting 12 databases.</a:t>
            </a:r>
          </a:p>
          <a:p>
            <a:r>
              <a:rPr lang="en-US" dirty="0"/>
              <a:t>Let’s say we want to take this DW500 and scale it up to a DW1000</a:t>
            </a:r>
          </a:p>
          <a:p>
            <a:r>
              <a:rPr lang="en-US" dirty="0"/>
              <a:t>What happens behind the scenes?  </a:t>
            </a:r>
          </a:p>
          <a:p>
            <a:r>
              <a:rPr lang="en-US" dirty="0"/>
              <a:t>(1) take all of the SQL Databases down, (2) add 5 more compute nodes </a:t>
            </a:r>
          </a:p>
          <a:p>
            <a:r>
              <a:rPr lang="en-US" dirty="0"/>
              <a:t>(3) start up the SQL DB databases again.  </a:t>
            </a:r>
          </a:p>
          <a:p>
            <a:r>
              <a:rPr lang="en-US" dirty="0"/>
              <a:t>some of the databases are on different compute nodes </a:t>
            </a:r>
          </a:p>
          <a:p>
            <a:r>
              <a:rPr lang="en-US" dirty="0"/>
              <a:t>6 distributions per node rather than 12</a:t>
            </a:r>
          </a:p>
          <a:p>
            <a:r>
              <a:rPr lang="en-US" dirty="0"/>
              <a:t>Each Node has half the work now</a:t>
            </a:r>
            <a:endParaRPr lang="en-US" baseline="0" dirty="0"/>
          </a:p>
        </p:txBody>
      </p:sp>
      <p:sp>
        <p:nvSpPr>
          <p:cNvPr id="6" name="Date Placeholder 5"/>
          <p:cNvSpPr>
            <a:spLocks noGrp="1"/>
          </p:cNvSpPr>
          <p:nvPr>
            <p:ph type="dt" idx="12"/>
          </p:nvPr>
        </p:nvSpPr>
        <p:spPr/>
        <p:txBody>
          <a:bodyPr/>
          <a:lstStyle/>
          <a:p>
            <a:pPr defTabSz="966498">
              <a:defRPr/>
            </a:pPr>
            <a:fld id="{97EC2E71-BC3B-49B8-B2BF-93DCC9B91A9A}" type="datetime1">
              <a:rPr lang="en-US" sz="1900" kern="0">
                <a:solidFill>
                  <a:sysClr val="windowText" lastClr="000000"/>
                </a:solidFill>
              </a:rPr>
              <a:pPr defTabSz="966498">
                <a:defRPr/>
              </a:pPr>
              <a:t>9/11/2019</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6498">
              <a:defRPr/>
            </a:pPr>
            <a:fld id="{B4008EB6-D09E-4580-8CD6-DDB14511944F}" type="slidenum">
              <a:rPr lang="en-US" sz="1900" kern="0">
                <a:solidFill>
                  <a:sysClr val="windowText" lastClr="000000"/>
                </a:solidFill>
              </a:rPr>
              <a:pPr defTabSz="966498">
                <a:defRPr/>
              </a:pPr>
              <a:t>28</a:t>
            </a:fld>
            <a:endParaRPr lang="en-US" sz="19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6617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061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modify for Gen2</a:t>
            </a:r>
          </a:p>
        </p:txBody>
      </p:sp>
      <p:sp>
        <p:nvSpPr>
          <p:cNvPr id="4" name="Slide Number Placeholder 3"/>
          <p:cNvSpPr>
            <a:spLocks noGrp="1"/>
          </p:cNvSpPr>
          <p:nvPr>
            <p:ph type="sldNum" sz="quarter" idx="10"/>
          </p:nvPr>
        </p:nvSpPr>
        <p:spPr/>
        <p:txBody>
          <a:bodyPr/>
          <a:lstStyle/>
          <a:p>
            <a:fld id="{F5194323-46EB-47FD-802B-1151F9FD2B5B}" type="slidenum">
              <a:rPr lang="en-US" smtClean="0"/>
              <a:t>29</a:t>
            </a:fld>
            <a:endParaRPr lang="en-US"/>
          </a:p>
        </p:txBody>
      </p:sp>
    </p:spTree>
    <p:extLst>
      <p:ext uri="{BB962C8B-B14F-4D97-AF65-F5344CB8AC3E}">
        <p14:creationId xmlns:p14="http://schemas.microsoft.com/office/powerpoint/2010/main" val="3170745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De-coupled storage from compute &amp; control</a:t>
            </a:r>
          </a:p>
          <a:p>
            <a:pPr defTabSz="985884">
              <a:spcAft>
                <a:spcPts val="359"/>
              </a:spcAft>
              <a:defRPr/>
            </a:pPr>
            <a:r>
              <a:rPr lang="en-GB"/>
              <a:t>Completely elastic</a:t>
            </a:r>
          </a:p>
          <a:p>
            <a:pPr defTabSz="985884">
              <a:spcAft>
                <a:spcPts val="359"/>
              </a:spcAf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9/11/2019 6:42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885352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9/11/2019 6:42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357411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https://docs.microsoft.com/en-us/azure/sql-data-warehouse/sql-data-warehouse-concept-recommendations</a:t>
            </a:r>
          </a:p>
          <a:p>
            <a:endParaRPr lang="en-US" dirty="0"/>
          </a:p>
        </p:txBody>
      </p:sp>
      <p:sp>
        <p:nvSpPr>
          <p:cNvPr id="4" name="Slide Number Placeholder 3"/>
          <p:cNvSpPr>
            <a:spLocks noGrp="1"/>
          </p:cNvSpPr>
          <p:nvPr>
            <p:ph type="sldNum" sz="quarter" idx="10"/>
          </p:nvPr>
        </p:nvSpPr>
        <p:spPr/>
        <p:txBody>
          <a:bodyPr/>
          <a:lstStyle/>
          <a:p>
            <a:fld id="{F5194323-46EB-47FD-802B-1151F9FD2B5B}" type="slidenum">
              <a:rPr lang="en-US" smtClean="0"/>
              <a:t>32</a:t>
            </a:fld>
            <a:endParaRPr lang="en-US"/>
          </a:p>
        </p:txBody>
      </p:sp>
    </p:spTree>
    <p:extLst>
      <p:ext uri="{BB962C8B-B14F-4D97-AF65-F5344CB8AC3E}">
        <p14:creationId xmlns:p14="http://schemas.microsoft.com/office/powerpoint/2010/main" val="806746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625" lvl="1" indent="0">
              <a:buNone/>
            </a:pPr>
            <a:r>
              <a:rPr lang="en-US"/>
              <a:t>Query cap = number of running queries</a:t>
            </a:r>
          </a:p>
          <a:p>
            <a:pPr marL="241625" lvl="1" indent="0">
              <a:buNone/>
            </a:pPr>
            <a:r>
              <a:rPr lang="en-US"/>
              <a:t>Slots = size of queries that are running</a:t>
            </a:r>
          </a:p>
          <a:p>
            <a:pPr marL="241625" lvl="1" indent="0">
              <a:buNone/>
            </a:pPr>
            <a:endParaRPr lang="en-US"/>
          </a:p>
          <a:p>
            <a:r>
              <a:rPr lang="en-US"/>
              <a:t>Concurrency slots are NOT changing with the increase to concurrency.</a:t>
            </a:r>
          </a:p>
        </p:txBody>
      </p:sp>
      <p:sp>
        <p:nvSpPr>
          <p:cNvPr id="4" name="Header Placeholder 3"/>
          <p:cNvSpPr>
            <a:spLocks noGrp="1"/>
          </p:cNvSpPr>
          <p:nvPr>
            <p:ph type="hdr" sz="quarter" idx="10"/>
          </p:nvPr>
        </p:nvSpPr>
        <p:spPr/>
        <p:txBody>
          <a:bodyPr/>
          <a:lstStyle/>
          <a:p>
            <a:pPr defTabSz="966498">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498">
              <a:defRPr/>
            </a:pPr>
            <a:fld id="{D18B56EA-E28F-4F92-9F16-7A6F2501B303}" type="datetime8">
              <a:rPr lang="en-US">
                <a:solidFill>
                  <a:prstClr val="black"/>
                </a:solidFill>
                <a:latin typeface="Calibri" panose="020F0502020204030204"/>
              </a:rPr>
              <a:pPr defTabSz="966498">
                <a:defRPr/>
              </a:pPr>
              <a:t>9/11/2019 6:42 PM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66498">
              <a:defRPr/>
            </a:pPr>
            <a:fld id="{B4008EB6-D09E-4580-8CD6-DDB14511944F}" type="slidenum">
              <a:rPr lang="en-US">
                <a:solidFill>
                  <a:prstClr val="black"/>
                </a:solidFill>
                <a:latin typeface="Calibri" panose="020F0502020204030204"/>
              </a:rPr>
              <a:pPr defTabSz="966498">
                <a:defRPr/>
              </a:pPr>
              <a:t>34</a:t>
            </a:fld>
            <a:endParaRPr lang="en-US">
              <a:solidFill>
                <a:prstClr val="black"/>
              </a:solidFill>
              <a:latin typeface="Calibri" panose="020F0502020204030204"/>
            </a:endParaRPr>
          </a:p>
        </p:txBody>
      </p:sp>
    </p:spTree>
    <p:extLst>
      <p:ext uri="{BB962C8B-B14F-4D97-AF65-F5344CB8AC3E}">
        <p14:creationId xmlns:p14="http://schemas.microsoft.com/office/powerpoint/2010/main" val="2433399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point: </a:t>
            </a:r>
          </a:p>
          <a:p>
            <a:r>
              <a:rPr lang="en-US"/>
              <a:t>-Dynamic: as you scale, queries have more slots and ram to run faster, not more of those queries.</a:t>
            </a:r>
          </a:p>
          <a:p>
            <a:r>
              <a:rPr lang="en-US"/>
              <a:t>-Static: as you scale, queries have the same amount of slots and ram, you can run more of them.</a:t>
            </a:r>
          </a:p>
          <a:p>
            <a:endParaRPr lang="en-US"/>
          </a:p>
        </p:txBody>
      </p:sp>
      <p:sp>
        <p:nvSpPr>
          <p:cNvPr id="4" name="Header Placeholder 3"/>
          <p:cNvSpPr>
            <a:spLocks noGrp="1"/>
          </p:cNvSpPr>
          <p:nvPr>
            <p:ph type="hdr" sz="quarter" idx="10"/>
          </p:nvPr>
        </p:nvSpPr>
        <p:spPr/>
        <p:txBody>
          <a:bodyPr/>
          <a:lstStyle/>
          <a:p>
            <a:pPr defTabSz="98588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5884">
              <a:defRPr/>
            </a:pPr>
            <a:fld id="{D18B56EA-E28F-4F92-9F16-7A6F2501B303}" type="datetime8">
              <a:rPr lang="en-US">
                <a:solidFill>
                  <a:prstClr val="black"/>
                </a:solidFill>
              </a:rPr>
              <a:pPr defTabSz="985884">
                <a:defRPr/>
              </a:pPr>
              <a:t>9/11/2019 6:42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5884">
              <a:defRPr/>
            </a:pPr>
            <a:fld id="{B4008EB6-D09E-4580-8CD6-DDB14511944F}" type="slidenum">
              <a:rPr lang="en-US">
                <a:solidFill>
                  <a:prstClr val="black"/>
                </a:solidFill>
              </a:rPr>
              <a:pPr defTabSz="985884">
                <a:defRPr/>
              </a:pPr>
              <a:t>35</a:t>
            </a:fld>
            <a:endParaRPr lang="en-US">
              <a:solidFill>
                <a:prstClr val="black"/>
              </a:solidFill>
            </a:endParaRPr>
          </a:p>
        </p:txBody>
      </p:sp>
    </p:spTree>
    <p:extLst>
      <p:ext uri="{BB962C8B-B14F-4D97-AF65-F5344CB8AC3E}">
        <p14:creationId xmlns:p14="http://schemas.microsoft.com/office/powerpoint/2010/main" val="2945690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8588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5884">
              <a:defRPr/>
            </a:pPr>
            <a:fld id="{D18B56EA-E28F-4F92-9F16-7A6F2501B303}" type="datetime8">
              <a:rPr lang="en-US">
                <a:solidFill>
                  <a:prstClr val="black"/>
                </a:solidFill>
              </a:rPr>
              <a:pPr defTabSz="985884">
                <a:defRPr/>
              </a:pPr>
              <a:t>9/11/2019 6:42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5884">
              <a:defRPr/>
            </a:pPr>
            <a:fld id="{B4008EB6-D09E-4580-8CD6-DDB14511944F}" type="slidenum">
              <a:rPr lang="en-US">
                <a:solidFill>
                  <a:prstClr val="black"/>
                </a:solidFill>
              </a:rPr>
              <a:pPr defTabSz="985884">
                <a:defRPr/>
              </a:pPr>
              <a:t>36</a:t>
            </a:fld>
            <a:endParaRPr lang="en-US">
              <a:solidFill>
                <a:prstClr val="black"/>
              </a:solidFill>
            </a:endParaRPr>
          </a:p>
        </p:txBody>
      </p:sp>
    </p:spTree>
    <p:extLst>
      <p:ext uri="{BB962C8B-B14F-4D97-AF65-F5344CB8AC3E}">
        <p14:creationId xmlns:p14="http://schemas.microsoft.com/office/powerpoint/2010/main" val="3678108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463">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463">
              <a:defRPr/>
            </a:pPr>
            <a:fld id="{386CE63F-9E7F-4C04-9D0D-FCA25A8E9E86}" type="datetime8">
              <a:rPr lang="en-US">
                <a:solidFill>
                  <a:prstClr val="black"/>
                </a:solidFill>
              </a:rPr>
              <a:pPr defTabSz="966463">
                <a:defRPr/>
              </a:pPr>
              <a:t>9/11/2019 6:42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463">
              <a:defRPr/>
            </a:pPr>
            <a:fld id="{B4008EB6-D09E-4580-8CD6-DDB14511944F}" type="slidenum">
              <a:rPr lang="en-US">
                <a:solidFill>
                  <a:prstClr val="black"/>
                </a:solidFill>
              </a:rPr>
              <a:pPr defTabSz="966463">
                <a:defRPr/>
              </a:pPr>
              <a:t>37</a:t>
            </a:fld>
            <a:endParaRPr lang="en-US">
              <a:solidFill>
                <a:prstClr val="black"/>
              </a:solidFill>
            </a:endParaRPr>
          </a:p>
        </p:txBody>
      </p:sp>
    </p:spTree>
    <p:extLst>
      <p:ext uri="{BB962C8B-B14F-4D97-AF65-F5344CB8AC3E}">
        <p14:creationId xmlns:p14="http://schemas.microsoft.com/office/powerpoint/2010/main" val="2412069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37230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8588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5884">
              <a:defRPr/>
            </a:pPr>
            <a:fld id="{D18B56EA-E28F-4F92-9F16-7A6F2501B303}" type="datetime8">
              <a:rPr lang="en-US">
                <a:solidFill>
                  <a:prstClr val="black"/>
                </a:solidFill>
              </a:rPr>
              <a:pPr defTabSz="985884">
                <a:defRPr/>
              </a:pPr>
              <a:t>9/11/2019 6:42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5884">
              <a:defRPr/>
            </a:pPr>
            <a:fld id="{B4008EB6-D09E-4580-8CD6-DDB14511944F}" type="slidenum">
              <a:rPr lang="en-US">
                <a:solidFill>
                  <a:prstClr val="black"/>
                </a:solidFill>
              </a:rPr>
              <a:pPr defTabSz="985884">
                <a:defRPr/>
              </a:pPr>
              <a:t>38</a:t>
            </a:fld>
            <a:endParaRPr lang="en-US">
              <a:solidFill>
                <a:prstClr val="black"/>
              </a:solidFill>
            </a:endParaRPr>
          </a:p>
        </p:txBody>
      </p:sp>
    </p:spTree>
    <p:extLst>
      <p:ext uri="{BB962C8B-B14F-4D97-AF65-F5344CB8AC3E}">
        <p14:creationId xmlns:p14="http://schemas.microsoft.com/office/powerpoint/2010/main" val="2083096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9/11/2019 6:42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990323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defTabSz="966498">
              <a:defRPr/>
            </a:pPr>
            <a:r>
              <a:rPr lang="en-US" sz="1900" kern="0">
                <a:solidFill>
                  <a:sysClr val="windowText" lastClr="000000"/>
                </a:solidFill>
              </a:rPr>
              <a:t>Microsoft Build 2016</a:t>
            </a:r>
          </a:p>
        </p:txBody>
      </p:sp>
      <p:sp>
        <p:nvSpPr>
          <p:cNvPr id="5" name="Footer Placeholder 4"/>
          <p:cNvSpPr>
            <a:spLocks noGrp="1"/>
          </p:cNvSpPr>
          <p:nvPr>
            <p:ph type="ftr" sz="quarter" idx="11"/>
          </p:nvPr>
        </p:nvSpPr>
        <p:spPr/>
        <p:txBody>
          <a:bodyPr/>
          <a:lstStyle/>
          <a:p>
            <a:pPr marL="0" defTabSz="96617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498">
              <a:defRPr/>
            </a:pPr>
            <a:fld id="{38EEC551-8CDA-4EB6-89BB-2A86C9F091C8}" type="datetime8">
              <a:rPr lang="en-US" sz="1900" kern="0">
                <a:solidFill>
                  <a:sysClr val="windowText" lastClr="000000"/>
                </a:solidFill>
              </a:rPr>
              <a:pPr defTabSz="966498">
                <a:defRPr/>
              </a:pPr>
              <a:t>9/11/2019 6:42 PM</a:t>
            </a:fld>
            <a:endParaRPr lang="en-US" sz="19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66498">
              <a:defRPr/>
            </a:pPr>
            <a:fld id="{B4008EB6-D09E-4580-8CD6-DDB14511944F}" type="slidenum">
              <a:rPr lang="en-US" sz="1900" kern="0">
                <a:solidFill>
                  <a:sysClr val="windowText" lastClr="000000"/>
                </a:solidFill>
              </a:rPr>
              <a:pPr defTabSz="966498">
                <a:defRPr/>
              </a:pPr>
              <a:t>42</a:t>
            </a:fld>
            <a:endParaRPr lang="en-US" sz="1900" kern="0">
              <a:solidFill>
                <a:sysClr val="windowText" lastClr="000000"/>
              </a:solidFill>
            </a:endParaRPr>
          </a:p>
        </p:txBody>
      </p:sp>
    </p:spTree>
    <p:extLst>
      <p:ext uri="{BB962C8B-B14F-4D97-AF65-F5344CB8AC3E}">
        <p14:creationId xmlns:p14="http://schemas.microsoft.com/office/powerpoint/2010/main" val="1699915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9/11/2019 6:42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786832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498">
              <a:defRPr/>
            </a:pPr>
            <a:fld id="{4E6F52EF-523F-44DE-9D51-FA4F74A2F722}" type="slidenum">
              <a:rPr lang="en-US">
                <a:solidFill>
                  <a:prstClr val="black"/>
                </a:solidFill>
                <a:latin typeface="Calibri" panose="020F0502020204030204"/>
              </a:rPr>
              <a:pPr defTabSz="966498">
                <a:defRPr/>
              </a:pPr>
              <a:t>45</a:t>
            </a:fld>
            <a:endParaRPr lang="en-US">
              <a:solidFill>
                <a:prstClr val="black"/>
              </a:solidFill>
              <a:latin typeface="Calibri" panose="020F0502020204030204"/>
            </a:endParaRPr>
          </a:p>
        </p:txBody>
      </p:sp>
    </p:spTree>
    <p:extLst>
      <p:ext uri="{BB962C8B-B14F-4D97-AF65-F5344CB8AC3E}">
        <p14:creationId xmlns:p14="http://schemas.microsoft.com/office/powerpoint/2010/main" val="683972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498">
              <a:defRPr/>
            </a:pPr>
            <a:fld id="{4E6F52EF-523F-44DE-9D51-FA4F74A2F722}" type="slidenum">
              <a:rPr lang="en-US">
                <a:solidFill>
                  <a:prstClr val="black"/>
                </a:solidFill>
                <a:latin typeface="Calibri" panose="020F0502020204030204"/>
              </a:rPr>
              <a:pPr defTabSz="966498">
                <a:defRPr/>
              </a:pPr>
              <a:t>46</a:t>
            </a:fld>
            <a:endParaRPr lang="en-US">
              <a:solidFill>
                <a:prstClr val="black"/>
              </a:solidFill>
              <a:latin typeface="Calibri" panose="020F0502020204030204"/>
            </a:endParaRPr>
          </a:p>
        </p:txBody>
      </p:sp>
    </p:spTree>
    <p:extLst>
      <p:ext uri="{BB962C8B-B14F-4D97-AF65-F5344CB8AC3E}">
        <p14:creationId xmlns:p14="http://schemas.microsoft.com/office/powerpoint/2010/main" val="1709313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WHY A CACHE? – TO ACHIEVE ELASTICITY</a:t>
            </a:r>
          </a:p>
          <a:p>
            <a:endParaRPr lang="en-US" sz="1000"/>
          </a:p>
          <a:p>
            <a:r>
              <a:rPr lang="en-US" sz="1000"/>
              <a:t>With GA, the replicated table cache is no longer built as a step in the query plan during the runtime of the query.  A select against a replicated table without a cache built submits a request to build the cache to the replication cache manager, asynchronously and is resolved immediately against the round robin table.  The cache manager has a simple queueing mechanism and immediately builds the cache.</a:t>
            </a:r>
          </a:p>
        </p:txBody>
      </p:sp>
      <p:sp>
        <p:nvSpPr>
          <p:cNvPr id="4" name="Slide Number Placeholder 3"/>
          <p:cNvSpPr>
            <a:spLocks noGrp="1"/>
          </p:cNvSpPr>
          <p:nvPr>
            <p:ph type="sldNum" sz="quarter" idx="10"/>
          </p:nvPr>
        </p:nvSpPr>
        <p:spPr/>
        <p:txBody>
          <a:bodyPr/>
          <a:lstStyle/>
          <a:p>
            <a:pPr defTabSz="966498">
              <a:defRPr/>
            </a:pPr>
            <a:fld id="{530458B7-C791-445F-A930-2F8CA31E1852}" type="slidenum">
              <a:rPr lang="en-US">
                <a:solidFill>
                  <a:prstClr val="black"/>
                </a:solidFill>
                <a:latin typeface="Calibri" panose="020F0502020204030204"/>
              </a:rPr>
              <a:pPr defTabSz="966498">
                <a:defRPr/>
              </a:pPr>
              <a:t>47</a:t>
            </a:fld>
            <a:endParaRPr lang="en-US">
              <a:solidFill>
                <a:prstClr val="black"/>
              </a:solidFill>
              <a:latin typeface="Calibri" panose="020F0502020204030204"/>
            </a:endParaRPr>
          </a:p>
        </p:txBody>
      </p:sp>
    </p:spTree>
    <p:extLst>
      <p:ext uri="{BB962C8B-B14F-4D97-AF65-F5344CB8AC3E}">
        <p14:creationId xmlns:p14="http://schemas.microsoft.com/office/powerpoint/2010/main" val="6807116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https://docs.microsoft.com/en-us/azure/sql-data-warehouse/sql-data-warehouse-tables-index</a:t>
            </a:r>
          </a:p>
          <a:p>
            <a:endParaRPr lang="en-US" dirty="0"/>
          </a:p>
          <a:p>
            <a:r>
              <a:rPr lang="en-US" dirty="0"/>
              <a:t>CCI = default</a:t>
            </a:r>
          </a:p>
          <a:p>
            <a:r>
              <a:rPr lang="en-US" dirty="0"/>
              <a:t>HEAP is a keyword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9/11/2019 6:42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88576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to use a </a:t>
            </a:r>
          </a:p>
          <a:p>
            <a:r>
              <a:rPr lang="en-GB" dirty="0"/>
              <a:t>	Clustered Index – smaller tables like dimensions when joins are done to single rows by key</a:t>
            </a:r>
          </a:p>
          <a:p>
            <a:r>
              <a:rPr lang="en-GB" dirty="0"/>
              <a:t>	CCI – those big tables</a:t>
            </a:r>
          </a:p>
          <a:p>
            <a:r>
              <a:rPr lang="en-GB" dirty="0"/>
              <a:t>	HEAP – when tables are small and for staging tables</a:t>
            </a:r>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9/11/2019 6:42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526922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https://docs.microsoft.com/en-us/azure/sql-data-warehouse/sql-data-warehouse-tables-partition</a:t>
            </a:r>
          </a:p>
          <a:p>
            <a:endParaRPr lang="en-US" dirty="0"/>
          </a:p>
          <a:p>
            <a:r>
              <a:rPr lang="en-US" dirty="0"/>
              <a:t>Loading benefits</a:t>
            </a:r>
          </a:p>
          <a:p>
            <a:r>
              <a:rPr lang="en-US" dirty="0"/>
              <a:t>Query benefits</a:t>
            </a:r>
          </a:p>
          <a:p>
            <a:endParaRPr lang="en-US" dirty="0"/>
          </a:p>
          <a:p>
            <a:r>
              <a:rPr lang="en-US" dirty="0"/>
              <a:t>Careful do not over partition</a:t>
            </a:r>
          </a:p>
          <a:p>
            <a:r>
              <a:rPr lang="en-US" dirty="0"/>
              <a:t>	need 1000000 rows per CCI segment</a:t>
            </a:r>
          </a:p>
          <a:p>
            <a:r>
              <a:rPr lang="en-US" dirty="0"/>
              <a:t>	each distribution is partitioned (60)</a:t>
            </a:r>
          </a:p>
          <a:p>
            <a:endParaRPr lang="en-US" dirty="0"/>
          </a:p>
          <a:p>
            <a:r>
              <a:rPr lang="en-US" dirty="0"/>
              <a:t>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a:t>
            </a:r>
          </a:p>
        </p:txBody>
      </p:sp>
      <p:sp>
        <p:nvSpPr>
          <p:cNvPr id="4" name="Slide Number Placeholder 3"/>
          <p:cNvSpPr>
            <a:spLocks noGrp="1"/>
          </p:cNvSpPr>
          <p:nvPr>
            <p:ph type="sldNum" sz="quarter" idx="10"/>
          </p:nvPr>
        </p:nvSpPr>
        <p:spPr/>
        <p:txBody>
          <a:bodyPr/>
          <a:lstStyle/>
          <a:p>
            <a:fld id="{93BDD02C-049B-44A4-9E6F-23C5A8DD5066}" type="slidenum">
              <a:rPr lang="en-US" smtClean="0"/>
              <a:t>51</a:t>
            </a:fld>
            <a:endParaRPr lang="en-US"/>
          </a:p>
        </p:txBody>
      </p:sp>
    </p:spTree>
    <p:extLst>
      <p:ext uri="{BB962C8B-B14F-4D97-AF65-F5344CB8AC3E}">
        <p14:creationId xmlns:p14="http://schemas.microsoft.com/office/powerpoint/2010/main" val="35368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1FBFEC-2250-4DF7-B6AC-D349790A062A}" type="slidenum">
              <a:rPr lang="en-US" smtClean="0"/>
              <a:t>7</a:t>
            </a:fld>
            <a:endParaRPr lang="en-US"/>
          </a:p>
        </p:txBody>
      </p:sp>
    </p:spTree>
    <p:extLst>
      <p:ext uri="{BB962C8B-B14F-4D97-AF65-F5344CB8AC3E}">
        <p14:creationId xmlns:p14="http://schemas.microsoft.com/office/powerpoint/2010/main" val="9096702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9/11/2019 6:42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2952745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9/11/2019 6:42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635532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9/11/2019 6:42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238338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9/11/2019 6:42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7495426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58</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899501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59</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0229012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60</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633937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61</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7391716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62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716223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63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196384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4663" y="949325"/>
            <a:ext cx="8439151" cy="4746625"/>
          </a:xfrm>
        </p:spPr>
      </p:sp>
      <p:sp>
        <p:nvSpPr>
          <p:cNvPr id="3" name="Notes Placeholder 2"/>
          <p:cNvSpPr>
            <a:spLocks noGrp="1"/>
          </p:cNvSpPr>
          <p:nvPr>
            <p:ph type="body" idx="1"/>
          </p:nvPr>
        </p:nvSpPr>
        <p:spPr/>
        <p:txBody>
          <a:bodyPr/>
          <a:lstStyle/>
          <a:p>
            <a:r>
              <a:rPr lang="en-US" b="1" i="1">
                <a:solidFill>
                  <a:srgbClr val="FF0000"/>
                </a:solidFill>
              </a:rPr>
              <a:t>Speaker Notes;</a:t>
            </a:r>
          </a:p>
          <a:p>
            <a:endParaRPr lang="en-US" b="1" i="1">
              <a:solidFill>
                <a:srgbClr val="FF0000"/>
              </a:solidFill>
            </a:endParaRPr>
          </a:p>
          <a:p>
            <a:r>
              <a:rPr lang="en-US" b="0" i="0">
                <a:solidFill>
                  <a:srgbClr val="FF0000"/>
                </a:solidFill>
              </a:rPr>
              <a:t>This</a:t>
            </a:r>
            <a:r>
              <a:rPr lang="en-US" b="0" i="0" baseline="0">
                <a:solidFill>
                  <a:srgbClr val="FF0000"/>
                </a:solidFill>
              </a:rPr>
              <a:t> describes four distinct models of computing delivery.  The colors and icons represent how each computing service is provided to the customer.  Those in green or with the Windows icon must be provided by the customer, those in blue or with the cloud icons are provided by the cloud vendor.  </a:t>
            </a:r>
          </a:p>
          <a:p>
            <a:endParaRPr lang="en-US" b="0" i="0" baseline="0">
              <a:solidFill>
                <a:srgbClr val="FF0000"/>
              </a:solidFill>
            </a:endParaRPr>
          </a:p>
          <a:p>
            <a:pPr marL="181218" indent="-181218">
              <a:buFont typeface="Arial" panose="020B0604020202020204" pitchFamily="34" charset="0"/>
              <a:buChar char="•"/>
            </a:pPr>
            <a:r>
              <a:rPr lang="en-US" b="0" i="0" baseline="0">
                <a:solidFill>
                  <a:srgbClr val="FF0000"/>
                </a:solidFill>
              </a:rPr>
              <a:t>Beginning on the left we have on-premises, or the legacy delivery model of computing infrastructure where the customer manages all services</a:t>
            </a:r>
          </a:p>
          <a:p>
            <a:pPr marL="181218" indent="-181218">
              <a:buFont typeface="Arial" panose="020B0604020202020204" pitchFamily="34" charset="0"/>
              <a:buChar char="•"/>
            </a:pPr>
            <a:r>
              <a:rPr lang="en-US" b="0" i="0" baseline="0">
                <a:solidFill>
                  <a:srgbClr val="FF0000"/>
                </a:solidFill>
              </a:rPr>
              <a:t>As we move to the right, the private cloud with Windows Azure pack offers automated server and storage management</a:t>
            </a:r>
          </a:p>
          <a:p>
            <a:pPr marL="181218" indent="-181218">
              <a:buFont typeface="Arial" panose="020B0604020202020204" pitchFamily="34" charset="0"/>
              <a:buChar char="•"/>
            </a:pPr>
            <a:r>
              <a:rPr lang="en-US" b="0" i="0" baseline="0">
                <a:solidFill>
                  <a:srgbClr val="FF0000"/>
                </a:solidFill>
              </a:rPr>
              <a:t>Public cloud Infrastructure as a service or </a:t>
            </a:r>
            <a:r>
              <a:rPr lang="en-US" b="0" i="0" baseline="0" err="1">
                <a:solidFill>
                  <a:srgbClr val="FF0000"/>
                </a:solidFill>
              </a:rPr>
              <a:t>IaaS</a:t>
            </a:r>
            <a:r>
              <a:rPr lang="en-US" b="0" i="0" baseline="0">
                <a:solidFill>
                  <a:srgbClr val="FF0000"/>
                </a:solidFill>
              </a:rPr>
              <a:t> is the next model, virtualization, servers, and storage are provided by the cloud vendor</a:t>
            </a:r>
          </a:p>
          <a:p>
            <a:pPr marL="181218" indent="-181218">
              <a:buFont typeface="Arial" panose="020B0604020202020204" pitchFamily="34" charset="0"/>
              <a:buChar char="•"/>
            </a:pPr>
            <a:r>
              <a:rPr lang="en-US" b="0" i="0" baseline="0">
                <a:solidFill>
                  <a:srgbClr val="FF0000"/>
                </a:solidFill>
              </a:rPr>
              <a:t>With public cloud platform as a service or </a:t>
            </a:r>
            <a:r>
              <a:rPr lang="en-US" b="0" i="0" baseline="0" err="1">
                <a:solidFill>
                  <a:srgbClr val="FF0000"/>
                </a:solidFill>
              </a:rPr>
              <a:t>PaaS</a:t>
            </a:r>
            <a:r>
              <a:rPr lang="en-US" b="0" i="0" baseline="0">
                <a:solidFill>
                  <a:srgbClr val="FF0000"/>
                </a:solidFill>
              </a:rPr>
              <a:t>, the majority of services are managed by the cloud vendor, allowing the IT department to focus on just the applications and data.  This enables more time spent solving business problems and improving applications rather than running infrastructure.</a:t>
            </a:r>
          </a:p>
          <a:p>
            <a:pPr marL="181218" indent="-181218">
              <a:buFont typeface="Arial" panose="020B0604020202020204" pitchFamily="34" charset="0"/>
              <a:buChar char="•"/>
            </a:pPr>
            <a:r>
              <a:rPr lang="en-US" b="0" i="0" baseline="0">
                <a:solidFill>
                  <a:srgbClr val="FF0000"/>
                </a:solidFill>
              </a:rPr>
              <a:t>Finally we have software as a service, or SaaS, in this model the IT department only needs to manage the data within the applications and all other components are provided as a service.  This model is perfect for IT workloads that don’t provide a business advantage from running them internally.  Collaboration with email and SharePoint, CRM, etc.</a:t>
            </a:r>
          </a:p>
          <a:p>
            <a:endParaRPr lang="en-US" b="0" i="0" baseline="0">
              <a:solidFill>
                <a:srgbClr val="FF0000"/>
              </a:solidFill>
            </a:endParaRPr>
          </a:p>
          <a:p>
            <a:r>
              <a:rPr lang="en-US" b="0" i="0" baseline="0">
                <a:solidFill>
                  <a:srgbClr val="FF0000"/>
                </a:solidFill>
              </a:rPr>
              <a:t>Hybrid cloud is a model that spans all of these models, taking advantage of the benefits of each.</a:t>
            </a:r>
            <a:endParaRPr lang="en-US" b="0" i="0">
              <a:solidFill>
                <a:srgbClr val="FF0000"/>
              </a:solidFill>
            </a:endParaRPr>
          </a:p>
          <a:p>
            <a:endParaRPr lang="en-US" b="1" i="1">
              <a:solidFill>
                <a:srgbClr val="FF0000"/>
              </a:solidFill>
            </a:endParaRPr>
          </a:p>
        </p:txBody>
      </p:sp>
      <p:sp>
        <p:nvSpPr>
          <p:cNvPr id="4" name="Header Placeholder 3"/>
          <p:cNvSpPr>
            <a:spLocks noGrp="1"/>
          </p:cNvSpPr>
          <p:nvPr>
            <p:ph type="hdr" sz="quarter" idx="10"/>
          </p:nvPr>
        </p:nvSpPr>
        <p:spPr/>
        <p:txBody>
          <a:bodyPr/>
          <a:lstStyle/>
          <a:p>
            <a:pPr defTabSz="985884">
              <a:defRPr/>
            </a:pPr>
            <a:r>
              <a:rPr lang="en-US">
                <a:solidFill>
                  <a:prstClr val="black"/>
                </a:solidFill>
              </a:rPr>
              <a:t>Tech Ready 15</a:t>
            </a:r>
          </a:p>
        </p:txBody>
      </p:sp>
      <p:sp>
        <p:nvSpPr>
          <p:cNvPr id="5" name="Footer Placeholder 4"/>
          <p:cNvSpPr>
            <a:spLocks noGrp="1"/>
          </p:cNvSpPr>
          <p:nvPr>
            <p:ph type="ftr" sz="quarter" idx="11"/>
          </p:nvPr>
        </p:nvSpPr>
        <p:spPr/>
        <p:txBody>
          <a:bodyPr/>
          <a:lstStyle/>
          <a:p>
            <a:pPr marL="609800" defTabSz="845335" eaLnBrk="0" hangingPunct="0">
              <a:defRPr/>
            </a:pPr>
            <a:r>
              <a:rPr lang="en-US" sz="3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9800" defTabSz="845335" eaLnBrk="0" hangingPunct="0">
              <a:defRPr/>
            </a:pPr>
            <a:r>
              <a:rPr lang="en-US" sz="3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5884">
              <a:defRPr/>
            </a:pPr>
            <a:fld id="{059A3414-A83D-4492-A425-925B042CBD94}" type="datetime1">
              <a:rPr lang="en-US">
                <a:solidFill>
                  <a:prstClr val="black"/>
                </a:solidFill>
              </a:rPr>
              <a:pPr defTabSz="985884">
                <a:defRPr/>
              </a:pPr>
              <a:t>9/11/2019</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5884">
              <a:defRPr/>
            </a:pPr>
            <a:fld id="{B4008EB6-D09E-4580-8CD6-DDB14511944F}" type="slidenum">
              <a:rPr lang="en-US">
                <a:solidFill>
                  <a:prstClr val="black"/>
                </a:solidFill>
              </a:rPr>
              <a:pPr defTabSz="985884">
                <a:defRPr/>
              </a:pPr>
              <a:t>8</a:t>
            </a:fld>
            <a:endParaRPr lang="en-US">
              <a:solidFill>
                <a:prstClr val="black"/>
              </a:solidFill>
            </a:endParaRPr>
          </a:p>
        </p:txBody>
      </p:sp>
    </p:spTree>
    <p:extLst>
      <p:ext uri="{BB962C8B-B14F-4D97-AF65-F5344CB8AC3E}">
        <p14:creationId xmlns:p14="http://schemas.microsoft.com/office/powerpoint/2010/main" val="1734308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64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1002387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65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9387520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66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518397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9</a:t>
            </a:fld>
            <a:endParaRPr lang="en-US"/>
          </a:p>
        </p:txBody>
      </p:sp>
    </p:spTree>
    <p:extLst>
      <p:ext uri="{BB962C8B-B14F-4D97-AF65-F5344CB8AC3E}">
        <p14:creationId xmlns:p14="http://schemas.microsoft.com/office/powerpoint/2010/main" val="1570942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10</a:t>
            </a:fld>
            <a:endParaRPr lang="en-US"/>
          </a:p>
        </p:txBody>
      </p:sp>
    </p:spTree>
    <p:extLst>
      <p:ext uri="{BB962C8B-B14F-4D97-AF65-F5344CB8AC3E}">
        <p14:creationId xmlns:p14="http://schemas.microsoft.com/office/powerpoint/2010/main" val="887813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500" b="1">
                <a:ea typeface="ＭＳ Ｐゴシック" charset="0"/>
                <a:cs typeface="ＭＳ Ｐゴシック" charset="0"/>
              </a:rPr>
              <a:t>Why this Slide:</a:t>
            </a:r>
          </a:p>
          <a:p>
            <a:pPr defTabSz="1004274">
              <a:defRPr/>
            </a:pPr>
            <a:r>
              <a:rPr lang="en-US" sz="150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500" b="1">
              <a:ea typeface="ＭＳ Ｐゴシック" charset="0"/>
              <a:cs typeface="ＭＳ Ｐゴシック" charset="0"/>
            </a:endParaRPr>
          </a:p>
          <a:p>
            <a:pPr lvl="0"/>
            <a:r>
              <a:rPr lang="en-US" sz="1500" b="1">
                <a:ea typeface="ＭＳ Ｐゴシック" charset="0"/>
                <a:cs typeface="ＭＳ Ｐゴシック" charset="0"/>
              </a:rPr>
              <a:t>Key Points:</a:t>
            </a:r>
          </a:p>
          <a:p>
            <a:pPr marL="184662" indent="-184662">
              <a:buFont typeface="Arial" panose="020B0604020202020204" pitchFamily="34" charset="0"/>
              <a:buChar char="•"/>
            </a:pPr>
            <a:r>
              <a:rPr lang="en-US" sz="150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84662" indent="-184662">
              <a:buFont typeface="Arial" panose="020B0604020202020204" pitchFamily="34" charset="0"/>
              <a:buChar char="•"/>
            </a:pPr>
            <a:r>
              <a:rPr lang="en-US" sz="150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84662" indent="-184662">
              <a:buFont typeface="Arial" panose="020B0604020202020204" pitchFamily="34" charset="0"/>
              <a:buChar char="•"/>
            </a:pPr>
            <a:r>
              <a:rPr lang="en-US" sz="1500">
                <a:ea typeface="ＭＳ Ｐゴシック" charset="0"/>
                <a:cs typeface="ＭＳ Ｐゴシック" charset="0"/>
              </a:rPr>
              <a:t>DON’T spent too much time on this slide – you are going to DEMO (aren’t you!!!)…  DON’T go through each block…</a:t>
            </a:r>
          </a:p>
          <a:p>
            <a:pPr>
              <a:lnSpc>
                <a:spcPct val="107000"/>
              </a:lnSpc>
              <a:spcAft>
                <a:spcPts val="862"/>
              </a:spcAft>
            </a:pPr>
            <a:endParaRPr lang="en-US" sz="1500"/>
          </a:p>
          <a:p>
            <a:pPr>
              <a:lnSpc>
                <a:spcPct val="107000"/>
              </a:lnSpc>
              <a:spcAft>
                <a:spcPts val="862"/>
              </a:spcAft>
            </a:pPr>
            <a:r>
              <a:rPr lang="en-US" sz="1500" b="1"/>
              <a:t>Transition to NEXT Slide:</a:t>
            </a:r>
            <a:r>
              <a:rPr lang="en-US" sz="1500"/>
              <a:t>  Make the build go backwards to show JUST IaaS and then you will go to the demo to show it.</a:t>
            </a:r>
            <a:endParaRPr lang="en-US"/>
          </a:p>
          <a:p>
            <a:endParaRPr lang="en-US"/>
          </a:p>
        </p:txBody>
      </p:sp>
      <p:sp>
        <p:nvSpPr>
          <p:cNvPr id="4" name="Slide Number Placeholder 3"/>
          <p:cNvSpPr>
            <a:spLocks noGrp="1"/>
          </p:cNvSpPr>
          <p:nvPr>
            <p:ph type="sldNum" sz="quarter" idx="10"/>
          </p:nvPr>
        </p:nvSpPr>
        <p:spPr/>
        <p:txBody>
          <a:bodyPr/>
          <a:lstStyle/>
          <a:p>
            <a:pPr defTabSz="966498">
              <a:defRPr/>
            </a:pPr>
            <a:fld id="{01EFE40D-E08A-464F-96D6-CEB0B2DD69BC}" type="slidenum">
              <a:rPr lang="en-US" sz="1900" kern="0">
                <a:solidFill>
                  <a:sysClr val="windowText" lastClr="000000"/>
                </a:solidFill>
                <a:latin typeface="Calibri" panose="020F0502020204030204"/>
              </a:rPr>
              <a:pPr defTabSz="966498">
                <a:defRPr/>
              </a:pPr>
              <a:t>11</a:t>
            </a:fld>
            <a:endParaRPr lang="en-US" sz="1900" kern="0">
              <a:solidFill>
                <a:sysClr val="windowText" lastClr="000000"/>
              </a:solidFill>
              <a:latin typeface="Calibri" panose="020F0502020204030204"/>
            </a:endParaRPr>
          </a:p>
        </p:txBody>
      </p:sp>
    </p:spTree>
    <p:extLst>
      <p:ext uri="{BB962C8B-B14F-4D97-AF65-F5344CB8AC3E}">
        <p14:creationId xmlns:p14="http://schemas.microsoft.com/office/powerpoint/2010/main" val="2944534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rPr>
              <a:t>Adding Superpowers to your Apps</a:t>
            </a:r>
          </a:p>
          <a:p>
            <a:r>
              <a:rPr lang="en-US" sz="1200">
                <a:latin typeface="+mn-lt"/>
              </a:rPr>
              <a:t>Once you’ve addressed the question of what is nature of your app, where will it run and what design approach you should take, you have a world of powerful Azure services at your disposal to make your app truly great.</a:t>
            </a:r>
          </a:p>
          <a:p>
            <a:r>
              <a:rPr lang="en-US" sz="1200">
                <a:latin typeface="+mn-lt"/>
              </a:rPr>
              <a:t>There are more than sixty—and growing—Azure services today that you can use to develop, host, manage, support, secure, integrate, extend, and complement your application development. </a:t>
            </a:r>
          </a:p>
          <a:p>
            <a:endParaRPr lang="en-US" sz="1200">
              <a:latin typeface="+mn-lt"/>
            </a:endParaRPr>
          </a:p>
          <a:p>
            <a:r>
              <a:rPr lang="en-US" sz="1200">
                <a:latin typeface="+mn-lt"/>
              </a:rPr>
              <a:t>Database/Data Services</a:t>
            </a:r>
          </a:p>
          <a:p>
            <a:r>
              <a:rPr lang="en-US" sz="1200">
                <a:latin typeface="+mn-lt"/>
              </a:rPr>
              <a:t>Integration</a:t>
            </a:r>
          </a:p>
          <a:p>
            <a:r>
              <a:rPr lang="en-US" sz="1200">
                <a:latin typeface="+mn-lt"/>
              </a:rPr>
              <a:t>Identity &amp; Security</a:t>
            </a:r>
          </a:p>
          <a:p>
            <a:r>
              <a:rPr lang="en-US" sz="1200">
                <a:latin typeface="+mn-lt"/>
              </a:rPr>
              <a:t>Developer Services</a:t>
            </a:r>
          </a:p>
          <a:p>
            <a:r>
              <a:rPr lang="en-US" sz="1200">
                <a:latin typeface="+mn-lt"/>
              </a:rPr>
              <a:t>Advanced Analytics and IoT</a:t>
            </a:r>
          </a:p>
          <a:p>
            <a:r>
              <a:rPr lang="en-US" sz="1200">
                <a:latin typeface="+mn-lt"/>
              </a:rPr>
              <a:t>Media &amp; CDN</a:t>
            </a:r>
          </a:p>
          <a:p>
            <a:endParaRPr lang="en-US" sz="1200">
              <a:latin typeface="+mn-lt"/>
            </a:endParaRPr>
          </a:p>
          <a:p>
            <a:r>
              <a:rPr lang="en-US" sz="1200">
                <a:latin typeface="+mn-lt"/>
              </a:rPr>
              <a:t>The modern developer is a </a:t>
            </a:r>
            <a:r>
              <a:rPr lang="en-US" sz="1200" i="1">
                <a:latin typeface="+mn-lt"/>
              </a:rPr>
              <a:t>solution composer</a:t>
            </a:r>
            <a:r>
              <a:rPr lang="en-US" sz="1200">
                <a:latin typeface="+mn-lt"/>
              </a:rPr>
              <a:t>, combining custom code with the best of finished services to create apps that were unimaginable not so long ago. And delivering those applications at amazing speed. </a:t>
            </a:r>
          </a:p>
          <a:p>
            <a:endParaRPr lang="en-US"/>
          </a:p>
        </p:txBody>
      </p:sp>
      <p:sp>
        <p:nvSpPr>
          <p:cNvPr id="4" name="Slide Number Placeholder 3"/>
          <p:cNvSpPr>
            <a:spLocks noGrp="1"/>
          </p:cNvSpPr>
          <p:nvPr>
            <p:ph type="sldNum" sz="quarter" idx="10"/>
          </p:nvPr>
        </p:nvSpPr>
        <p:spPr/>
        <p:txBody>
          <a:bodyPr/>
          <a:lstStyle/>
          <a:p>
            <a:pPr defTabSz="966498">
              <a:defRPr/>
            </a:pPr>
            <a:fld id="{C9095CD6-0A44-4E02-9A31-9477FA89C6CC}" type="slidenum">
              <a:rPr lang="en-US" sz="1900" kern="0">
                <a:solidFill>
                  <a:sysClr val="windowText" lastClr="000000"/>
                </a:solidFill>
                <a:latin typeface="Calibri" panose="020F0502020204030204"/>
              </a:rPr>
              <a:pPr defTabSz="966498">
                <a:defRPr/>
              </a:pPr>
              <a:t>12</a:t>
            </a:fld>
            <a:endParaRPr lang="en-US" sz="1900" kern="0">
              <a:solidFill>
                <a:sysClr val="windowText" lastClr="000000"/>
              </a:solidFill>
              <a:latin typeface="Calibri" panose="020F0502020204030204"/>
            </a:endParaRPr>
          </a:p>
        </p:txBody>
      </p:sp>
    </p:spTree>
    <p:extLst>
      <p:ext uri="{BB962C8B-B14F-4D97-AF65-F5344CB8AC3E}">
        <p14:creationId xmlns:p14="http://schemas.microsoft.com/office/powerpoint/2010/main" val="37014633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7.xml"/><Relationship Id="rId4" Type="http://schemas.openxmlformats.org/officeDocument/2006/relationships/image" Target="../media/image45.emf"/></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1.emf"/><Relationship Id="rId1" Type="http://schemas.openxmlformats.org/officeDocument/2006/relationships/slideMaster" Target="../slideMasters/slideMaster9.xml"/><Relationship Id="rId5" Type="http://schemas.openxmlformats.org/officeDocument/2006/relationships/image" Target="../media/image52.png"/><Relationship Id="rId4" Type="http://schemas.openxmlformats.org/officeDocument/2006/relationships/image" Target="../media/image51.sv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31.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55.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 Id="rId4" Type="http://schemas.openxmlformats.org/officeDocument/2006/relationships/image" Target="../media/image58.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22.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emf"/><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145701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79718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7335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333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7435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146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54438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8833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363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3246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81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557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50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28460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784093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636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47721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9045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8391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86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91018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8812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2155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5191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5702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8347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56818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6826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92122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9200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1087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0967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33125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345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4182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17858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042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7910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97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377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3598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9617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90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9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7744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040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0457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6461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4761611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8755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850B-0693-4F9A-A886-AE32D4AF4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FEBD5-AA25-4835-9154-D4204EF1FE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DEC4B-50C7-46EA-946D-E40CC2F1874D}"/>
              </a:ext>
            </a:extLst>
          </p:cNvPr>
          <p:cNvSpPr>
            <a:spLocks noGrp="1"/>
          </p:cNvSpPr>
          <p:nvPr>
            <p:ph type="dt" sz="half" idx="10"/>
          </p:nvPr>
        </p:nvSpPr>
        <p:spPr/>
        <p:txBody>
          <a:bodyPr/>
          <a:lstStyle/>
          <a:p>
            <a:fld id="{FDA8B82D-8503-485D-9ACF-D5BBE162DEAD}" type="datetimeFigureOut">
              <a:rPr lang="en-US" smtClean="0"/>
              <a:t>9/11/2019</a:t>
            </a:fld>
            <a:endParaRPr lang="en-US"/>
          </a:p>
        </p:txBody>
      </p:sp>
      <p:sp>
        <p:nvSpPr>
          <p:cNvPr id="5" name="Footer Placeholder 4">
            <a:extLst>
              <a:ext uri="{FF2B5EF4-FFF2-40B4-BE49-F238E27FC236}">
                <a16:creationId xmlns:a16="http://schemas.microsoft.com/office/drawing/2014/main" id="{B0DBA9AD-8CDF-4DB0-AA36-55875340E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8199E-4930-45EA-8692-2FB81A89BF66}"/>
              </a:ext>
            </a:extLst>
          </p:cNvPr>
          <p:cNvSpPr>
            <a:spLocks noGrp="1"/>
          </p:cNvSpPr>
          <p:nvPr>
            <p:ph type="sldNum" sz="quarter" idx="12"/>
          </p:nvPr>
        </p:nvSpPr>
        <p:spPr/>
        <p:txBody>
          <a:bodyPr/>
          <a:lstStyle/>
          <a:p>
            <a:fld id="{A77FB7F0-37DB-4B31-8EEC-CF3676A552D8}" type="slidenum">
              <a:rPr lang="en-US" smtClean="0"/>
              <a:t>‹#›</a:t>
            </a:fld>
            <a:endParaRPr lang="en-US"/>
          </a:p>
        </p:txBody>
      </p:sp>
    </p:spTree>
    <p:extLst>
      <p:ext uri="{BB962C8B-B14F-4D97-AF65-F5344CB8AC3E}">
        <p14:creationId xmlns:p14="http://schemas.microsoft.com/office/powerpoint/2010/main" val="3379821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349406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65027"/>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1644855"/>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3"/>
            <a:ext cx="11888787" cy="430832"/>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228102656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Tree>
    <p:extLst>
      <p:ext uri="{BB962C8B-B14F-4D97-AF65-F5344CB8AC3E}">
        <p14:creationId xmlns:p14="http://schemas.microsoft.com/office/powerpoint/2010/main" val="7657630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441847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75696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07327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70739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6870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131790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p>
        </p:txBody>
      </p:sp>
    </p:spTree>
    <p:extLst>
      <p:ext uri="{BB962C8B-B14F-4D97-AF65-F5344CB8AC3E}">
        <p14:creationId xmlns:p14="http://schemas.microsoft.com/office/powerpoint/2010/main" val="39165230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p>
        </p:txBody>
      </p:sp>
    </p:spTree>
    <p:extLst>
      <p:ext uri="{BB962C8B-B14F-4D97-AF65-F5344CB8AC3E}">
        <p14:creationId xmlns:p14="http://schemas.microsoft.com/office/powerpoint/2010/main" val="21436106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436475" cy="1020377"/>
          </a:xfrm>
        </p:spPr>
        <p:txBody>
          <a:bodyPr lIns="274320" tIns="228600" anchor="t" anchorCtr="0"/>
          <a:lstStyle>
            <a:lvl1pPr>
              <a:defRPr/>
            </a:lvl1pPr>
          </a:lstStyle>
          <a:p>
            <a:r>
              <a:rPr lang="en-US"/>
              <a:t>Title</a:t>
            </a:r>
          </a:p>
        </p:txBody>
      </p:sp>
    </p:spTree>
    <p:extLst>
      <p:ext uri="{BB962C8B-B14F-4D97-AF65-F5344CB8AC3E}">
        <p14:creationId xmlns:p14="http://schemas.microsoft.com/office/powerpoint/2010/main" val="2620536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06885629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38698260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25678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0923555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820783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27689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866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2586567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223300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753208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fld id="{3782754A-0B2B-46F8-BE27-8C3C8FD3C502}" type="datetimeFigureOut">
              <a:rPr lang="en-US" smtClean="0"/>
              <a:t>9/11/2019</a:t>
            </a:fld>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325448627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6"/>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199811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16371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633613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a:t>Click to edit Master title style</a:t>
            </a:r>
          </a:p>
        </p:txBody>
      </p:sp>
    </p:spTree>
    <p:extLst>
      <p:ext uri="{BB962C8B-B14F-4D97-AF65-F5344CB8AC3E}">
        <p14:creationId xmlns:p14="http://schemas.microsoft.com/office/powerpoint/2010/main" val="209344390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891955250"/>
      </p:ext>
    </p:extLst>
  </p:cSld>
  <p:clrMapOvr>
    <a:masterClrMapping/>
  </p:clrMapOvr>
  <p:transition spd="slow">
    <p:push/>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8373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411876" y="479775"/>
            <a:ext cx="1552931" cy="332660"/>
          </a:xfrm>
          <a:prstGeom prst="rect">
            <a:avLst/>
          </a:prstGeom>
        </p:spPr>
      </p:pic>
      <p:sp>
        <p:nvSpPr>
          <p:cNvPr id="6" name="Text Placeholder 5"/>
          <p:cNvSpPr>
            <a:spLocks noGrp="1"/>
          </p:cNvSpPr>
          <p:nvPr>
            <p:ph type="body" sz="quarter" idx="13" hasCustomPrompt="1"/>
          </p:nvPr>
        </p:nvSpPr>
        <p:spPr>
          <a:xfrm>
            <a:off x="274638" y="479776"/>
            <a:ext cx="3108990" cy="461665"/>
          </a:xfrm>
        </p:spPr>
        <p:txBody>
          <a:bodyPr/>
          <a:lstStyle>
            <a:lvl1pPr marL="0" indent="0">
              <a:buNone/>
              <a:defRPr sz="2000"/>
            </a:lvl1pPr>
          </a:lstStyle>
          <a:p>
            <a:pPr lvl="0"/>
            <a:r>
              <a:rPr lang="en-US"/>
              <a:t>Session Code Here</a:t>
            </a:r>
          </a:p>
        </p:txBody>
      </p:sp>
    </p:spTree>
    <p:extLst>
      <p:ext uri="{BB962C8B-B14F-4D97-AF65-F5344CB8AC3E}">
        <p14:creationId xmlns:p14="http://schemas.microsoft.com/office/powerpoint/2010/main" val="3247858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17483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1609432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16409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764089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4248652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4215922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17229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9559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504138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89639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24031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31399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23462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79195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38428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67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16045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3062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42557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42976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15994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1329653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62153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29660" y="1476624"/>
            <a:ext cx="11375537" cy="2092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7386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516883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2134297" y="1853550"/>
            <a:ext cx="0" cy="724711"/>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8"/>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1" y="3136130"/>
            <a:ext cx="2368036"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4"/>
            <a:ext cx="2766694" cy="1394459"/>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892324" y="1852314"/>
            <a:ext cx="3544151" cy="4231842"/>
          </a:xfrm>
          <a:prstGeom prst="rect">
            <a:avLst/>
          </a:prstGeom>
        </p:spPr>
      </p:pic>
    </p:spTree>
    <p:extLst>
      <p:ext uri="{BB962C8B-B14F-4D97-AF65-F5344CB8AC3E}">
        <p14:creationId xmlns:p14="http://schemas.microsoft.com/office/powerpoint/2010/main" val="1880546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318817" y="-1"/>
            <a:ext cx="6117659" cy="6994526"/>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7"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8" y="597451"/>
            <a:ext cx="2745603"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04844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107898" y="1241427"/>
            <a:ext cx="5486399" cy="917575"/>
          </a:xfrm>
        </p:spPr>
        <p:txBody>
          <a:bodyPr/>
          <a:lstStyle>
            <a:lvl1pPr>
              <a:defRPr sz="6599" baseline="0">
                <a:solidFill>
                  <a:schemeClr val="accent2"/>
                </a:solidFill>
              </a:defRPr>
            </a:lvl1pPr>
          </a:lstStyle>
          <a:p>
            <a:r>
              <a:rPr lang="en-US"/>
              <a:t>Click to edit Master title style</a:t>
            </a:r>
          </a:p>
        </p:txBody>
      </p:sp>
      <p:sp>
        <p:nvSpPr>
          <p:cNvPr id="5" name="Picture Placeholder 4"/>
          <p:cNvSpPr>
            <a:spLocks noGrp="1"/>
          </p:cNvSpPr>
          <p:nvPr>
            <p:ph type="pic" sz="quarter" idx="10"/>
          </p:nvPr>
        </p:nvSpPr>
        <p:spPr>
          <a:xfrm>
            <a:off x="1" y="968"/>
            <a:ext cx="4391899" cy="1296029"/>
          </a:xfrm>
        </p:spPr>
        <p:txBody>
          <a:bodyPr/>
          <a:lstStyle>
            <a:lvl1pPr marL="0" indent="0">
              <a:buNone/>
              <a:defRPr/>
            </a:lvl1pPr>
          </a:lstStyle>
          <a:p>
            <a:r>
              <a:rPr lang="en-US"/>
              <a:t>Click icon to add picture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0" y="1508579"/>
            <a:ext cx="4571623" cy="5485946"/>
          </a:xfrm>
          <a:prstGeom prst="rect">
            <a:avLst/>
          </a:prstGeom>
        </p:spPr>
      </p:pic>
    </p:spTree>
    <p:extLst>
      <p:ext uri="{BB962C8B-B14F-4D97-AF65-F5344CB8AC3E}">
        <p14:creationId xmlns:p14="http://schemas.microsoft.com/office/powerpoint/2010/main" val="2331481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10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4"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864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713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787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5895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61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42490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318817" y="-1"/>
            <a:ext cx="6117659" cy="6994526"/>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5" y="2631003"/>
            <a:ext cx="3844473"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3844883"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19561934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94616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7395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2092881"/>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139577291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748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9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554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1639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5" y="6281748"/>
            <a:ext cx="4571999"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412061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89"/>
            <a:ext cx="11239788"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4434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8"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2"/>
            <a:ext cx="11819048"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82749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7846695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a:gradFill>
                  <a:gsLst>
                    <a:gs pos="2917">
                      <a:schemeClr val="tx1"/>
                    </a:gs>
                    <a:gs pos="30000">
                      <a:schemeClr val="tx1"/>
                    </a:gs>
                  </a:gsLst>
                  <a:lin ang="5400000" scaled="0"/>
                </a:gradFill>
              </a:rPr>
              <a:t>Microsoft Intelligent Cloud Architect Boot Camp </a:t>
            </a:r>
            <a:r>
              <a:rPr lang="en-US" sz="2200" kern="120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8" cap="none" spc="-100"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413294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11889564" cy="631776"/>
          </a:xfrm>
        </p:spPr>
        <p:txBody>
          <a:bodyPr/>
          <a:lstStyle>
            <a:lvl1pPr algn="ctr">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68429340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4279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87725"/>
            <a:ext cx="12436475" cy="55068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197588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133094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48264347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218237" y="0"/>
            <a:ext cx="6218238" cy="6994525"/>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418">
              <a:defRPr/>
            </a:pPr>
            <a:endParaRPr lang="en-US" sz="1836"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492878" y="295277"/>
            <a:ext cx="5400447" cy="917575"/>
          </a:xfrm>
        </p:spPr>
        <p:txBody>
          <a:bodyPr/>
          <a:lstStyle>
            <a:lvl1pPr>
              <a:defRPr sz="39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492878" y="1782633"/>
            <a:ext cx="5400446" cy="403694"/>
          </a:xfrm>
        </p:spPr>
        <p:txBody>
          <a:bodyPr/>
          <a:lstStyle>
            <a:lvl1pPr marL="0" marR="0" indent="0" algn="l" defTabSz="932418" rtl="0" eaLnBrk="1" fontAlgn="auto" latinLnBrk="0" hangingPunct="1">
              <a:lnSpc>
                <a:spcPct val="100000"/>
              </a:lnSpc>
              <a:spcBef>
                <a:spcPts val="1428"/>
              </a:spcBef>
              <a:spcAft>
                <a:spcPts val="2448"/>
              </a:spcAft>
              <a:buClrTx/>
              <a:buSzPct val="90000"/>
              <a:buFont typeface="Arial" pitchFamily="34" charset="0"/>
              <a:buNone/>
              <a:tabLst/>
              <a:defRPr lang="en-US" sz="1399" kern="1200" spc="100"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335882696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613567" y="295277"/>
            <a:ext cx="6550636" cy="917575"/>
          </a:xfrm>
        </p:spPr>
        <p:txBody>
          <a:bodyPr/>
          <a:lstStyle>
            <a:lvl1pPr>
              <a:defRPr lang="en-US" sz="3599" b="0" kern="1200" cap="none" spc="-102"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408765" cy="710579"/>
          </a:xfrm>
        </p:spPr>
        <p:txBody>
          <a:bodyPr/>
          <a:lstStyle/>
          <a:p>
            <a:endParaRPr lang="en-US" dirty="0"/>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613568" y="1694236"/>
            <a:ext cx="6550635" cy="834074"/>
          </a:xfrm>
        </p:spPr>
        <p:txBody>
          <a:bodyPr/>
          <a:lstStyle>
            <a:lvl1pPr marL="0" indent="0">
              <a:spcBef>
                <a:spcPts val="1800"/>
              </a:spcBef>
              <a:spcAft>
                <a:spcPts val="600"/>
              </a:spcAft>
              <a:buNone/>
              <a:defRPr sz="2000">
                <a:solidFill>
                  <a:schemeClr val="tx2"/>
                </a:solidFill>
              </a:defRPr>
            </a:lvl1pPr>
            <a:lvl2pPr marL="0" indent="0">
              <a:lnSpc>
                <a:spcPct val="100000"/>
              </a:lnSpc>
              <a:spcAft>
                <a:spcPts val="600"/>
              </a:spcAft>
              <a:buNone/>
              <a:defRPr lang="en-US" sz="1599" kern="1200" spc="90" baseline="0" dirty="0" smtClean="0">
                <a:solidFill>
                  <a:schemeClr val="tx1"/>
                </a:solidFill>
                <a:latin typeface="Segoe UI Semilight" charset="0"/>
                <a:ea typeface="Segoe UI Semilight" charset="0"/>
                <a:cs typeface="Segoe UI Semilight" charset="0"/>
              </a:defRPr>
            </a:lvl2pPr>
            <a:lvl3pPr>
              <a:defRPr sz="1199"/>
            </a:lvl3pPr>
            <a:lvl4pPr>
              <a:defRPr sz="1099"/>
            </a:lvl4pPr>
            <a:lvl5pPr>
              <a:defRPr sz="1099"/>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5005675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ase study - sidebar">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7549977" cy="631776"/>
          </a:xfrm>
        </p:spPr>
        <p:txBody>
          <a:bodyPr/>
          <a:lstStyle>
            <a:lvl1pPr algn="l">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
        <p:nvSpPr>
          <p:cNvPr id="3" name="Rectangle 2">
            <a:extLst>
              <a:ext uri="{FF2B5EF4-FFF2-40B4-BE49-F238E27FC236}">
                <a16:creationId xmlns:a16="http://schemas.microsoft.com/office/drawing/2014/main" id="{418BBAFC-E834-49F6-81F9-7D61A73D7100}"/>
              </a:ext>
            </a:extLst>
          </p:cNvPr>
          <p:cNvSpPr/>
          <p:nvPr userDrawn="1"/>
        </p:nvSpPr>
        <p:spPr bwMode="auto">
          <a:xfrm>
            <a:off x="8316002" y="0"/>
            <a:ext cx="4120474" cy="7005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2" tIns="2144988" rIns="279781" bIns="149217" numCol="1" spcCol="0" rtlCol="0" fromWordArt="0" anchor="t" anchorCtr="0" forceAA="0" compatLnSpc="1">
            <a:prstTxWarp prst="textNoShape">
              <a:avLst/>
            </a:prstTxWarp>
            <a:noAutofit/>
          </a:bodyPr>
          <a:lstStyle/>
          <a:p>
            <a:endParaRPr lang="en-US" sz="2040" dirty="0">
              <a:solidFill>
                <a:schemeClr val="bg1"/>
              </a:solidFill>
              <a:latin typeface="Segoe UI Semilight" charset="0"/>
              <a:ea typeface="Segoe UI Semilight" charset="0"/>
              <a:cs typeface="Segoe UI Semilight" charset="0"/>
            </a:endParaRPr>
          </a:p>
        </p:txBody>
      </p:sp>
      <p:sp>
        <p:nvSpPr>
          <p:cNvPr id="7" name="Text Placeholder 6">
            <a:extLst>
              <a:ext uri="{FF2B5EF4-FFF2-40B4-BE49-F238E27FC236}">
                <a16:creationId xmlns:a16="http://schemas.microsoft.com/office/drawing/2014/main" id="{33F6A325-ED81-4943-98B9-9DD29A58E1E1}"/>
              </a:ext>
            </a:extLst>
          </p:cNvPr>
          <p:cNvSpPr>
            <a:spLocks noGrp="1"/>
          </p:cNvSpPr>
          <p:nvPr>
            <p:ph type="body" sz="quarter" idx="10"/>
          </p:nvPr>
        </p:nvSpPr>
        <p:spPr>
          <a:xfrm>
            <a:off x="8640759" y="2085405"/>
            <a:ext cx="3329348" cy="467179"/>
          </a:xfrm>
        </p:spPr>
        <p:txBody>
          <a:bodyPr/>
          <a:lstStyle>
            <a:lvl1pPr marL="0" indent="0">
              <a:buNone/>
              <a:defRPr sz="2040">
                <a:solidFill>
                  <a:schemeClr val="bg1"/>
                </a:solidFill>
              </a:defRPr>
            </a:lvl1pPr>
          </a:lstStyle>
          <a:p>
            <a:pPr lvl="0"/>
            <a:r>
              <a:rPr lang="en-US" dirty="0"/>
              <a:t>Edit Master text styles</a:t>
            </a:r>
          </a:p>
        </p:txBody>
      </p:sp>
      <p:sp>
        <p:nvSpPr>
          <p:cNvPr id="9" name="Text Placeholder 8">
            <a:extLst>
              <a:ext uri="{FF2B5EF4-FFF2-40B4-BE49-F238E27FC236}">
                <a16:creationId xmlns:a16="http://schemas.microsoft.com/office/drawing/2014/main" id="{41D626E0-2FF7-4549-A576-D97D8DBA122A}"/>
              </a:ext>
            </a:extLst>
          </p:cNvPr>
          <p:cNvSpPr>
            <a:spLocks noGrp="1"/>
          </p:cNvSpPr>
          <p:nvPr>
            <p:ph type="body" sz="quarter" idx="11"/>
          </p:nvPr>
        </p:nvSpPr>
        <p:spPr>
          <a:xfrm>
            <a:off x="274639" y="1529241"/>
            <a:ext cx="7549977" cy="2125127"/>
          </a:xfrm>
        </p:spPr>
        <p:txBody>
          <a:bodyPr/>
          <a:lstStyle>
            <a:lvl1pPr>
              <a:spcBef>
                <a:spcPts val="0"/>
              </a:spcBef>
              <a:spcAft>
                <a:spcPts val="1836"/>
              </a:spcAft>
              <a:defRPr lang="en-US" sz="2040" smtClean="0">
                <a:solidFill>
                  <a:schemeClr val="tx1"/>
                </a:solidFill>
                <a:latin typeface="Segoe UI Semilight" charset="0"/>
                <a:ea typeface="Segoe UI Semilight" charset="0"/>
                <a:cs typeface="Segoe UI Semilight" charset="0"/>
              </a:defRPr>
            </a:lvl1pPr>
            <a:lvl2pPr>
              <a:defRPr lang="en-US" smtClean="0">
                <a:cs typeface="+mn-cs"/>
              </a:defRPr>
            </a:lvl2pPr>
            <a:lvl3pPr>
              <a:defRPr lang="en-US" smtClean="0">
                <a:cs typeface="+mn-cs"/>
              </a:defRPr>
            </a:lvl3pPr>
            <a:lvl4pPr>
              <a:defRPr lang="en-US" smtClean="0">
                <a:cs typeface="+mn-cs"/>
              </a:defRPr>
            </a:lvl4pPr>
            <a:lvl5pPr>
              <a:defRPr lang="en-US">
                <a:cs typeface="+mn-cs"/>
              </a:defRPr>
            </a:lvl5pPr>
          </a:lstStyle>
          <a:p>
            <a:pPr marL="0" lvl="0" indent="0" defTabSz="932563">
              <a:lnSpc>
                <a:spcPct val="100000"/>
              </a:lnSpc>
              <a:spcBef>
                <a:spcPts val="1836"/>
              </a:spcBef>
              <a:buNone/>
            </a:pPr>
            <a:r>
              <a:rPr lang="en-US" dirty="0"/>
              <a:t>Edit Master text styles</a:t>
            </a:r>
          </a:p>
          <a:p>
            <a:pPr marL="584088" lvl="1" indent="-241253" defTabSz="932563"/>
            <a:r>
              <a:rPr lang="en-US" dirty="0"/>
              <a:t>Second level</a:t>
            </a:r>
          </a:p>
          <a:p>
            <a:pPr marL="799946" lvl="2" indent="-228557" defTabSz="932563"/>
            <a:r>
              <a:rPr lang="en-US" dirty="0"/>
              <a:t>Third level</a:t>
            </a:r>
          </a:p>
          <a:p>
            <a:pPr marL="1028503" lvl="3" indent="-228557" defTabSz="932563"/>
            <a:r>
              <a:rPr lang="en-US" dirty="0"/>
              <a:t>Fourth level</a:t>
            </a:r>
          </a:p>
          <a:p>
            <a:pPr marL="1257058" lvl="4" indent="-228557" defTabSz="932563"/>
            <a:r>
              <a:rPr lang="en-US" dirty="0"/>
              <a:t>Fifth level</a:t>
            </a:r>
          </a:p>
        </p:txBody>
      </p:sp>
    </p:spTree>
    <p:extLst>
      <p:ext uri="{BB962C8B-B14F-4D97-AF65-F5344CB8AC3E}">
        <p14:creationId xmlns:p14="http://schemas.microsoft.com/office/powerpoint/2010/main" val="264981853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0" y="0"/>
            <a:ext cx="5043681"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6028" y="160077"/>
            <a:ext cx="4741939" cy="1624182"/>
          </a:xfrm>
          <a:noFill/>
        </p:spPr>
        <p:txBody>
          <a:bodyPr vert="horz" wrap="square" lIns="146304" tIns="91440" rIns="146304" bIns="91440" rtlCol="0" anchor="t">
            <a:noAutofit/>
          </a:bodyPr>
          <a:lstStyle>
            <a:lvl1pPr>
              <a:defRPr kumimoji="0" lang="en-US" sz="2244" i="0" u="none" strike="noStrike" cap="all" spc="306" normalizeH="0">
                <a:solidFill>
                  <a:srgbClr val="FFFFFF"/>
                </a:solidFill>
                <a:uLnTx/>
                <a:uFillTx/>
                <a:latin typeface="Segoe UI Semilight" charset="0"/>
                <a:ea typeface="Segoe UI Semilight" charset="0"/>
                <a:cs typeface="Segoe UI Semilight" charset="0"/>
              </a:defRPr>
            </a:lvl1pPr>
          </a:lstStyle>
          <a:p>
            <a:pPr marL="0" marR="0" lvl="0" indent="0" defTabSz="932563"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6028" y="2101326"/>
            <a:ext cx="4741939" cy="1021626"/>
          </a:xfrm>
        </p:spPr>
        <p:txBody>
          <a:bodyPr lIns="91440" tIns="45720" rIns="91440" bIns="45720"/>
          <a:lstStyle>
            <a:lvl1pPr marL="0" indent="0">
              <a:spcBef>
                <a:spcPts val="1224"/>
              </a:spcBef>
              <a:buNone/>
              <a:defRPr sz="1224">
                <a:solidFill>
                  <a:schemeClr val="bg1"/>
                </a:solidFill>
                <a:latin typeface="Segoe UI Semibold" panose="020B0702040204020203" pitchFamily="34" charset="0"/>
                <a:cs typeface="Segoe UI Semibold" panose="020B0702040204020203" pitchFamily="34" charset="0"/>
              </a:defRPr>
            </a:lvl1pPr>
            <a:lvl2pPr marL="176481" indent="-118194">
              <a:defRPr sz="1224">
                <a:solidFill>
                  <a:schemeClr val="bg1"/>
                </a:solidFill>
              </a:defRPr>
            </a:lvl2pPr>
            <a:lvl3pPr marL="408011" indent="-118194">
              <a:defRPr sz="1122">
                <a:solidFill>
                  <a:schemeClr val="bg1"/>
                </a:solidFill>
              </a:defRPr>
            </a:lvl3pPr>
            <a:lvl4pPr marL="816022" indent="-228292">
              <a:defRPr sz="1071">
                <a:solidFill>
                  <a:schemeClr val="bg1"/>
                </a:solidFill>
              </a:defRPr>
            </a:lvl4pPr>
            <a:lvl5pPr marL="1049171" indent="-228292">
              <a:defRPr sz="107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9972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2" y="0"/>
            <a:ext cx="621823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0AE9F0-FECE-4AFD-A61E-780A2C6CCE46}"/>
              </a:ext>
            </a:extLst>
          </p:cNvPr>
          <p:cNvSpPr>
            <a:spLocks noGrp="1"/>
          </p:cNvSpPr>
          <p:nvPr>
            <p:ph type="title"/>
          </p:nvPr>
        </p:nvSpPr>
        <p:spPr>
          <a:xfrm>
            <a:off x="425653" y="2833339"/>
            <a:ext cx="5361749" cy="1327850"/>
          </a:xfrm>
        </p:spPr>
        <p:txBody>
          <a:bodyPr anchor="ctr"/>
          <a:lstStyle>
            <a:lvl1pPr>
              <a:defRPr sz="4488" spc="102"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605552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758759"/>
            <a:ext cx="11887200" cy="866374"/>
          </a:xfrm>
          <a:noFill/>
        </p:spPr>
        <p:txBody>
          <a:bodyPr tIns="91440" bIns="91440" anchor="ctr" anchorCtr="0">
            <a:spAutoFit/>
          </a:bodyPr>
          <a:lstStyle>
            <a:lvl1pPr>
              <a:defRPr sz="4896" cap="all" spc="81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2605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8766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userDrawn="1"/>
        </p:nvSpPr>
        <p:spPr bwMode="auto">
          <a:xfrm>
            <a:off x="271464" y="5935320"/>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02" tIns="146244" rIns="182802" bIns="14624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326" fontAlgn="base">
              <a:lnSpc>
                <a:spcPts val="1197"/>
              </a:lnSpc>
              <a:spcBef>
                <a:spcPct val="0"/>
              </a:spcBef>
              <a:spcAft>
                <a:spcPct val="0"/>
              </a:spcAft>
            </a:pPr>
            <a:r>
              <a:rPr lang="en-US" sz="1000">
                <a:solidFill>
                  <a:srgbClr val="FFFFFF"/>
                </a:solidFill>
              </a:rPr>
              <a:t>© 2018 Microsoft Corporation. All rights reserved. Microsoft, Windows, and other product names are or may be registered trademarks and/or trademarks in the U.S. and/or other countries.</a:t>
            </a:r>
          </a:p>
          <a:p>
            <a:pPr defTabSz="931326" fontAlgn="base">
              <a:lnSpc>
                <a:spcPts val="1197"/>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326" fontAlgn="base">
              <a:lnSpc>
                <a:spcPts val="1197"/>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326" fontAlgn="base">
              <a:lnSpc>
                <a:spcPts val="1197"/>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16900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61157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3118748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89253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45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621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50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532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6247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0857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581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237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1628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47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1054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1.emf"/><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image" Target="../media/image1.emf"/><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6" Type="http://schemas.openxmlformats.org/officeDocument/2006/relationships/image" Target="../media/image24.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theme" Target="../theme/theme4.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image" Target="../media/image27.emf"/><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theme" Target="../theme/theme5.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9" Type="http://schemas.openxmlformats.org/officeDocument/2006/relationships/theme" Target="../theme/theme6.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38" Type="http://schemas.openxmlformats.org/officeDocument/2006/relationships/slideLayout" Target="../slideLayouts/slideLayout150.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37" Type="http://schemas.openxmlformats.org/officeDocument/2006/relationships/slideLayout" Target="../slideLayouts/slideLayout149.xml"/><Relationship Id="rId40" Type="http://schemas.openxmlformats.org/officeDocument/2006/relationships/image" Target="../media/image34.emf"/><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slideLayout" Target="../slideLayouts/slideLayout148.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slideLayout" Target="../slideLayouts/slideLayout14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slideLayout" Target="../slideLayouts/slideLayout147.xml"/><Relationship Id="rId8" Type="http://schemas.openxmlformats.org/officeDocument/2006/relationships/slideLayout" Target="../slideLayouts/slideLayout120.xml"/><Relationship Id="rId3"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image" Target="../media/image42.png"/><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theme" Target="../theme/theme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theme" Target="../theme/theme8.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 Type="http://schemas.openxmlformats.org/officeDocument/2006/relationships/slideLayout" Target="../slideLayouts/slideLayout200.xml"/><Relationship Id="rId21" Type="http://schemas.openxmlformats.org/officeDocument/2006/relationships/image" Target="../media/image27.emf"/><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theme" Target="../theme/theme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4" r:id="rId12"/>
    <p:sldLayoutId id="2147484476" r:id="rId13"/>
    <p:sldLayoutId id="2147484504" r:id="rId14"/>
    <p:sldLayoutId id="2147484505" r:id="rId15"/>
    <p:sldLayoutId id="2147484533" r:id="rId16"/>
    <p:sldLayoutId id="2147484534" r:id="rId17"/>
    <p:sldLayoutId id="2147484619" r:id="rId18"/>
    <p:sldLayoutId id="2147484620" r:id="rId19"/>
    <p:sldLayoutId id="2147484621" r:id="rId20"/>
    <p:sldLayoutId id="2147484691" r:id="rId21"/>
    <p:sldLayoutId id="2147484692"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9393899" y="3050516"/>
            <a:ext cx="6995160" cy="894134"/>
          </a:xfrm>
          <a:prstGeom prst="rect">
            <a:avLst/>
          </a:prstGeom>
        </p:spPr>
      </p:pic>
    </p:spTree>
    <p:extLst>
      <p:ext uri="{BB962C8B-B14F-4D97-AF65-F5344CB8AC3E}">
        <p14:creationId xmlns:p14="http://schemas.microsoft.com/office/powerpoint/2010/main" val="776929311"/>
      </p:ext>
    </p:extLst>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 id="2147484548" r:id="rId12"/>
    <p:sldLayoutId id="2147484549" r:id="rId13"/>
    <p:sldLayoutId id="2147484550" r:id="rId14"/>
  </p:sldLayoutIdLst>
  <p:transition>
    <p:fade/>
  </p:transition>
  <p:txStyles>
    <p:title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419598"/>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 id="2147484566" r:id="rId15"/>
    <p:sldLayoutId id="2147484567" r:id="rId16"/>
    <p:sldLayoutId id="2147484568" r:id="rId17"/>
    <p:sldLayoutId id="2147484569" r:id="rId18"/>
    <p:sldLayoutId id="2147484570" r:id="rId19"/>
    <p:sldLayoutId id="2147484571" r:id="rId20"/>
    <p:sldLayoutId id="2147484572" r:id="rId21"/>
    <p:sldLayoutId id="2147484573" r:id="rId22"/>
    <p:sldLayoutId id="2147484574" r:id="rId23"/>
    <p:sldLayoutId id="2147484575" r:id="rId24"/>
    <p:sldLayoutId id="2147484576" r:id="rId25"/>
    <p:sldLayoutId id="2147484577" r:id="rId26"/>
    <p:sldLayoutId id="2147484579"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49162434"/>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 id="2147484605" r:id="rId25"/>
    <p:sldLayoutId id="2147484606" r:id="rId26"/>
    <p:sldLayoutId id="2147484607" r:id="rId27"/>
    <p:sldLayoutId id="2147484608" r:id="rId28"/>
    <p:sldLayoutId id="2147484609" r:id="rId29"/>
    <p:sldLayoutId id="2147484610" r:id="rId30"/>
    <p:sldLayoutId id="2147484611" r:id="rId31"/>
    <p:sldLayoutId id="2147484612" r:id="rId32"/>
    <p:sldLayoutId id="2147484613" r:id="rId33"/>
    <p:sldLayoutId id="2147484614" r:id="rId34"/>
    <p:sldLayoutId id="2147484615" r:id="rId35"/>
    <p:sldLayoutId id="2147484616" r:id="rId36"/>
    <p:sldLayoutId id="2147484617" r:id="rId37"/>
    <p:sldLayoutId id="2147484618" r:id="rId3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6"/>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2647739286"/>
      </p:ext>
    </p:extLst>
  </p:cSld>
  <p:clrMap bg1="dk1" tx1="lt1" bg2="dk2" tx2="lt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2" r:id="rId20"/>
    <p:sldLayoutId id="2147484643" r:id="rId21"/>
    <p:sldLayoutId id="2147484644" r:id="rId22"/>
    <p:sldLayoutId id="2147484645" r:id="rId23"/>
    <p:sldLayoutId id="2147484646" r:id="rId24"/>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033800"/>
      </p:ext>
    </p:extLst>
  </p:cSld>
  <p:clrMap bg1="dk1" tx1="lt1" bg2="dk2" tx2="lt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59" r:id="rId12"/>
    <p:sldLayoutId id="2147484660" r:id="rId13"/>
    <p:sldLayoutId id="2147484661" r:id="rId14"/>
    <p:sldLayoutId id="2147484662" r:id="rId15"/>
    <p:sldLayoutId id="2147484663" r:id="rId16"/>
    <p:sldLayoutId id="2147484664" r:id="rId17"/>
    <p:sldLayoutId id="2147484665" r:id="rId18"/>
    <p:sldLayoutId id="2147484666" r:id="rId19"/>
    <p:sldLayoutId id="2147484667" r:id="rId20"/>
    <p:sldLayoutId id="2147484668" r:id="rId21"/>
    <p:sldLayoutId id="2147484669" r:id="rId22"/>
    <p:sldLayoutId id="2147484670" r:id="rId2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2"/>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4"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475748"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99168"/>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8" r:id="rId7"/>
    <p:sldLayoutId id="2147484679" r:id="rId8"/>
    <p:sldLayoutId id="2147484680" r:id="rId9"/>
    <p:sldLayoutId id="2147484681" r:id="rId10"/>
    <p:sldLayoutId id="2147484682" r:id="rId11"/>
    <p:sldLayoutId id="2147484683" r:id="rId12"/>
    <p:sldLayoutId id="2147484684" r:id="rId13"/>
    <p:sldLayoutId id="2147484685" r:id="rId14"/>
    <p:sldLayoutId id="2147484686" r:id="rId15"/>
    <p:sldLayoutId id="2147484687" r:id="rId16"/>
    <p:sldLayoutId id="2147484688" r:id="rId17"/>
    <p:sldLayoutId id="2147484689" r:id="rId18"/>
    <p:sldLayoutId id="2147484690" r:id="rId19"/>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6" Type="http://schemas.openxmlformats.org/officeDocument/2006/relationships/image" Target="../media/image140.png"/><Relationship Id="rId21" Type="http://schemas.openxmlformats.org/officeDocument/2006/relationships/image" Target="../media/image135.png"/><Relationship Id="rId34" Type="http://schemas.openxmlformats.org/officeDocument/2006/relationships/image" Target="../media/image148.png"/><Relationship Id="rId42" Type="http://schemas.openxmlformats.org/officeDocument/2006/relationships/image" Target="../media/image156.png"/><Relationship Id="rId47" Type="http://schemas.openxmlformats.org/officeDocument/2006/relationships/image" Target="../media/image161.png"/><Relationship Id="rId50" Type="http://schemas.openxmlformats.org/officeDocument/2006/relationships/image" Target="../media/image163.png"/><Relationship Id="rId55" Type="http://schemas.openxmlformats.org/officeDocument/2006/relationships/image" Target="../media/image167.png"/><Relationship Id="rId63" Type="http://schemas.openxmlformats.org/officeDocument/2006/relationships/image" Target="../media/image175.png"/><Relationship Id="rId68" Type="http://schemas.openxmlformats.org/officeDocument/2006/relationships/image" Target="../media/image180.png"/><Relationship Id="rId7" Type="http://schemas.openxmlformats.org/officeDocument/2006/relationships/image" Target="../media/image121.png"/><Relationship Id="rId2" Type="http://schemas.openxmlformats.org/officeDocument/2006/relationships/notesSlide" Target="../notesSlides/notesSlide8.xml"/><Relationship Id="rId16" Type="http://schemas.openxmlformats.org/officeDocument/2006/relationships/image" Target="../media/image130.png"/><Relationship Id="rId29" Type="http://schemas.openxmlformats.org/officeDocument/2006/relationships/image" Target="../media/image143.png"/><Relationship Id="rId11" Type="http://schemas.openxmlformats.org/officeDocument/2006/relationships/image" Target="../media/image125.png"/><Relationship Id="rId24" Type="http://schemas.openxmlformats.org/officeDocument/2006/relationships/image" Target="../media/image138.png"/><Relationship Id="rId32" Type="http://schemas.openxmlformats.org/officeDocument/2006/relationships/image" Target="../media/image146.png"/><Relationship Id="rId37" Type="http://schemas.openxmlformats.org/officeDocument/2006/relationships/image" Target="../media/image151.png"/><Relationship Id="rId40" Type="http://schemas.openxmlformats.org/officeDocument/2006/relationships/image" Target="../media/image154.png"/><Relationship Id="rId45" Type="http://schemas.openxmlformats.org/officeDocument/2006/relationships/image" Target="../media/image159.png"/><Relationship Id="rId53" Type="http://schemas.openxmlformats.org/officeDocument/2006/relationships/image" Target="../media/image165.png"/><Relationship Id="rId58" Type="http://schemas.openxmlformats.org/officeDocument/2006/relationships/image" Target="../media/image170.png"/><Relationship Id="rId66" Type="http://schemas.openxmlformats.org/officeDocument/2006/relationships/image" Target="../media/image178.png"/><Relationship Id="rId5" Type="http://schemas.openxmlformats.org/officeDocument/2006/relationships/image" Target="../media/image119.png"/><Relationship Id="rId61" Type="http://schemas.openxmlformats.org/officeDocument/2006/relationships/image" Target="../media/image173.png"/><Relationship Id="rId19" Type="http://schemas.openxmlformats.org/officeDocument/2006/relationships/image" Target="../media/image133.png"/><Relationship Id="rId14" Type="http://schemas.openxmlformats.org/officeDocument/2006/relationships/image" Target="../media/image128.png"/><Relationship Id="rId22" Type="http://schemas.openxmlformats.org/officeDocument/2006/relationships/image" Target="../media/image136.png"/><Relationship Id="rId27" Type="http://schemas.openxmlformats.org/officeDocument/2006/relationships/image" Target="../media/image141.png"/><Relationship Id="rId30" Type="http://schemas.openxmlformats.org/officeDocument/2006/relationships/image" Target="../media/image144.png"/><Relationship Id="rId35" Type="http://schemas.openxmlformats.org/officeDocument/2006/relationships/image" Target="../media/image149.png"/><Relationship Id="rId43" Type="http://schemas.openxmlformats.org/officeDocument/2006/relationships/image" Target="../media/image157.png"/><Relationship Id="rId48" Type="http://schemas.openxmlformats.org/officeDocument/2006/relationships/image" Target="../media/image162.png"/><Relationship Id="rId56" Type="http://schemas.openxmlformats.org/officeDocument/2006/relationships/image" Target="../media/image168.png"/><Relationship Id="rId64" Type="http://schemas.openxmlformats.org/officeDocument/2006/relationships/image" Target="../media/image176.png"/><Relationship Id="rId8" Type="http://schemas.openxmlformats.org/officeDocument/2006/relationships/image" Target="../media/image122.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117.png"/><Relationship Id="rId12" Type="http://schemas.openxmlformats.org/officeDocument/2006/relationships/image" Target="../media/image126.png"/><Relationship Id="rId17" Type="http://schemas.openxmlformats.org/officeDocument/2006/relationships/image" Target="../media/image131.png"/><Relationship Id="rId25" Type="http://schemas.openxmlformats.org/officeDocument/2006/relationships/image" Target="../media/image139.png"/><Relationship Id="rId33" Type="http://schemas.openxmlformats.org/officeDocument/2006/relationships/image" Target="../media/image147.png"/><Relationship Id="rId38" Type="http://schemas.openxmlformats.org/officeDocument/2006/relationships/image" Target="../media/image152.png"/><Relationship Id="rId46" Type="http://schemas.openxmlformats.org/officeDocument/2006/relationships/image" Target="../media/image160.png"/><Relationship Id="rId59" Type="http://schemas.openxmlformats.org/officeDocument/2006/relationships/image" Target="../media/image171.png"/><Relationship Id="rId67" Type="http://schemas.openxmlformats.org/officeDocument/2006/relationships/image" Target="../media/image179.png"/><Relationship Id="rId20" Type="http://schemas.openxmlformats.org/officeDocument/2006/relationships/image" Target="../media/image134.png"/><Relationship Id="rId41" Type="http://schemas.openxmlformats.org/officeDocument/2006/relationships/image" Target="../media/image155.png"/><Relationship Id="rId54" Type="http://schemas.openxmlformats.org/officeDocument/2006/relationships/image" Target="../media/image166.png"/><Relationship Id="rId62" Type="http://schemas.openxmlformats.org/officeDocument/2006/relationships/image" Target="../media/image174.png"/><Relationship Id="rId1" Type="http://schemas.openxmlformats.org/officeDocument/2006/relationships/slideLayout" Target="../slideLayouts/slideLayout5.xml"/><Relationship Id="rId6" Type="http://schemas.openxmlformats.org/officeDocument/2006/relationships/image" Target="../media/image120.png"/><Relationship Id="rId15" Type="http://schemas.openxmlformats.org/officeDocument/2006/relationships/image" Target="../media/image129.png"/><Relationship Id="rId23" Type="http://schemas.openxmlformats.org/officeDocument/2006/relationships/image" Target="../media/image137.png"/><Relationship Id="rId28" Type="http://schemas.openxmlformats.org/officeDocument/2006/relationships/image" Target="../media/image142.png"/><Relationship Id="rId36" Type="http://schemas.openxmlformats.org/officeDocument/2006/relationships/image" Target="../media/image150.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169.png"/><Relationship Id="rId10" Type="http://schemas.openxmlformats.org/officeDocument/2006/relationships/image" Target="../media/image124.png"/><Relationship Id="rId31" Type="http://schemas.openxmlformats.org/officeDocument/2006/relationships/image" Target="../media/image145.png"/><Relationship Id="rId44" Type="http://schemas.openxmlformats.org/officeDocument/2006/relationships/image" Target="../media/image158.png"/><Relationship Id="rId52" Type="http://schemas.openxmlformats.org/officeDocument/2006/relationships/image" Target="../media/image164.png"/><Relationship Id="rId60" Type="http://schemas.openxmlformats.org/officeDocument/2006/relationships/image" Target="../media/image172.png"/><Relationship Id="rId65" Type="http://schemas.openxmlformats.org/officeDocument/2006/relationships/image" Target="../media/image177.png"/><Relationship Id="rId4" Type="http://schemas.openxmlformats.org/officeDocument/2006/relationships/image" Target="../media/image118.png"/><Relationship Id="rId9" Type="http://schemas.openxmlformats.org/officeDocument/2006/relationships/image" Target="../media/image123.png"/><Relationship Id="rId13" Type="http://schemas.openxmlformats.org/officeDocument/2006/relationships/image" Target="../media/image127.png"/><Relationship Id="rId18" Type="http://schemas.openxmlformats.org/officeDocument/2006/relationships/image" Target="../media/image132.png"/><Relationship Id="rId39" Type="http://schemas.openxmlformats.org/officeDocument/2006/relationships/image" Target="../media/image153.png"/></Relationships>
</file>

<file path=ppt/slides/_rels/slide1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9.xml"/><Relationship Id="rId1" Type="http://schemas.openxmlformats.org/officeDocument/2006/relationships/slideLayout" Target="../slideLayouts/slideLayout171.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3.xml.rels><?xml version="1.0" encoding="UTF-8" standalone="yes"?>
<Relationships xmlns="http://schemas.openxmlformats.org/package/2006/relationships"><Relationship Id="rId8" Type="http://schemas.openxmlformats.org/officeDocument/2006/relationships/image" Target="../media/image186.emf"/><Relationship Id="rId13" Type="http://schemas.openxmlformats.org/officeDocument/2006/relationships/image" Target="../media/image191.png"/><Relationship Id="rId18" Type="http://schemas.openxmlformats.org/officeDocument/2006/relationships/image" Target="../media/image196.png"/><Relationship Id="rId3" Type="http://schemas.openxmlformats.org/officeDocument/2006/relationships/image" Target="../media/image181.png"/><Relationship Id="rId21" Type="http://schemas.openxmlformats.org/officeDocument/2006/relationships/image" Target="../media/image199.png"/><Relationship Id="rId7" Type="http://schemas.openxmlformats.org/officeDocument/2006/relationships/image" Target="../media/image185.png"/><Relationship Id="rId12" Type="http://schemas.openxmlformats.org/officeDocument/2006/relationships/image" Target="../media/image190.png"/><Relationship Id="rId17" Type="http://schemas.openxmlformats.org/officeDocument/2006/relationships/image" Target="../media/image195.png"/><Relationship Id="rId2" Type="http://schemas.openxmlformats.org/officeDocument/2006/relationships/notesSlide" Target="../notesSlides/notesSlide10.xml"/><Relationship Id="rId16" Type="http://schemas.openxmlformats.org/officeDocument/2006/relationships/image" Target="../media/image194.png"/><Relationship Id="rId20" Type="http://schemas.openxmlformats.org/officeDocument/2006/relationships/image" Target="../media/image198.png"/><Relationship Id="rId1" Type="http://schemas.openxmlformats.org/officeDocument/2006/relationships/slideLayout" Target="../slideLayouts/slideLayout190.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emf"/><Relationship Id="rId15" Type="http://schemas.openxmlformats.org/officeDocument/2006/relationships/image" Target="../media/image193.png"/><Relationship Id="rId10" Type="http://schemas.openxmlformats.org/officeDocument/2006/relationships/image" Target="../media/image188.png"/><Relationship Id="rId19" Type="http://schemas.openxmlformats.org/officeDocument/2006/relationships/image" Target="../media/image197.png"/><Relationship Id="rId4" Type="http://schemas.openxmlformats.org/officeDocument/2006/relationships/image" Target="../media/image182.emf"/><Relationship Id="rId9" Type="http://schemas.openxmlformats.org/officeDocument/2006/relationships/image" Target="../media/image187.emf"/><Relationship Id="rId14" Type="http://schemas.openxmlformats.org/officeDocument/2006/relationships/image" Target="../media/image192.png"/><Relationship Id="rId22" Type="http://schemas.openxmlformats.org/officeDocument/2006/relationships/image" Target="../media/image200.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02.png"/><Relationship Id="rId5" Type="http://schemas.openxmlformats.org/officeDocument/2006/relationships/image" Target="../media/image201.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3.xml"/><Relationship Id="rId1" Type="http://schemas.openxmlformats.org/officeDocument/2006/relationships/slideLayout" Target="../slideLayouts/slideLayout73.xml"/><Relationship Id="rId6" Type="http://schemas.microsoft.com/office/2007/relationships/hdphoto" Target="../media/hdphoto3.wdp"/><Relationship Id="rId5" Type="http://schemas.openxmlformats.org/officeDocument/2006/relationships/image" Target="../media/image204.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microsoft.com/office/2007/relationships/hdphoto" Target="../media/hdphoto3.wdp"/><Relationship Id="rId5" Type="http://schemas.openxmlformats.org/officeDocument/2006/relationships/image" Target="../media/image204.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microsoft.com/office/2007/relationships/hdphoto" Target="../media/hdphoto3.wdp"/><Relationship Id="rId5" Type="http://schemas.openxmlformats.org/officeDocument/2006/relationships/image" Target="../media/image204.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173.xml"/></Relationships>
</file>

<file path=ppt/slides/_rels/slide2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8.png"/><Relationship Id="rId3" Type="http://schemas.openxmlformats.org/officeDocument/2006/relationships/image" Target="../media/image205.png"/><Relationship Id="rId7" Type="http://schemas.openxmlformats.org/officeDocument/2006/relationships/image" Target="../media/image203.png"/><Relationship Id="rId12" Type="http://schemas.microsoft.com/office/2007/relationships/hdphoto" Target="../media/hdphoto6.wdp"/><Relationship Id="rId2" Type="http://schemas.openxmlformats.org/officeDocument/2006/relationships/notesSlide" Target="../notesSlides/notesSlide16.xml"/><Relationship Id="rId1" Type="http://schemas.openxmlformats.org/officeDocument/2006/relationships/slideLayout" Target="../slideLayouts/slideLayout73.xml"/><Relationship Id="rId6" Type="http://schemas.microsoft.com/office/2007/relationships/hdphoto" Target="../media/hdphoto5.wdp"/><Relationship Id="rId11" Type="http://schemas.openxmlformats.org/officeDocument/2006/relationships/image" Target="../media/image207.png"/><Relationship Id="rId5" Type="http://schemas.openxmlformats.org/officeDocument/2006/relationships/image" Target="../media/image206.png"/><Relationship Id="rId10" Type="http://schemas.microsoft.com/office/2007/relationships/hdphoto" Target="../media/hdphoto3.wdp"/><Relationship Id="rId4" Type="http://schemas.microsoft.com/office/2007/relationships/hdphoto" Target="../media/hdphoto4.wdp"/><Relationship Id="rId9" Type="http://schemas.openxmlformats.org/officeDocument/2006/relationships/image" Target="../media/image204.png"/></Relationships>
</file>

<file path=ppt/slides/_rels/slide2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7.xml"/><Relationship Id="rId1" Type="http://schemas.openxmlformats.org/officeDocument/2006/relationships/slideLayout" Target="../slideLayouts/slideLayout73.xml"/><Relationship Id="rId6" Type="http://schemas.microsoft.com/office/2007/relationships/hdphoto" Target="../media/hdphoto3.wdp"/><Relationship Id="rId5" Type="http://schemas.openxmlformats.org/officeDocument/2006/relationships/image" Target="../media/image204.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8.xml"/><Relationship Id="rId1" Type="http://schemas.openxmlformats.org/officeDocument/2006/relationships/slideLayout" Target="../slideLayouts/slideLayout73.xml"/><Relationship Id="rId4" Type="http://schemas.microsoft.com/office/2007/relationships/hdphoto" Target="../media/hdphoto7.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Layout" Target="../slideLayouts/slideLayout2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11.png"/><Relationship Id="rId4" Type="http://schemas.openxmlformats.org/officeDocument/2006/relationships/image" Target="../media/image149.png"/></Relationships>
</file>

<file path=ppt/slides/_rels/slide2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teveyoungca/SQLDWinaDayWorkshop" TargetMode="Externa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13.png"/></Relationships>
</file>

<file path=ppt/slides/_rels/slide3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215.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0.xml"/></Relationships>
</file>

<file path=ppt/slides/_rels/slide3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215.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220.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aka.ms/sqldw" TargetMode="External"/><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hyperlink" Target="http://aka.ms/sql-dw-feedback"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4.xml"/><Relationship Id="rId1" Type="http://schemas.openxmlformats.org/officeDocument/2006/relationships/slideLayout" Target="../slideLayouts/slideLayout22.xml"/><Relationship Id="rId4" Type="http://schemas.openxmlformats.org/officeDocument/2006/relationships/hyperlink" Target="https://docs.microsoft.com/en-us/azure/sql-data-warehouse/massively-parallel-processing-mpp-architectur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hyperlink" Target="https://docs.microsoft.com/en-us/sql/relational-databases/system-catalog-views/sql-data-warehouse-and-parallel-data-warehouse-catalog-views?view=aps-pdw-2016-au7" TargetMode="External"/><Relationship Id="rId2" Type="http://schemas.openxmlformats.org/officeDocument/2006/relationships/notesSlide" Target="../notesSlides/notesSlide48.xml"/><Relationship Id="rId1" Type="http://schemas.openxmlformats.org/officeDocument/2006/relationships/slideLayout" Target="../slideLayouts/slideLayout22.xml"/><Relationship Id="rId4" Type="http://schemas.openxmlformats.org/officeDocument/2006/relationships/image" Target="../media/image221.png"/></Relationships>
</file>

<file path=ppt/slides/_rels/slide6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jpeg"/><Relationship Id="rId39" Type="http://schemas.openxmlformats.org/officeDocument/2006/relationships/image" Target="../media/image96.jpeg"/><Relationship Id="rId21" Type="http://schemas.openxmlformats.org/officeDocument/2006/relationships/image" Target="../media/image78.png"/><Relationship Id="rId34" Type="http://schemas.openxmlformats.org/officeDocument/2006/relationships/image" Target="../media/image91.jpeg"/><Relationship Id="rId42" Type="http://schemas.openxmlformats.org/officeDocument/2006/relationships/image" Target="../media/image99.png"/><Relationship Id="rId47" Type="http://schemas.openxmlformats.org/officeDocument/2006/relationships/image" Target="../media/image104.png"/><Relationship Id="rId50" Type="http://schemas.openxmlformats.org/officeDocument/2006/relationships/image" Target="../media/image107.png"/><Relationship Id="rId55" Type="http://schemas.openxmlformats.org/officeDocument/2006/relationships/image" Target="../media/image112.jpg"/><Relationship Id="rId7" Type="http://schemas.openxmlformats.org/officeDocument/2006/relationships/image" Target="../media/image64.png"/><Relationship Id="rId2" Type="http://schemas.openxmlformats.org/officeDocument/2006/relationships/notesSlide" Target="../notesSlides/notesSlide4.xml"/><Relationship Id="rId16" Type="http://schemas.openxmlformats.org/officeDocument/2006/relationships/image" Target="../media/image73.jpeg"/><Relationship Id="rId29" Type="http://schemas.openxmlformats.org/officeDocument/2006/relationships/image" Target="../media/image86.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94.png"/><Relationship Id="rId40" Type="http://schemas.openxmlformats.org/officeDocument/2006/relationships/image" Target="../media/image97.png"/><Relationship Id="rId45" Type="http://schemas.openxmlformats.org/officeDocument/2006/relationships/image" Target="../media/image102.png"/><Relationship Id="rId53" Type="http://schemas.openxmlformats.org/officeDocument/2006/relationships/image" Target="../media/image110.jpg"/><Relationship Id="rId5" Type="http://schemas.openxmlformats.org/officeDocument/2006/relationships/image" Target="../media/image62.jpeg"/><Relationship Id="rId19" Type="http://schemas.openxmlformats.org/officeDocument/2006/relationships/image" Target="../media/image76.png"/><Relationship Id="rId4" Type="http://schemas.microsoft.com/office/2007/relationships/hdphoto" Target="../media/hdphoto1.wdp"/><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43" Type="http://schemas.openxmlformats.org/officeDocument/2006/relationships/image" Target="../media/image100.png"/><Relationship Id="rId48" Type="http://schemas.openxmlformats.org/officeDocument/2006/relationships/image" Target="../media/image105.jpeg"/><Relationship Id="rId56" Type="http://schemas.openxmlformats.org/officeDocument/2006/relationships/image" Target="../media/image113.jpg"/><Relationship Id="rId8" Type="http://schemas.openxmlformats.org/officeDocument/2006/relationships/image" Target="../media/image65.jpeg"/><Relationship Id="rId51" Type="http://schemas.openxmlformats.org/officeDocument/2006/relationships/image" Target="../media/image108.jpeg"/><Relationship Id="rId3" Type="http://schemas.openxmlformats.org/officeDocument/2006/relationships/image" Target="../media/image61.png"/><Relationship Id="rId12" Type="http://schemas.openxmlformats.org/officeDocument/2006/relationships/image" Target="../media/image69.jpe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46" Type="http://schemas.openxmlformats.org/officeDocument/2006/relationships/image" Target="../media/image103.png"/><Relationship Id="rId20" Type="http://schemas.openxmlformats.org/officeDocument/2006/relationships/image" Target="../media/image77.png"/><Relationship Id="rId41" Type="http://schemas.openxmlformats.org/officeDocument/2006/relationships/image" Target="../media/image98.png"/><Relationship Id="rId54" Type="http://schemas.openxmlformats.org/officeDocument/2006/relationships/image" Target="../media/image111.png"/><Relationship Id="rId1" Type="http://schemas.openxmlformats.org/officeDocument/2006/relationships/slideLayout" Target="../slideLayouts/slideLayout19.xml"/><Relationship Id="rId6" Type="http://schemas.openxmlformats.org/officeDocument/2006/relationships/image" Target="../media/image63.png"/><Relationship Id="rId15" Type="http://schemas.openxmlformats.org/officeDocument/2006/relationships/image" Target="../media/image72.jpe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49" Type="http://schemas.openxmlformats.org/officeDocument/2006/relationships/image" Target="../media/image106.jpeg"/><Relationship Id="rId57" Type="http://schemas.openxmlformats.org/officeDocument/2006/relationships/image" Target="../media/image114.png"/><Relationship Id="rId10" Type="http://schemas.openxmlformats.org/officeDocument/2006/relationships/image" Target="../media/image67.jpeg"/><Relationship Id="rId31" Type="http://schemas.openxmlformats.org/officeDocument/2006/relationships/image" Target="../media/image88.jpeg"/><Relationship Id="rId44" Type="http://schemas.openxmlformats.org/officeDocument/2006/relationships/image" Target="../media/image101.png"/><Relationship Id="rId52"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6.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br>
              <a:rPr lang="en-US" sz="4000" b="1" dirty="0">
                <a:solidFill>
                  <a:schemeClr val="bg2">
                    <a:lumMod val="40000"/>
                    <a:lumOff val="60000"/>
                  </a:schemeClr>
                </a:solidFill>
              </a:rPr>
            </a:br>
            <a:br>
              <a:rPr lang="en-US" sz="4000" b="1" dirty="0">
                <a:solidFill>
                  <a:schemeClr val="bg2">
                    <a:lumMod val="40000"/>
                    <a:lumOff val="60000"/>
                  </a:schemeClr>
                </a:solidFill>
              </a:rPr>
            </a:br>
            <a:endParaRPr lang="en-US" sz="4000" b="1" dirty="0">
              <a:solidFill>
                <a:schemeClr val="tx1"/>
              </a:solidFill>
            </a:endParaRP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
        <p:nvSpPr>
          <p:cNvPr id="2" name="Rectangle 1">
            <a:extLst>
              <a:ext uri="{FF2B5EF4-FFF2-40B4-BE49-F238E27FC236}">
                <a16:creationId xmlns:a16="http://schemas.microsoft.com/office/drawing/2014/main" id="{2511A18A-8962-4C4D-9831-C026948FDB7B}"/>
              </a:ext>
            </a:extLst>
          </p:cNvPr>
          <p:cNvSpPr/>
          <p:nvPr/>
        </p:nvSpPr>
        <p:spPr>
          <a:xfrm>
            <a:off x="9286288" y="194643"/>
            <a:ext cx="2828018" cy="369332"/>
          </a:xfrm>
          <a:prstGeom prst="rect">
            <a:avLst/>
          </a:prstGeom>
        </p:spPr>
        <p:txBody>
          <a:bodyPr wrap="none">
            <a:spAutoFit/>
          </a:bodyPr>
          <a:lstStyle/>
          <a:p>
            <a:r>
              <a:rPr lang="en-US" b="1" dirty="0"/>
              <a:t>01.Introduction to SQL DW</a:t>
            </a:r>
            <a:endParaRPr lang="en-US" dirty="0"/>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330601"/>
          </a:xfrm>
          <a:prstGeom prst="rect">
            <a:avLst/>
          </a:prstGeom>
          <a:solidFill>
            <a:schemeClr val="accent1">
              <a:lumMod val="60000"/>
              <a:lumOff val="40000"/>
            </a:schemeClr>
          </a:solidFill>
        </p:spPr>
      </p:pic>
      <p:sp>
        <p:nvSpPr>
          <p:cNvPr id="6" name="矩形 5">
            <a:extLst>
              <a:ext uri="{FF2B5EF4-FFF2-40B4-BE49-F238E27FC236}">
                <a16:creationId xmlns:a16="http://schemas.microsoft.com/office/drawing/2014/main" id="{F91877E5-F922-CC48-A828-7F7844ABFFAE}"/>
              </a:ext>
            </a:extLst>
          </p:cNvPr>
          <p:cNvSpPr/>
          <p:nvPr/>
        </p:nvSpPr>
        <p:spPr bwMode="auto">
          <a:xfrm>
            <a:off x="882" y="0"/>
            <a:ext cx="12434711" cy="1314950"/>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601892" y="508022"/>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Saving cost</a:t>
            </a:r>
          </a:p>
        </p:txBody>
      </p:sp>
      <p:grpSp>
        <p:nvGrpSpPr>
          <p:cNvPr id="10" name="Group 9">
            <a:extLst>
              <a:ext uri="{FF2B5EF4-FFF2-40B4-BE49-F238E27FC236}">
                <a16:creationId xmlns:a16="http://schemas.microsoft.com/office/drawing/2014/main" id="{448D14D4-7A6F-4BA8-95C8-9FEA77771CDC}"/>
              </a:ext>
            </a:extLst>
          </p:cNvPr>
          <p:cNvGrpSpPr/>
          <p:nvPr/>
        </p:nvGrpSpPr>
        <p:grpSpPr>
          <a:xfrm>
            <a:off x="329327" y="3345290"/>
            <a:ext cx="3603260" cy="1966421"/>
            <a:chOff x="8257345" y="1102314"/>
            <a:chExt cx="2277705" cy="1243021"/>
          </a:xfrm>
        </p:grpSpPr>
        <p:cxnSp>
          <p:nvCxnSpPr>
            <p:cNvPr id="11" name="Straight Arrow Connector 10">
              <a:extLst>
                <a:ext uri="{FF2B5EF4-FFF2-40B4-BE49-F238E27FC236}">
                  <a16:creationId xmlns:a16="http://schemas.microsoft.com/office/drawing/2014/main" id="{EF7D99BB-B7DE-492F-8BD8-1196F6482902}"/>
                </a:ext>
              </a:extLst>
            </p:cNvPr>
            <p:cNvCxnSpPr/>
            <p:nvPr/>
          </p:nvCxnSpPr>
          <p:spPr bwMode="auto">
            <a:xfrm flipV="1">
              <a:off x="8272892" y="1102314"/>
              <a:ext cx="0" cy="1070698"/>
            </a:xfrm>
            <a:prstGeom prst="straightConnector1">
              <a:avLst/>
            </a:prstGeom>
            <a:noFill/>
            <a:ln w="25400" cap="flat" cmpd="sng" algn="ctr">
              <a:solidFill>
                <a:srgbClr val="FFFFFF"/>
              </a:solidFill>
              <a:prstDash val="solid"/>
              <a:headEnd type="none" w="med" len="med"/>
              <a:tailEnd type="triangle"/>
            </a:ln>
            <a:effectLst/>
          </p:spPr>
        </p:cxnSp>
        <p:cxnSp>
          <p:nvCxnSpPr>
            <p:cNvPr id="12" name="Straight Arrow Connector 11">
              <a:extLst>
                <a:ext uri="{FF2B5EF4-FFF2-40B4-BE49-F238E27FC236}">
                  <a16:creationId xmlns:a16="http://schemas.microsoft.com/office/drawing/2014/main" id="{FFC1151C-C16D-4FAA-BF0F-8B70F585FF75}"/>
                </a:ext>
              </a:extLst>
            </p:cNvPr>
            <p:cNvCxnSpPr/>
            <p:nvPr/>
          </p:nvCxnSpPr>
          <p:spPr bwMode="auto">
            <a:xfrm>
              <a:off x="8257345" y="2160215"/>
              <a:ext cx="2248835" cy="0"/>
            </a:xfrm>
            <a:prstGeom prst="straightConnector1">
              <a:avLst/>
            </a:prstGeom>
            <a:noFill/>
            <a:ln w="25400" cap="flat" cmpd="sng" algn="ctr">
              <a:solidFill>
                <a:srgbClr val="FFFFFF"/>
              </a:solidFill>
              <a:prstDash val="solid"/>
              <a:headEnd type="none" w="med" len="med"/>
              <a:tailEnd type="triangle"/>
            </a:ln>
            <a:effectLst/>
          </p:spPr>
        </p:cxnSp>
        <p:sp>
          <p:nvSpPr>
            <p:cNvPr id="13" name="TextBox 12">
              <a:extLst>
                <a:ext uri="{FF2B5EF4-FFF2-40B4-BE49-F238E27FC236}">
                  <a16:creationId xmlns:a16="http://schemas.microsoft.com/office/drawing/2014/main" id="{583D82EA-3842-453F-85BE-A97B200C1D3C}"/>
                </a:ext>
              </a:extLst>
            </p:cNvPr>
            <p:cNvSpPr txBox="1"/>
            <p:nvPr/>
          </p:nvSpPr>
          <p:spPr>
            <a:xfrm>
              <a:off x="8440223" y="2152954"/>
              <a:ext cx="2094827" cy="192381"/>
            </a:xfrm>
            <a:prstGeom prst="rect">
              <a:avLst/>
            </a:prstGeom>
            <a:noFill/>
            <a:ln>
              <a:noFill/>
            </a:ln>
          </p:spPr>
          <p:txBody>
            <a:bodyPr wrap="square" lIns="0" tIns="38851" rIns="0" bIns="38851" rtlCol="0">
              <a:spAutoFit/>
            </a:bodyPr>
            <a:lstStyle/>
            <a:p>
              <a:pPr defTabSz="1242900">
                <a:lnSpc>
                  <a:spcPct val="90000"/>
                </a:lnSpc>
                <a:spcBef>
                  <a:spcPct val="20000"/>
                </a:spcBef>
                <a:defRPr/>
              </a:pPr>
              <a:r>
                <a:rPr lang="en-US" sz="1599" kern="0">
                  <a:solidFill>
                    <a:srgbClr val="FFFFFF"/>
                  </a:solidFill>
                  <a:latin typeface="Segoe UI"/>
                  <a:ea typeface="Segoe UI" pitchFamily="34" charset="0"/>
                  <a:cs typeface="Segoe UI" pitchFamily="34" charset="0"/>
                </a:rPr>
                <a:t>S     M      T      W      T       F       S</a:t>
              </a:r>
            </a:p>
          </p:txBody>
        </p:sp>
      </p:grpSp>
      <p:sp>
        <p:nvSpPr>
          <p:cNvPr id="14" name="Freeform 103">
            <a:extLst>
              <a:ext uri="{FF2B5EF4-FFF2-40B4-BE49-F238E27FC236}">
                <a16:creationId xmlns:a16="http://schemas.microsoft.com/office/drawing/2014/main" id="{39B5B3C9-DB40-4836-8F55-C0C418CD2A1E}"/>
              </a:ext>
            </a:extLst>
          </p:cNvPr>
          <p:cNvSpPr/>
          <p:nvPr/>
        </p:nvSpPr>
        <p:spPr bwMode="auto">
          <a:xfrm>
            <a:off x="381828" y="3804255"/>
            <a:ext cx="3284881" cy="891083"/>
          </a:xfrm>
          <a:custGeom>
            <a:avLst/>
            <a:gdLst>
              <a:gd name="connsiteX0" fmla="*/ 0 w 2076450"/>
              <a:gd name="connsiteY0" fmla="*/ 447675 h 563274"/>
              <a:gd name="connsiteX1" fmla="*/ 142875 w 2076450"/>
              <a:gd name="connsiteY1" fmla="*/ 276225 h 563274"/>
              <a:gd name="connsiteX2" fmla="*/ 276225 w 2076450"/>
              <a:gd name="connsiteY2" fmla="*/ 504825 h 563274"/>
              <a:gd name="connsiteX3" fmla="*/ 419100 w 2076450"/>
              <a:gd name="connsiteY3" fmla="*/ 95250 h 563274"/>
              <a:gd name="connsiteX4" fmla="*/ 609600 w 2076450"/>
              <a:gd name="connsiteY4" fmla="*/ 514350 h 563274"/>
              <a:gd name="connsiteX5" fmla="*/ 781050 w 2076450"/>
              <a:gd name="connsiteY5" fmla="*/ 28575 h 563274"/>
              <a:gd name="connsiteX6" fmla="*/ 914400 w 2076450"/>
              <a:gd name="connsiteY6" fmla="*/ 428625 h 563274"/>
              <a:gd name="connsiteX7" fmla="*/ 1076325 w 2076450"/>
              <a:gd name="connsiteY7" fmla="*/ 0 h 563274"/>
              <a:gd name="connsiteX8" fmla="*/ 1228725 w 2076450"/>
              <a:gd name="connsiteY8" fmla="*/ 428625 h 563274"/>
              <a:gd name="connsiteX9" fmla="*/ 1390650 w 2076450"/>
              <a:gd name="connsiteY9" fmla="*/ 133350 h 563274"/>
              <a:gd name="connsiteX10" fmla="*/ 1552575 w 2076450"/>
              <a:gd name="connsiteY10" fmla="*/ 438150 h 563274"/>
              <a:gd name="connsiteX11" fmla="*/ 1676400 w 2076450"/>
              <a:gd name="connsiteY11" fmla="*/ 209550 h 563274"/>
              <a:gd name="connsiteX12" fmla="*/ 1819275 w 2076450"/>
              <a:gd name="connsiteY12" fmla="*/ 561975 h 563274"/>
              <a:gd name="connsiteX13" fmla="*/ 1981200 w 2076450"/>
              <a:gd name="connsiteY13" fmla="*/ 333375 h 563274"/>
              <a:gd name="connsiteX14" fmla="*/ 2076450 w 2076450"/>
              <a:gd name="connsiteY14" fmla="*/ 457200 h 56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50" h="563274">
                <a:moveTo>
                  <a:pt x="0" y="447675"/>
                </a:moveTo>
                <a:cubicBezTo>
                  <a:pt x="48419" y="357187"/>
                  <a:pt x="96838" y="266700"/>
                  <a:pt x="142875" y="276225"/>
                </a:cubicBezTo>
                <a:cubicBezTo>
                  <a:pt x="188913" y="285750"/>
                  <a:pt x="230188" y="534987"/>
                  <a:pt x="276225" y="504825"/>
                </a:cubicBezTo>
                <a:cubicBezTo>
                  <a:pt x="322262" y="474663"/>
                  <a:pt x="363538" y="93663"/>
                  <a:pt x="419100" y="95250"/>
                </a:cubicBezTo>
                <a:cubicBezTo>
                  <a:pt x="474662" y="96837"/>
                  <a:pt x="549275" y="525462"/>
                  <a:pt x="609600" y="514350"/>
                </a:cubicBezTo>
                <a:cubicBezTo>
                  <a:pt x="669925" y="503238"/>
                  <a:pt x="730250" y="42862"/>
                  <a:pt x="781050" y="28575"/>
                </a:cubicBezTo>
                <a:cubicBezTo>
                  <a:pt x="831850" y="14288"/>
                  <a:pt x="865188" y="433387"/>
                  <a:pt x="914400" y="428625"/>
                </a:cubicBezTo>
                <a:cubicBezTo>
                  <a:pt x="963613" y="423862"/>
                  <a:pt x="1023938" y="0"/>
                  <a:pt x="1076325" y="0"/>
                </a:cubicBezTo>
                <a:cubicBezTo>
                  <a:pt x="1128712" y="0"/>
                  <a:pt x="1176338" y="406400"/>
                  <a:pt x="1228725" y="428625"/>
                </a:cubicBezTo>
                <a:cubicBezTo>
                  <a:pt x="1281112" y="450850"/>
                  <a:pt x="1336675" y="131762"/>
                  <a:pt x="1390650" y="133350"/>
                </a:cubicBezTo>
                <a:cubicBezTo>
                  <a:pt x="1444625" y="134937"/>
                  <a:pt x="1504950" y="425450"/>
                  <a:pt x="1552575" y="438150"/>
                </a:cubicBezTo>
                <a:cubicBezTo>
                  <a:pt x="1600200" y="450850"/>
                  <a:pt x="1631950" y="188912"/>
                  <a:pt x="1676400" y="209550"/>
                </a:cubicBezTo>
                <a:cubicBezTo>
                  <a:pt x="1720850" y="230187"/>
                  <a:pt x="1768475" y="541338"/>
                  <a:pt x="1819275" y="561975"/>
                </a:cubicBezTo>
                <a:cubicBezTo>
                  <a:pt x="1870075" y="582612"/>
                  <a:pt x="1938338" y="350837"/>
                  <a:pt x="1981200" y="333375"/>
                </a:cubicBezTo>
                <a:cubicBezTo>
                  <a:pt x="2024062" y="315913"/>
                  <a:pt x="2050256" y="386556"/>
                  <a:pt x="2076450" y="457200"/>
                </a:cubicBezTo>
              </a:path>
            </a:pathLst>
          </a:custGeom>
          <a:ln w="25400">
            <a:solidFill>
              <a:srgbClr val="FFFFFF"/>
            </a:solidFill>
            <a:headEnd type="none" w="med" len="med"/>
            <a:tailEnd type="triangle"/>
          </a:ln>
          <a:effectLst/>
        </p:spPr>
        <p:txBody>
          <a:bodyPr lIns="77704" tIns="38851" rIns="77704" bIns="38851" rtlCol="0" anchor="ctr"/>
          <a:lstStyle/>
          <a:p>
            <a:pPr algn="ctr" defTabSz="1242900">
              <a:defRPr/>
            </a:pPr>
            <a:endParaRPr lang="en-US" sz="2465" kern="0">
              <a:solidFill>
                <a:sysClr val="windowText" lastClr="000000"/>
              </a:solidFill>
              <a:latin typeface="Segoe UI"/>
            </a:endParaRPr>
          </a:p>
        </p:txBody>
      </p:sp>
      <p:grpSp>
        <p:nvGrpSpPr>
          <p:cNvPr id="15" name="Group 14">
            <a:extLst>
              <a:ext uri="{FF2B5EF4-FFF2-40B4-BE49-F238E27FC236}">
                <a16:creationId xmlns:a16="http://schemas.microsoft.com/office/drawing/2014/main" id="{403D4610-6F73-40BF-B6AC-E4183B8362B2}"/>
              </a:ext>
            </a:extLst>
          </p:cNvPr>
          <p:cNvGrpSpPr/>
          <p:nvPr/>
        </p:nvGrpSpPr>
        <p:grpSpPr>
          <a:xfrm>
            <a:off x="388104" y="3345291"/>
            <a:ext cx="3494167" cy="217384"/>
            <a:chOff x="387276" y="2823541"/>
            <a:chExt cx="3494663" cy="217415"/>
          </a:xfrm>
        </p:grpSpPr>
        <p:cxnSp>
          <p:nvCxnSpPr>
            <p:cNvPr id="16" name="Straight Arrow Connector 15">
              <a:extLst>
                <a:ext uri="{FF2B5EF4-FFF2-40B4-BE49-F238E27FC236}">
                  <a16:creationId xmlns:a16="http://schemas.microsoft.com/office/drawing/2014/main" id="{A51CAA9C-6EF8-4E17-BD99-12928EEA2938}"/>
                </a:ext>
              </a:extLst>
            </p:cNvPr>
            <p:cNvCxnSpPr/>
            <p:nvPr/>
          </p:nvCxnSpPr>
          <p:spPr>
            <a:xfrm>
              <a:off x="387276" y="2989857"/>
              <a:ext cx="3440521" cy="2"/>
            </a:xfrm>
            <a:prstGeom prst="straightConnector1">
              <a:avLst/>
            </a:prstGeom>
            <a:noFill/>
            <a:ln w="25400" cap="flat" cmpd="sng" algn="ctr">
              <a:solidFill>
                <a:srgbClr val="FFFFFF"/>
              </a:solidFill>
              <a:prstDash val="solid"/>
              <a:headEnd type="none" w="med" len="med"/>
              <a:tailEnd type="triangle"/>
            </a:ln>
            <a:effectLst/>
          </p:spPr>
        </p:cxnSp>
        <p:sp>
          <p:nvSpPr>
            <p:cNvPr id="17" name="Text Placeholder 6">
              <a:extLst>
                <a:ext uri="{FF2B5EF4-FFF2-40B4-BE49-F238E27FC236}">
                  <a16:creationId xmlns:a16="http://schemas.microsoft.com/office/drawing/2014/main" id="{5F5F235E-9F9D-4EF0-9192-23A12D291827}"/>
                </a:ext>
              </a:extLst>
            </p:cNvPr>
            <p:cNvSpPr txBox="1">
              <a:spLocks/>
            </p:cNvSpPr>
            <p:nvPr/>
          </p:nvSpPr>
          <p:spPr bwMode="auto">
            <a:xfrm>
              <a:off x="2156501" y="2823541"/>
              <a:ext cx="1725438" cy="217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000" i="1" kern="0">
                  <a:solidFill>
                    <a:srgbClr val="FFFFFF"/>
                  </a:solidFill>
                  <a:latin typeface="Segoe UI"/>
                </a:rPr>
                <a:t>Capacity Needed (Max + 20%)</a:t>
              </a:r>
            </a:p>
          </p:txBody>
        </p:sp>
      </p:grpSp>
      <p:sp>
        <p:nvSpPr>
          <p:cNvPr id="18" name="Freeform 167">
            <a:extLst>
              <a:ext uri="{FF2B5EF4-FFF2-40B4-BE49-F238E27FC236}">
                <a16:creationId xmlns:a16="http://schemas.microsoft.com/office/drawing/2014/main" id="{50B0AE31-2DDF-4F6A-A80A-7885316F042C}"/>
              </a:ext>
            </a:extLst>
          </p:cNvPr>
          <p:cNvSpPr/>
          <p:nvPr/>
        </p:nvSpPr>
        <p:spPr bwMode="auto">
          <a:xfrm>
            <a:off x="400135" y="3535531"/>
            <a:ext cx="3307881" cy="1092045"/>
          </a:xfrm>
          <a:custGeom>
            <a:avLst/>
            <a:gdLst>
              <a:gd name="connsiteX0" fmla="*/ 38100 w 3308350"/>
              <a:gd name="connsiteY0" fmla="*/ 215900 h 1092200"/>
              <a:gd name="connsiteX1" fmla="*/ 31750 w 3308350"/>
              <a:gd name="connsiteY1" fmla="*/ 317500 h 1092200"/>
              <a:gd name="connsiteX2" fmla="*/ 19050 w 3308350"/>
              <a:gd name="connsiteY2" fmla="*/ 368300 h 1092200"/>
              <a:gd name="connsiteX3" fmla="*/ 12700 w 3308350"/>
              <a:gd name="connsiteY3" fmla="*/ 431800 h 1092200"/>
              <a:gd name="connsiteX4" fmla="*/ 6350 w 3308350"/>
              <a:gd name="connsiteY4" fmla="*/ 482600 h 1092200"/>
              <a:gd name="connsiteX5" fmla="*/ 0 w 3308350"/>
              <a:gd name="connsiteY5" fmla="*/ 812800 h 1092200"/>
              <a:gd name="connsiteX6" fmla="*/ 12700 w 3308350"/>
              <a:gd name="connsiteY6" fmla="*/ 850900 h 1092200"/>
              <a:gd name="connsiteX7" fmla="*/ 25400 w 3308350"/>
              <a:gd name="connsiteY7" fmla="*/ 825500 h 1092200"/>
              <a:gd name="connsiteX8" fmla="*/ 38100 w 3308350"/>
              <a:gd name="connsiteY8" fmla="*/ 806450 h 1092200"/>
              <a:gd name="connsiteX9" fmla="*/ 57150 w 3308350"/>
              <a:gd name="connsiteY9" fmla="*/ 742950 h 1092200"/>
              <a:gd name="connsiteX10" fmla="*/ 76200 w 3308350"/>
              <a:gd name="connsiteY10" fmla="*/ 730250 h 1092200"/>
              <a:gd name="connsiteX11" fmla="*/ 88900 w 3308350"/>
              <a:gd name="connsiteY11" fmla="*/ 704850 h 1092200"/>
              <a:gd name="connsiteX12" fmla="*/ 127000 w 3308350"/>
              <a:gd name="connsiteY12" fmla="*/ 679450 h 1092200"/>
              <a:gd name="connsiteX13" fmla="*/ 139700 w 3308350"/>
              <a:gd name="connsiteY13" fmla="*/ 654050 h 1092200"/>
              <a:gd name="connsiteX14" fmla="*/ 165100 w 3308350"/>
              <a:gd name="connsiteY14" fmla="*/ 647700 h 1092200"/>
              <a:gd name="connsiteX15" fmla="*/ 184150 w 3308350"/>
              <a:gd name="connsiteY15" fmla="*/ 635000 h 1092200"/>
              <a:gd name="connsiteX16" fmla="*/ 228600 w 3308350"/>
              <a:gd name="connsiteY16" fmla="*/ 641350 h 1092200"/>
              <a:gd name="connsiteX17" fmla="*/ 266700 w 3308350"/>
              <a:gd name="connsiteY17" fmla="*/ 666750 h 1092200"/>
              <a:gd name="connsiteX18" fmla="*/ 311150 w 3308350"/>
              <a:gd name="connsiteY18" fmla="*/ 717550 h 1092200"/>
              <a:gd name="connsiteX19" fmla="*/ 330200 w 3308350"/>
              <a:gd name="connsiteY19" fmla="*/ 774700 h 1092200"/>
              <a:gd name="connsiteX20" fmla="*/ 336550 w 3308350"/>
              <a:gd name="connsiteY20" fmla="*/ 793750 h 1092200"/>
              <a:gd name="connsiteX21" fmla="*/ 342900 w 3308350"/>
              <a:gd name="connsiteY21" fmla="*/ 812800 h 1092200"/>
              <a:gd name="connsiteX22" fmla="*/ 361950 w 3308350"/>
              <a:gd name="connsiteY22" fmla="*/ 895350 h 1092200"/>
              <a:gd name="connsiteX23" fmla="*/ 368300 w 3308350"/>
              <a:gd name="connsiteY23" fmla="*/ 914400 h 1092200"/>
              <a:gd name="connsiteX24" fmla="*/ 374650 w 3308350"/>
              <a:gd name="connsiteY24" fmla="*/ 946150 h 1092200"/>
              <a:gd name="connsiteX25" fmla="*/ 387350 w 3308350"/>
              <a:gd name="connsiteY25" fmla="*/ 965200 h 1092200"/>
              <a:gd name="connsiteX26" fmla="*/ 393700 w 3308350"/>
              <a:gd name="connsiteY26" fmla="*/ 984250 h 1092200"/>
              <a:gd name="connsiteX27" fmla="*/ 412750 w 3308350"/>
              <a:gd name="connsiteY27" fmla="*/ 971550 h 1092200"/>
              <a:gd name="connsiteX28" fmla="*/ 419100 w 3308350"/>
              <a:gd name="connsiteY28" fmla="*/ 927100 h 1092200"/>
              <a:gd name="connsiteX29" fmla="*/ 425450 w 3308350"/>
              <a:gd name="connsiteY29" fmla="*/ 895350 h 1092200"/>
              <a:gd name="connsiteX30" fmla="*/ 438150 w 3308350"/>
              <a:gd name="connsiteY30" fmla="*/ 857250 h 1092200"/>
              <a:gd name="connsiteX31" fmla="*/ 450850 w 3308350"/>
              <a:gd name="connsiteY31" fmla="*/ 774700 h 1092200"/>
              <a:gd name="connsiteX32" fmla="*/ 469900 w 3308350"/>
              <a:gd name="connsiteY32" fmla="*/ 685800 h 1092200"/>
              <a:gd name="connsiteX33" fmla="*/ 482600 w 3308350"/>
              <a:gd name="connsiteY33" fmla="*/ 647700 h 1092200"/>
              <a:gd name="connsiteX34" fmla="*/ 488950 w 3308350"/>
              <a:gd name="connsiteY34" fmla="*/ 628650 h 1092200"/>
              <a:gd name="connsiteX35" fmla="*/ 501650 w 3308350"/>
              <a:gd name="connsiteY35" fmla="*/ 558800 h 1092200"/>
              <a:gd name="connsiteX36" fmla="*/ 514350 w 3308350"/>
              <a:gd name="connsiteY36" fmla="*/ 520700 h 1092200"/>
              <a:gd name="connsiteX37" fmla="*/ 520700 w 3308350"/>
              <a:gd name="connsiteY37" fmla="*/ 501650 h 1092200"/>
              <a:gd name="connsiteX38" fmla="*/ 527050 w 3308350"/>
              <a:gd name="connsiteY38" fmla="*/ 482600 h 1092200"/>
              <a:gd name="connsiteX39" fmla="*/ 546100 w 3308350"/>
              <a:gd name="connsiteY39" fmla="*/ 457200 h 1092200"/>
              <a:gd name="connsiteX40" fmla="*/ 590550 w 3308350"/>
              <a:gd name="connsiteY40" fmla="*/ 400050 h 1092200"/>
              <a:gd name="connsiteX41" fmla="*/ 628650 w 3308350"/>
              <a:gd name="connsiteY41" fmla="*/ 374650 h 1092200"/>
              <a:gd name="connsiteX42" fmla="*/ 685800 w 3308350"/>
              <a:gd name="connsiteY42" fmla="*/ 381000 h 1092200"/>
              <a:gd name="connsiteX43" fmla="*/ 704850 w 3308350"/>
              <a:gd name="connsiteY43" fmla="*/ 400050 h 1092200"/>
              <a:gd name="connsiteX44" fmla="*/ 717550 w 3308350"/>
              <a:gd name="connsiteY44" fmla="*/ 419100 h 1092200"/>
              <a:gd name="connsiteX45" fmla="*/ 730250 w 3308350"/>
              <a:gd name="connsiteY45" fmla="*/ 463550 h 1092200"/>
              <a:gd name="connsiteX46" fmla="*/ 742950 w 3308350"/>
              <a:gd name="connsiteY46" fmla="*/ 501650 h 1092200"/>
              <a:gd name="connsiteX47" fmla="*/ 762000 w 3308350"/>
              <a:gd name="connsiteY47" fmla="*/ 539750 h 1092200"/>
              <a:gd name="connsiteX48" fmla="*/ 768350 w 3308350"/>
              <a:gd name="connsiteY48" fmla="*/ 558800 h 1092200"/>
              <a:gd name="connsiteX49" fmla="*/ 793750 w 3308350"/>
              <a:gd name="connsiteY49" fmla="*/ 596900 h 1092200"/>
              <a:gd name="connsiteX50" fmla="*/ 806450 w 3308350"/>
              <a:gd name="connsiteY50" fmla="*/ 615950 h 1092200"/>
              <a:gd name="connsiteX51" fmla="*/ 819150 w 3308350"/>
              <a:gd name="connsiteY51" fmla="*/ 666750 h 1092200"/>
              <a:gd name="connsiteX52" fmla="*/ 831850 w 3308350"/>
              <a:gd name="connsiteY52" fmla="*/ 704850 h 1092200"/>
              <a:gd name="connsiteX53" fmla="*/ 838200 w 3308350"/>
              <a:gd name="connsiteY53" fmla="*/ 723900 h 1092200"/>
              <a:gd name="connsiteX54" fmla="*/ 857250 w 3308350"/>
              <a:gd name="connsiteY54" fmla="*/ 762000 h 1092200"/>
              <a:gd name="connsiteX55" fmla="*/ 863600 w 3308350"/>
              <a:gd name="connsiteY55" fmla="*/ 806450 h 1092200"/>
              <a:gd name="connsiteX56" fmla="*/ 882650 w 3308350"/>
              <a:gd name="connsiteY56" fmla="*/ 825500 h 1092200"/>
              <a:gd name="connsiteX57" fmla="*/ 895350 w 3308350"/>
              <a:gd name="connsiteY57" fmla="*/ 882650 h 1092200"/>
              <a:gd name="connsiteX58" fmla="*/ 901700 w 3308350"/>
              <a:gd name="connsiteY58" fmla="*/ 901700 h 1092200"/>
              <a:gd name="connsiteX59" fmla="*/ 914400 w 3308350"/>
              <a:gd name="connsiteY59" fmla="*/ 920750 h 1092200"/>
              <a:gd name="connsiteX60" fmla="*/ 920750 w 3308350"/>
              <a:gd name="connsiteY60" fmla="*/ 946150 h 1092200"/>
              <a:gd name="connsiteX61" fmla="*/ 933450 w 3308350"/>
              <a:gd name="connsiteY61" fmla="*/ 984250 h 1092200"/>
              <a:gd name="connsiteX62" fmla="*/ 958850 w 3308350"/>
              <a:gd name="connsiteY62" fmla="*/ 946150 h 1092200"/>
              <a:gd name="connsiteX63" fmla="*/ 971550 w 3308350"/>
              <a:gd name="connsiteY63" fmla="*/ 908050 h 1092200"/>
              <a:gd name="connsiteX64" fmla="*/ 984250 w 3308350"/>
              <a:gd name="connsiteY64" fmla="*/ 850900 h 1092200"/>
              <a:gd name="connsiteX65" fmla="*/ 990600 w 3308350"/>
              <a:gd name="connsiteY65" fmla="*/ 831850 h 1092200"/>
              <a:gd name="connsiteX66" fmla="*/ 1009650 w 3308350"/>
              <a:gd name="connsiteY66" fmla="*/ 781050 h 1092200"/>
              <a:gd name="connsiteX67" fmla="*/ 1022350 w 3308350"/>
              <a:gd name="connsiteY67" fmla="*/ 742950 h 1092200"/>
              <a:gd name="connsiteX68" fmla="*/ 1028700 w 3308350"/>
              <a:gd name="connsiteY68" fmla="*/ 698500 h 1092200"/>
              <a:gd name="connsiteX69" fmla="*/ 1035050 w 3308350"/>
              <a:gd name="connsiteY69" fmla="*/ 647700 h 1092200"/>
              <a:gd name="connsiteX70" fmla="*/ 1041400 w 3308350"/>
              <a:gd name="connsiteY70" fmla="*/ 628650 h 1092200"/>
              <a:gd name="connsiteX71" fmla="*/ 1054100 w 3308350"/>
              <a:gd name="connsiteY71" fmla="*/ 571500 h 1092200"/>
              <a:gd name="connsiteX72" fmla="*/ 1060450 w 3308350"/>
              <a:gd name="connsiteY72" fmla="*/ 520700 h 1092200"/>
              <a:gd name="connsiteX73" fmla="*/ 1073150 w 3308350"/>
              <a:gd name="connsiteY73" fmla="*/ 482600 h 1092200"/>
              <a:gd name="connsiteX74" fmla="*/ 1079500 w 3308350"/>
              <a:gd name="connsiteY74" fmla="*/ 463550 h 1092200"/>
              <a:gd name="connsiteX75" fmla="*/ 1092200 w 3308350"/>
              <a:gd name="connsiteY75" fmla="*/ 438150 h 1092200"/>
              <a:gd name="connsiteX76" fmla="*/ 1104900 w 3308350"/>
              <a:gd name="connsiteY76" fmla="*/ 393700 h 1092200"/>
              <a:gd name="connsiteX77" fmla="*/ 1117600 w 3308350"/>
              <a:gd name="connsiteY77" fmla="*/ 374650 h 1092200"/>
              <a:gd name="connsiteX78" fmla="*/ 1130300 w 3308350"/>
              <a:gd name="connsiteY78" fmla="*/ 336550 h 1092200"/>
              <a:gd name="connsiteX79" fmla="*/ 1136650 w 3308350"/>
              <a:gd name="connsiteY79" fmla="*/ 317500 h 1092200"/>
              <a:gd name="connsiteX80" fmla="*/ 1155700 w 3308350"/>
              <a:gd name="connsiteY80" fmla="*/ 311150 h 1092200"/>
              <a:gd name="connsiteX81" fmla="*/ 1193800 w 3308350"/>
              <a:gd name="connsiteY81" fmla="*/ 285750 h 1092200"/>
              <a:gd name="connsiteX82" fmla="*/ 1238250 w 3308350"/>
              <a:gd name="connsiteY82" fmla="*/ 266700 h 1092200"/>
              <a:gd name="connsiteX83" fmla="*/ 1257300 w 3308350"/>
              <a:gd name="connsiteY83" fmla="*/ 273050 h 1092200"/>
              <a:gd name="connsiteX84" fmla="*/ 1282700 w 3308350"/>
              <a:gd name="connsiteY84" fmla="*/ 330200 h 1092200"/>
              <a:gd name="connsiteX85" fmla="*/ 1301750 w 3308350"/>
              <a:gd name="connsiteY85" fmla="*/ 368300 h 1092200"/>
              <a:gd name="connsiteX86" fmla="*/ 1314450 w 3308350"/>
              <a:gd name="connsiteY86" fmla="*/ 387350 h 1092200"/>
              <a:gd name="connsiteX87" fmla="*/ 1320800 w 3308350"/>
              <a:gd name="connsiteY87" fmla="*/ 406400 h 1092200"/>
              <a:gd name="connsiteX88" fmla="*/ 1346200 w 3308350"/>
              <a:gd name="connsiteY88" fmla="*/ 444500 h 1092200"/>
              <a:gd name="connsiteX89" fmla="*/ 1358900 w 3308350"/>
              <a:gd name="connsiteY89" fmla="*/ 463550 h 1092200"/>
              <a:gd name="connsiteX90" fmla="*/ 1377950 w 3308350"/>
              <a:gd name="connsiteY90" fmla="*/ 520700 h 1092200"/>
              <a:gd name="connsiteX91" fmla="*/ 1384300 w 3308350"/>
              <a:gd name="connsiteY91" fmla="*/ 539750 h 1092200"/>
              <a:gd name="connsiteX92" fmla="*/ 1390650 w 3308350"/>
              <a:gd name="connsiteY92" fmla="*/ 565150 h 1092200"/>
              <a:gd name="connsiteX93" fmla="*/ 1397000 w 3308350"/>
              <a:gd name="connsiteY93" fmla="*/ 622300 h 1092200"/>
              <a:gd name="connsiteX94" fmla="*/ 1397000 w 3308350"/>
              <a:gd name="connsiteY94" fmla="*/ 749300 h 1092200"/>
              <a:gd name="connsiteX95" fmla="*/ 1403350 w 3308350"/>
              <a:gd name="connsiteY95" fmla="*/ 768350 h 1092200"/>
              <a:gd name="connsiteX96" fmla="*/ 1409700 w 3308350"/>
              <a:gd name="connsiteY96" fmla="*/ 800100 h 1092200"/>
              <a:gd name="connsiteX97" fmla="*/ 1422400 w 3308350"/>
              <a:gd name="connsiteY97" fmla="*/ 850900 h 1092200"/>
              <a:gd name="connsiteX98" fmla="*/ 1441450 w 3308350"/>
              <a:gd name="connsiteY98" fmla="*/ 812800 h 1092200"/>
              <a:gd name="connsiteX99" fmla="*/ 1447800 w 3308350"/>
              <a:gd name="connsiteY99" fmla="*/ 793750 h 1092200"/>
              <a:gd name="connsiteX100" fmla="*/ 1460500 w 3308350"/>
              <a:gd name="connsiteY100" fmla="*/ 768350 h 1092200"/>
              <a:gd name="connsiteX101" fmla="*/ 1473200 w 3308350"/>
              <a:gd name="connsiteY101" fmla="*/ 730250 h 1092200"/>
              <a:gd name="connsiteX102" fmla="*/ 1479550 w 3308350"/>
              <a:gd name="connsiteY102" fmla="*/ 711200 h 1092200"/>
              <a:gd name="connsiteX103" fmla="*/ 1492250 w 3308350"/>
              <a:gd name="connsiteY103" fmla="*/ 628650 h 1092200"/>
              <a:gd name="connsiteX104" fmla="*/ 1504950 w 3308350"/>
              <a:gd name="connsiteY104" fmla="*/ 609600 h 1092200"/>
              <a:gd name="connsiteX105" fmla="*/ 1511300 w 3308350"/>
              <a:gd name="connsiteY105" fmla="*/ 584200 h 1092200"/>
              <a:gd name="connsiteX106" fmla="*/ 1517650 w 3308350"/>
              <a:gd name="connsiteY106" fmla="*/ 565150 h 1092200"/>
              <a:gd name="connsiteX107" fmla="*/ 1524000 w 3308350"/>
              <a:gd name="connsiteY107" fmla="*/ 520700 h 1092200"/>
              <a:gd name="connsiteX108" fmla="*/ 1530350 w 3308350"/>
              <a:gd name="connsiteY108" fmla="*/ 501650 h 1092200"/>
              <a:gd name="connsiteX109" fmla="*/ 1536700 w 3308350"/>
              <a:gd name="connsiteY109" fmla="*/ 463550 h 1092200"/>
              <a:gd name="connsiteX110" fmla="*/ 1549400 w 3308350"/>
              <a:gd name="connsiteY110" fmla="*/ 425450 h 1092200"/>
              <a:gd name="connsiteX111" fmla="*/ 1555750 w 3308350"/>
              <a:gd name="connsiteY111" fmla="*/ 406400 h 1092200"/>
              <a:gd name="connsiteX112" fmla="*/ 1568450 w 3308350"/>
              <a:gd name="connsiteY112" fmla="*/ 349250 h 1092200"/>
              <a:gd name="connsiteX113" fmla="*/ 1574800 w 3308350"/>
              <a:gd name="connsiteY113" fmla="*/ 330200 h 1092200"/>
              <a:gd name="connsiteX114" fmla="*/ 1600200 w 3308350"/>
              <a:gd name="connsiteY114" fmla="*/ 285750 h 1092200"/>
              <a:gd name="connsiteX115" fmla="*/ 1619250 w 3308350"/>
              <a:gd name="connsiteY115" fmla="*/ 247650 h 1092200"/>
              <a:gd name="connsiteX116" fmla="*/ 1663700 w 3308350"/>
              <a:gd name="connsiteY116" fmla="*/ 222250 h 1092200"/>
              <a:gd name="connsiteX117" fmla="*/ 1714500 w 3308350"/>
              <a:gd name="connsiteY117" fmla="*/ 234950 h 1092200"/>
              <a:gd name="connsiteX118" fmla="*/ 1752600 w 3308350"/>
              <a:gd name="connsiteY118" fmla="*/ 247650 h 1092200"/>
              <a:gd name="connsiteX119" fmla="*/ 1771650 w 3308350"/>
              <a:gd name="connsiteY119" fmla="*/ 266700 h 1092200"/>
              <a:gd name="connsiteX120" fmla="*/ 1778000 w 3308350"/>
              <a:gd name="connsiteY120" fmla="*/ 285750 h 1092200"/>
              <a:gd name="connsiteX121" fmla="*/ 1790700 w 3308350"/>
              <a:gd name="connsiteY121" fmla="*/ 304800 h 1092200"/>
              <a:gd name="connsiteX122" fmla="*/ 1803400 w 3308350"/>
              <a:gd name="connsiteY122" fmla="*/ 393700 h 1092200"/>
              <a:gd name="connsiteX123" fmla="*/ 1822450 w 3308350"/>
              <a:gd name="connsiteY123" fmla="*/ 450850 h 1092200"/>
              <a:gd name="connsiteX124" fmla="*/ 1828800 w 3308350"/>
              <a:gd name="connsiteY124" fmla="*/ 469900 h 1092200"/>
              <a:gd name="connsiteX125" fmla="*/ 1835150 w 3308350"/>
              <a:gd name="connsiteY125" fmla="*/ 495300 h 1092200"/>
              <a:gd name="connsiteX126" fmla="*/ 1841500 w 3308350"/>
              <a:gd name="connsiteY126" fmla="*/ 514350 h 1092200"/>
              <a:gd name="connsiteX127" fmla="*/ 1847850 w 3308350"/>
              <a:gd name="connsiteY127" fmla="*/ 546100 h 1092200"/>
              <a:gd name="connsiteX128" fmla="*/ 1860550 w 3308350"/>
              <a:gd name="connsiteY128" fmla="*/ 571500 h 1092200"/>
              <a:gd name="connsiteX129" fmla="*/ 1873250 w 3308350"/>
              <a:gd name="connsiteY129" fmla="*/ 635000 h 1092200"/>
              <a:gd name="connsiteX130" fmla="*/ 1898650 w 3308350"/>
              <a:gd name="connsiteY130" fmla="*/ 679450 h 1092200"/>
              <a:gd name="connsiteX131" fmla="*/ 1905000 w 3308350"/>
              <a:gd name="connsiteY131" fmla="*/ 711200 h 1092200"/>
              <a:gd name="connsiteX132" fmla="*/ 1917700 w 3308350"/>
              <a:gd name="connsiteY132" fmla="*/ 844550 h 1092200"/>
              <a:gd name="connsiteX133" fmla="*/ 1943100 w 3308350"/>
              <a:gd name="connsiteY133" fmla="*/ 882650 h 1092200"/>
              <a:gd name="connsiteX134" fmla="*/ 1949450 w 3308350"/>
              <a:gd name="connsiteY134" fmla="*/ 857250 h 1092200"/>
              <a:gd name="connsiteX135" fmla="*/ 1968500 w 3308350"/>
              <a:gd name="connsiteY135" fmla="*/ 819150 h 1092200"/>
              <a:gd name="connsiteX136" fmla="*/ 1987550 w 3308350"/>
              <a:gd name="connsiteY136" fmla="*/ 749300 h 1092200"/>
              <a:gd name="connsiteX137" fmla="*/ 1993900 w 3308350"/>
              <a:gd name="connsiteY137" fmla="*/ 730250 h 1092200"/>
              <a:gd name="connsiteX138" fmla="*/ 2006600 w 3308350"/>
              <a:gd name="connsiteY138" fmla="*/ 711200 h 1092200"/>
              <a:gd name="connsiteX139" fmla="*/ 2019300 w 3308350"/>
              <a:gd name="connsiteY139" fmla="*/ 673100 h 1092200"/>
              <a:gd name="connsiteX140" fmla="*/ 2032000 w 3308350"/>
              <a:gd name="connsiteY140" fmla="*/ 647700 h 1092200"/>
              <a:gd name="connsiteX141" fmla="*/ 2044700 w 3308350"/>
              <a:gd name="connsiteY141" fmla="*/ 577850 h 1092200"/>
              <a:gd name="connsiteX142" fmla="*/ 2070100 w 3308350"/>
              <a:gd name="connsiteY142" fmla="*/ 539750 h 1092200"/>
              <a:gd name="connsiteX143" fmla="*/ 2082800 w 3308350"/>
              <a:gd name="connsiteY143" fmla="*/ 520700 h 1092200"/>
              <a:gd name="connsiteX144" fmla="*/ 2101850 w 3308350"/>
              <a:gd name="connsiteY144" fmla="*/ 501650 h 1092200"/>
              <a:gd name="connsiteX145" fmla="*/ 2120900 w 3308350"/>
              <a:gd name="connsiteY145" fmla="*/ 463550 h 1092200"/>
              <a:gd name="connsiteX146" fmla="*/ 2146300 w 3308350"/>
              <a:gd name="connsiteY146" fmla="*/ 457200 h 1092200"/>
              <a:gd name="connsiteX147" fmla="*/ 2203450 w 3308350"/>
              <a:gd name="connsiteY147" fmla="*/ 463550 h 1092200"/>
              <a:gd name="connsiteX148" fmla="*/ 2235200 w 3308350"/>
              <a:gd name="connsiteY148" fmla="*/ 501650 h 1092200"/>
              <a:gd name="connsiteX149" fmla="*/ 2266950 w 3308350"/>
              <a:gd name="connsiteY149" fmla="*/ 539750 h 1092200"/>
              <a:gd name="connsiteX150" fmla="*/ 2279650 w 3308350"/>
              <a:gd name="connsiteY150" fmla="*/ 577850 h 1092200"/>
              <a:gd name="connsiteX151" fmla="*/ 2292350 w 3308350"/>
              <a:gd name="connsiteY151" fmla="*/ 596900 h 1092200"/>
              <a:gd name="connsiteX152" fmla="*/ 2305050 w 3308350"/>
              <a:gd name="connsiteY152" fmla="*/ 635000 h 1092200"/>
              <a:gd name="connsiteX153" fmla="*/ 2336800 w 3308350"/>
              <a:gd name="connsiteY153" fmla="*/ 673100 h 1092200"/>
              <a:gd name="connsiteX154" fmla="*/ 2355850 w 3308350"/>
              <a:gd name="connsiteY154" fmla="*/ 711200 h 1092200"/>
              <a:gd name="connsiteX155" fmla="*/ 2362200 w 3308350"/>
              <a:gd name="connsiteY155" fmla="*/ 730250 h 1092200"/>
              <a:gd name="connsiteX156" fmla="*/ 2387600 w 3308350"/>
              <a:gd name="connsiteY156" fmla="*/ 768350 h 1092200"/>
              <a:gd name="connsiteX157" fmla="*/ 2406650 w 3308350"/>
              <a:gd name="connsiteY157" fmla="*/ 812800 h 1092200"/>
              <a:gd name="connsiteX158" fmla="*/ 2419350 w 3308350"/>
              <a:gd name="connsiteY158" fmla="*/ 831850 h 1092200"/>
              <a:gd name="connsiteX159" fmla="*/ 2425700 w 3308350"/>
              <a:gd name="connsiteY159" fmla="*/ 850900 h 1092200"/>
              <a:gd name="connsiteX160" fmla="*/ 2444750 w 3308350"/>
              <a:gd name="connsiteY160" fmla="*/ 857250 h 1092200"/>
              <a:gd name="connsiteX161" fmla="*/ 2463800 w 3308350"/>
              <a:gd name="connsiteY161" fmla="*/ 850900 h 1092200"/>
              <a:gd name="connsiteX162" fmla="*/ 2476500 w 3308350"/>
              <a:gd name="connsiteY162" fmla="*/ 812800 h 1092200"/>
              <a:gd name="connsiteX163" fmla="*/ 2489200 w 3308350"/>
              <a:gd name="connsiteY163" fmla="*/ 774700 h 1092200"/>
              <a:gd name="connsiteX164" fmla="*/ 2508250 w 3308350"/>
              <a:gd name="connsiteY164" fmla="*/ 736600 h 1092200"/>
              <a:gd name="connsiteX165" fmla="*/ 2520950 w 3308350"/>
              <a:gd name="connsiteY165" fmla="*/ 698500 h 1092200"/>
              <a:gd name="connsiteX166" fmla="*/ 2533650 w 3308350"/>
              <a:gd name="connsiteY166" fmla="*/ 647700 h 1092200"/>
              <a:gd name="connsiteX167" fmla="*/ 2540000 w 3308350"/>
              <a:gd name="connsiteY167" fmla="*/ 628650 h 1092200"/>
              <a:gd name="connsiteX168" fmla="*/ 2552700 w 3308350"/>
              <a:gd name="connsiteY168" fmla="*/ 609600 h 1092200"/>
              <a:gd name="connsiteX169" fmla="*/ 2571750 w 3308350"/>
              <a:gd name="connsiteY169" fmla="*/ 596900 h 1092200"/>
              <a:gd name="connsiteX170" fmla="*/ 2578100 w 3308350"/>
              <a:gd name="connsiteY170" fmla="*/ 577850 h 1092200"/>
              <a:gd name="connsiteX171" fmla="*/ 2597150 w 3308350"/>
              <a:gd name="connsiteY171" fmla="*/ 571500 h 1092200"/>
              <a:gd name="connsiteX172" fmla="*/ 2654300 w 3308350"/>
              <a:gd name="connsiteY172" fmla="*/ 552450 h 1092200"/>
              <a:gd name="connsiteX173" fmla="*/ 2686050 w 3308350"/>
              <a:gd name="connsiteY173" fmla="*/ 558800 h 1092200"/>
              <a:gd name="connsiteX174" fmla="*/ 2692400 w 3308350"/>
              <a:gd name="connsiteY174" fmla="*/ 577850 h 1092200"/>
              <a:gd name="connsiteX175" fmla="*/ 2711450 w 3308350"/>
              <a:gd name="connsiteY175" fmla="*/ 590550 h 1092200"/>
              <a:gd name="connsiteX176" fmla="*/ 2724150 w 3308350"/>
              <a:gd name="connsiteY176" fmla="*/ 666750 h 1092200"/>
              <a:gd name="connsiteX177" fmla="*/ 2736850 w 3308350"/>
              <a:gd name="connsiteY177" fmla="*/ 704850 h 1092200"/>
              <a:gd name="connsiteX178" fmla="*/ 2755900 w 3308350"/>
              <a:gd name="connsiteY178" fmla="*/ 774700 h 1092200"/>
              <a:gd name="connsiteX179" fmla="*/ 2781300 w 3308350"/>
              <a:gd name="connsiteY179" fmla="*/ 825500 h 1092200"/>
              <a:gd name="connsiteX180" fmla="*/ 2794000 w 3308350"/>
              <a:gd name="connsiteY180" fmla="*/ 850900 h 1092200"/>
              <a:gd name="connsiteX181" fmla="*/ 2806700 w 3308350"/>
              <a:gd name="connsiteY181" fmla="*/ 901700 h 1092200"/>
              <a:gd name="connsiteX182" fmla="*/ 2825750 w 3308350"/>
              <a:gd name="connsiteY182" fmla="*/ 920750 h 1092200"/>
              <a:gd name="connsiteX183" fmla="*/ 2838450 w 3308350"/>
              <a:gd name="connsiteY183" fmla="*/ 996950 h 1092200"/>
              <a:gd name="connsiteX184" fmla="*/ 2844800 w 3308350"/>
              <a:gd name="connsiteY184" fmla="*/ 1028700 h 1092200"/>
              <a:gd name="connsiteX185" fmla="*/ 2863850 w 3308350"/>
              <a:gd name="connsiteY185" fmla="*/ 1035050 h 1092200"/>
              <a:gd name="connsiteX186" fmla="*/ 2851150 w 3308350"/>
              <a:gd name="connsiteY186" fmla="*/ 1066800 h 1092200"/>
              <a:gd name="connsiteX187" fmla="*/ 2882900 w 3308350"/>
              <a:gd name="connsiteY187" fmla="*/ 1092200 h 1092200"/>
              <a:gd name="connsiteX188" fmla="*/ 2908300 w 3308350"/>
              <a:gd name="connsiteY188" fmla="*/ 1079500 h 1092200"/>
              <a:gd name="connsiteX189" fmla="*/ 2914650 w 3308350"/>
              <a:gd name="connsiteY189" fmla="*/ 1054100 h 1092200"/>
              <a:gd name="connsiteX190" fmla="*/ 2927350 w 3308350"/>
              <a:gd name="connsiteY190" fmla="*/ 1016000 h 1092200"/>
              <a:gd name="connsiteX191" fmla="*/ 2952750 w 3308350"/>
              <a:gd name="connsiteY191" fmla="*/ 971550 h 1092200"/>
              <a:gd name="connsiteX192" fmla="*/ 2952750 w 3308350"/>
              <a:gd name="connsiteY192" fmla="*/ 914400 h 1092200"/>
              <a:gd name="connsiteX193" fmla="*/ 2965450 w 3308350"/>
              <a:gd name="connsiteY193" fmla="*/ 895350 h 1092200"/>
              <a:gd name="connsiteX194" fmla="*/ 2971800 w 3308350"/>
              <a:gd name="connsiteY194" fmla="*/ 876300 h 1092200"/>
              <a:gd name="connsiteX195" fmla="*/ 3003550 w 3308350"/>
              <a:gd name="connsiteY195" fmla="*/ 838200 h 1092200"/>
              <a:gd name="connsiteX196" fmla="*/ 3028950 w 3308350"/>
              <a:gd name="connsiteY196" fmla="*/ 793750 h 1092200"/>
              <a:gd name="connsiteX197" fmla="*/ 3048000 w 3308350"/>
              <a:gd name="connsiteY197" fmla="*/ 781050 h 1092200"/>
              <a:gd name="connsiteX198" fmla="*/ 3060700 w 3308350"/>
              <a:gd name="connsiteY198" fmla="*/ 762000 h 1092200"/>
              <a:gd name="connsiteX199" fmla="*/ 3124200 w 3308350"/>
              <a:gd name="connsiteY199" fmla="*/ 736600 h 1092200"/>
              <a:gd name="connsiteX200" fmla="*/ 3162300 w 3308350"/>
              <a:gd name="connsiteY200" fmla="*/ 723900 h 1092200"/>
              <a:gd name="connsiteX201" fmla="*/ 3213100 w 3308350"/>
              <a:gd name="connsiteY201" fmla="*/ 742950 h 1092200"/>
              <a:gd name="connsiteX202" fmla="*/ 3219450 w 3308350"/>
              <a:gd name="connsiteY202" fmla="*/ 762000 h 1092200"/>
              <a:gd name="connsiteX203" fmla="*/ 3244850 w 3308350"/>
              <a:gd name="connsiteY203" fmla="*/ 755650 h 1092200"/>
              <a:gd name="connsiteX204" fmla="*/ 3257550 w 3308350"/>
              <a:gd name="connsiteY204" fmla="*/ 717550 h 1092200"/>
              <a:gd name="connsiteX205" fmla="*/ 3263900 w 3308350"/>
              <a:gd name="connsiteY205" fmla="*/ 679450 h 1092200"/>
              <a:gd name="connsiteX206" fmla="*/ 3276600 w 3308350"/>
              <a:gd name="connsiteY206" fmla="*/ 596900 h 1092200"/>
              <a:gd name="connsiteX207" fmla="*/ 3295650 w 3308350"/>
              <a:gd name="connsiteY207" fmla="*/ 260350 h 1092200"/>
              <a:gd name="connsiteX208" fmla="*/ 3302000 w 3308350"/>
              <a:gd name="connsiteY208" fmla="*/ 190500 h 1092200"/>
              <a:gd name="connsiteX209" fmla="*/ 3308350 w 3308350"/>
              <a:gd name="connsiteY209" fmla="*/ 158750 h 1092200"/>
              <a:gd name="connsiteX210" fmla="*/ 3302000 w 3308350"/>
              <a:gd name="connsiteY210" fmla="*/ 107950 h 1092200"/>
              <a:gd name="connsiteX211" fmla="*/ 3295650 w 3308350"/>
              <a:gd name="connsiteY211" fmla="*/ 25400 h 1092200"/>
              <a:gd name="connsiteX212" fmla="*/ 3257550 w 3308350"/>
              <a:gd name="connsiteY212" fmla="*/ 12700 h 1092200"/>
              <a:gd name="connsiteX213" fmla="*/ 3048000 w 3308350"/>
              <a:gd name="connsiteY213" fmla="*/ 0 h 1092200"/>
              <a:gd name="connsiteX214" fmla="*/ 2933700 w 3308350"/>
              <a:gd name="connsiteY214" fmla="*/ 6350 h 1092200"/>
              <a:gd name="connsiteX215" fmla="*/ 2908300 w 3308350"/>
              <a:gd name="connsiteY215" fmla="*/ 12700 h 1092200"/>
              <a:gd name="connsiteX216" fmla="*/ 2832100 w 3308350"/>
              <a:gd name="connsiteY216" fmla="*/ 19050 h 1092200"/>
              <a:gd name="connsiteX217" fmla="*/ 2813050 w 3308350"/>
              <a:gd name="connsiteY217" fmla="*/ 25400 h 1092200"/>
              <a:gd name="connsiteX218" fmla="*/ 2711450 w 3308350"/>
              <a:gd name="connsiteY218" fmla="*/ 38100 h 1092200"/>
              <a:gd name="connsiteX219" fmla="*/ 2559050 w 3308350"/>
              <a:gd name="connsiteY219" fmla="*/ 31750 h 1092200"/>
              <a:gd name="connsiteX220" fmla="*/ 2508250 w 3308350"/>
              <a:gd name="connsiteY220" fmla="*/ 25400 h 1092200"/>
              <a:gd name="connsiteX221" fmla="*/ 2406650 w 3308350"/>
              <a:gd name="connsiteY221" fmla="*/ 19050 h 1092200"/>
              <a:gd name="connsiteX222" fmla="*/ 2336800 w 3308350"/>
              <a:gd name="connsiteY222" fmla="*/ 12700 h 1092200"/>
              <a:gd name="connsiteX223" fmla="*/ 1955800 w 3308350"/>
              <a:gd name="connsiteY223" fmla="*/ 19050 h 1092200"/>
              <a:gd name="connsiteX224" fmla="*/ 1930400 w 3308350"/>
              <a:gd name="connsiteY224" fmla="*/ 25400 h 1092200"/>
              <a:gd name="connsiteX225" fmla="*/ 1873250 w 3308350"/>
              <a:gd name="connsiteY225" fmla="*/ 31750 h 1092200"/>
              <a:gd name="connsiteX226" fmla="*/ 1822450 w 3308350"/>
              <a:gd name="connsiteY226" fmla="*/ 44450 h 1092200"/>
              <a:gd name="connsiteX227" fmla="*/ 1682750 w 3308350"/>
              <a:gd name="connsiteY227" fmla="*/ 38100 h 1092200"/>
              <a:gd name="connsiteX228" fmla="*/ 1625600 w 3308350"/>
              <a:gd name="connsiteY228" fmla="*/ 25400 h 1092200"/>
              <a:gd name="connsiteX229" fmla="*/ 1549400 w 3308350"/>
              <a:gd name="connsiteY229" fmla="*/ 19050 h 1092200"/>
              <a:gd name="connsiteX230" fmla="*/ 1377950 w 3308350"/>
              <a:gd name="connsiteY230" fmla="*/ 25400 h 1092200"/>
              <a:gd name="connsiteX231" fmla="*/ 1276350 w 3308350"/>
              <a:gd name="connsiteY231" fmla="*/ 38100 h 1092200"/>
              <a:gd name="connsiteX232" fmla="*/ 1250950 w 3308350"/>
              <a:gd name="connsiteY232" fmla="*/ 44450 h 1092200"/>
              <a:gd name="connsiteX233" fmla="*/ 1079500 w 3308350"/>
              <a:gd name="connsiteY233" fmla="*/ 50800 h 1092200"/>
              <a:gd name="connsiteX234" fmla="*/ 958850 w 3308350"/>
              <a:gd name="connsiteY234" fmla="*/ 44450 h 1092200"/>
              <a:gd name="connsiteX235" fmla="*/ 857250 w 3308350"/>
              <a:gd name="connsiteY235" fmla="*/ 31750 h 1092200"/>
              <a:gd name="connsiteX236" fmla="*/ 793750 w 3308350"/>
              <a:gd name="connsiteY236" fmla="*/ 25400 h 1092200"/>
              <a:gd name="connsiteX237" fmla="*/ 628650 w 3308350"/>
              <a:gd name="connsiteY237" fmla="*/ 31750 h 1092200"/>
              <a:gd name="connsiteX238" fmla="*/ 133350 w 3308350"/>
              <a:gd name="connsiteY238" fmla="*/ 19050 h 1092200"/>
              <a:gd name="connsiteX239" fmla="*/ 50800 w 3308350"/>
              <a:gd name="connsiteY239" fmla="*/ 25400 h 1092200"/>
              <a:gd name="connsiteX240" fmla="*/ 31750 w 3308350"/>
              <a:gd name="connsiteY240" fmla="*/ 31750 h 1092200"/>
              <a:gd name="connsiteX241" fmla="*/ 25400 w 3308350"/>
              <a:gd name="connsiteY241" fmla="*/ 50800 h 1092200"/>
              <a:gd name="connsiteX242" fmla="*/ 12700 w 3308350"/>
              <a:gd name="connsiteY242" fmla="*/ 76200 h 1092200"/>
              <a:gd name="connsiteX243" fmla="*/ 31750 w 3308350"/>
              <a:gd name="connsiteY243" fmla="*/ 120650 h 1092200"/>
              <a:gd name="connsiteX244" fmla="*/ 38100 w 3308350"/>
              <a:gd name="connsiteY244" fmla="*/ 139700 h 1092200"/>
              <a:gd name="connsiteX245" fmla="*/ 38100 w 3308350"/>
              <a:gd name="connsiteY245" fmla="*/ 215900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3308350" h="1092200">
                <a:moveTo>
                  <a:pt x="38100" y="215900"/>
                </a:moveTo>
                <a:cubicBezTo>
                  <a:pt x="37042" y="245533"/>
                  <a:pt x="35959" y="283829"/>
                  <a:pt x="31750" y="317500"/>
                </a:cubicBezTo>
                <a:cubicBezTo>
                  <a:pt x="29585" y="334820"/>
                  <a:pt x="19050" y="368300"/>
                  <a:pt x="19050" y="368300"/>
                </a:cubicBezTo>
                <a:cubicBezTo>
                  <a:pt x="16933" y="389467"/>
                  <a:pt x="15049" y="410658"/>
                  <a:pt x="12700" y="431800"/>
                </a:cubicBezTo>
                <a:cubicBezTo>
                  <a:pt x="10815" y="448761"/>
                  <a:pt x="6919" y="465544"/>
                  <a:pt x="6350" y="482600"/>
                </a:cubicBezTo>
                <a:cubicBezTo>
                  <a:pt x="2682" y="592626"/>
                  <a:pt x="2117" y="702733"/>
                  <a:pt x="0" y="812800"/>
                </a:cubicBezTo>
                <a:cubicBezTo>
                  <a:pt x="4233" y="825500"/>
                  <a:pt x="726" y="844913"/>
                  <a:pt x="12700" y="850900"/>
                </a:cubicBezTo>
                <a:cubicBezTo>
                  <a:pt x="21167" y="855133"/>
                  <a:pt x="20704" y="833719"/>
                  <a:pt x="25400" y="825500"/>
                </a:cubicBezTo>
                <a:cubicBezTo>
                  <a:pt x="29186" y="818874"/>
                  <a:pt x="33867" y="812800"/>
                  <a:pt x="38100" y="806450"/>
                </a:cubicBezTo>
                <a:cubicBezTo>
                  <a:pt x="40642" y="796283"/>
                  <a:pt x="52512" y="746042"/>
                  <a:pt x="57150" y="742950"/>
                </a:cubicBezTo>
                <a:lnTo>
                  <a:pt x="76200" y="730250"/>
                </a:lnTo>
                <a:cubicBezTo>
                  <a:pt x="80433" y="721783"/>
                  <a:pt x="82207" y="711543"/>
                  <a:pt x="88900" y="704850"/>
                </a:cubicBezTo>
                <a:cubicBezTo>
                  <a:pt x="99693" y="694057"/>
                  <a:pt x="127000" y="679450"/>
                  <a:pt x="127000" y="679450"/>
                </a:cubicBezTo>
                <a:cubicBezTo>
                  <a:pt x="131233" y="670983"/>
                  <a:pt x="132428" y="660110"/>
                  <a:pt x="139700" y="654050"/>
                </a:cubicBezTo>
                <a:cubicBezTo>
                  <a:pt x="146404" y="648463"/>
                  <a:pt x="157078" y="651138"/>
                  <a:pt x="165100" y="647700"/>
                </a:cubicBezTo>
                <a:cubicBezTo>
                  <a:pt x="172115" y="644694"/>
                  <a:pt x="177800" y="639233"/>
                  <a:pt x="184150" y="635000"/>
                </a:cubicBezTo>
                <a:cubicBezTo>
                  <a:pt x="198967" y="637117"/>
                  <a:pt x="214631" y="635977"/>
                  <a:pt x="228600" y="641350"/>
                </a:cubicBezTo>
                <a:cubicBezTo>
                  <a:pt x="242846" y="646829"/>
                  <a:pt x="266700" y="666750"/>
                  <a:pt x="266700" y="666750"/>
                </a:cubicBezTo>
                <a:cubicBezTo>
                  <a:pt x="296333" y="711200"/>
                  <a:pt x="279400" y="696383"/>
                  <a:pt x="311150" y="717550"/>
                </a:cubicBezTo>
                <a:lnTo>
                  <a:pt x="330200" y="774700"/>
                </a:lnTo>
                <a:lnTo>
                  <a:pt x="336550" y="793750"/>
                </a:lnTo>
                <a:cubicBezTo>
                  <a:pt x="338667" y="800100"/>
                  <a:pt x="341448" y="806266"/>
                  <a:pt x="342900" y="812800"/>
                </a:cubicBezTo>
                <a:cubicBezTo>
                  <a:pt x="345102" y="822709"/>
                  <a:pt x="356408" y="875955"/>
                  <a:pt x="361950" y="895350"/>
                </a:cubicBezTo>
                <a:cubicBezTo>
                  <a:pt x="363789" y="901786"/>
                  <a:pt x="366677" y="907906"/>
                  <a:pt x="368300" y="914400"/>
                </a:cubicBezTo>
                <a:cubicBezTo>
                  <a:pt x="370918" y="924871"/>
                  <a:pt x="370860" y="936044"/>
                  <a:pt x="374650" y="946150"/>
                </a:cubicBezTo>
                <a:cubicBezTo>
                  <a:pt x="377330" y="953296"/>
                  <a:pt x="383937" y="958374"/>
                  <a:pt x="387350" y="965200"/>
                </a:cubicBezTo>
                <a:cubicBezTo>
                  <a:pt x="390343" y="971187"/>
                  <a:pt x="391583" y="977900"/>
                  <a:pt x="393700" y="984250"/>
                </a:cubicBezTo>
                <a:cubicBezTo>
                  <a:pt x="400050" y="980017"/>
                  <a:pt x="409650" y="978524"/>
                  <a:pt x="412750" y="971550"/>
                </a:cubicBezTo>
                <a:cubicBezTo>
                  <a:pt x="418829" y="957873"/>
                  <a:pt x="416639" y="941863"/>
                  <a:pt x="419100" y="927100"/>
                </a:cubicBezTo>
                <a:cubicBezTo>
                  <a:pt x="420874" y="916454"/>
                  <a:pt x="422610" y="905763"/>
                  <a:pt x="425450" y="895350"/>
                </a:cubicBezTo>
                <a:cubicBezTo>
                  <a:pt x="428972" y="882435"/>
                  <a:pt x="438150" y="857250"/>
                  <a:pt x="438150" y="857250"/>
                </a:cubicBezTo>
                <a:cubicBezTo>
                  <a:pt x="449180" y="757979"/>
                  <a:pt x="438159" y="833924"/>
                  <a:pt x="450850" y="774700"/>
                </a:cubicBezTo>
                <a:cubicBezTo>
                  <a:pt x="454537" y="757494"/>
                  <a:pt x="462651" y="709964"/>
                  <a:pt x="469900" y="685800"/>
                </a:cubicBezTo>
                <a:cubicBezTo>
                  <a:pt x="473747" y="672978"/>
                  <a:pt x="478367" y="660400"/>
                  <a:pt x="482600" y="647700"/>
                </a:cubicBezTo>
                <a:cubicBezTo>
                  <a:pt x="484717" y="641350"/>
                  <a:pt x="487850" y="635252"/>
                  <a:pt x="488950" y="628650"/>
                </a:cubicBezTo>
                <a:cubicBezTo>
                  <a:pt x="491024" y="616203"/>
                  <a:pt x="497846" y="572746"/>
                  <a:pt x="501650" y="558800"/>
                </a:cubicBezTo>
                <a:cubicBezTo>
                  <a:pt x="505172" y="545885"/>
                  <a:pt x="510117" y="533400"/>
                  <a:pt x="514350" y="520700"/>
                </a:cubicBezTo>
                <a:lnTo>
                  <a:pt x="520700" y="501650"/>
                </a:lnTo>
                <a:cubicBezTo>
                  <a:pt x="522817" y="495300"/>
                  <a:pt x="523034" y="487955"/>
                  <a:pt x="527050" y="482600"/>
                </a:cubicBezTo>
                <a:cubicBezTo>
                  <a:pt x="533400" y="474133"/>
                  <a:pt x="540031" y="465870"/>
                  <a:pt x="546100" y="457200"/>
                </a:cubicBezTo>
                <a:cubicBezTo>
                  <a:pt x="562496" y="433777"/>
                  <a:pt x="568935" y="416861"/>
                  <a:pt x="590550" y="400050"/>
                </a:cubicBezTo>
                <a:cubicBezTo>
                  <a:pt x="602598" y="390679"/>
                  <a:pt x="628650" y="374650"/>
                  <a:pt x="628650" y="374650"/>
                </a:cubicBezTo>
                <a:cubicBezTo>
                  <a:pt x="647700" y="376767"/>
                  <a:pt x="667616" y="374939"/>
                  <a:pt x="685800" y="381000"/>
                </a:cubicBezTo>
                <a:cubicBezTo>
                  <a:pt x="694319" y="383840"/>
                  <a:pt x="699101" y="393151"/>
                  <a:pt x="704850" y="400050"/>
                </a:cubicBezTo>
                <a:cubicBezTo>
                  <a:pt x="709736" y="405913"/>
                  <a:pt x="714137" y="412274"/>
                  <a:pt x="717550" y="419100"/>
                </a:cubicBezTo>
                <a:cubicBezTo>
                  <a:pt x="722885" y="429770"/>
                  <a:pt x="727198" y="453377"/>
                  <a:pt x="730250" y="463550"/>
                </a:cubicBezTo>
                <a:cubicBezTo>
                  <a:pt x="734097" y="476372"/>
                  <a:pt x="738717" y="488950"/>
                  <a:pt x="742950" y="501650"/>
                </a:cubicBezTo>
                <a:cubicBezTo>
                  <a:pt x="758911" y="549533"/>
                  <a:pt x="737381" y="490511"/>
                  <a:pt x="762000" y="539750"/>
                </a:cubicBezTo>
                <a:cubicBezTo>
                  <a:pt x="764993" y="545737"/>
                  <a:pt x="765099" y="552949"/>
                  <a:pt x="768350" y="558800"/>
                </a:cubicBezTo>
                <a:cubicBezTo>
                  <a:pt x="775763" y="572143"/>
                  <a:pt x="785283" y="584200"/>
                  <a:pt x="793750" y="596900"/>
                </a:cubicBezTo>
                <a:cubicBezTo>
                  <a:pt x="797983" y="603250"/>
                  <a:pt x="804037" y="608710"/>
                  <a:pt x="806450" y="615950"/>
                </a:cubicBezTo>
                <a:cubicBezTo>
                  <a:pt x="825717" y="673752"/>
                  <a:pt x="796162" y="582460"/>
                  <a:pt x="819150" y="666750"/>
                </a:cubicBezTo>
                <a:cubicBezTo>
                  <a:pt x="822672" y="679665"/>
                  <a:pt x="827617" y="692150"/>
                  <a:pt x="831850" y="704850"/>
                </a:cubicBezTo>
                <a:cubicBezTo>
                  <a:pt x="833967" y="711200"/>
                  <a:pt x="834487" y="718331"/>
                  <a:pt x="838200" y="723900"/>
                </a:cubicBezTo>
                <a:cubicBezTo>
                  <a:pt x="854613" y="748519"/>
                  <a:pt x="848487" y="735710"/>
                  <a:pt x="857250" y="762000"/>
                </a:cubicBezTo>
                <a:cubicBezTo>
                  <a:pt x="859367" y="776817"/>
                  <a:pt x="858041" y="792553"/>
                  <a:pt x="863600" y="806450"/>
                </a:cubicBezTo>
                <a:cubicBezTo>
                  <a:pt x="866935" y="814788"/>
                  <a:pt x="879196" y="817211"/>
                  <a:pt x="882650" y="825500"/>
                </a:cubicBezTo>
                <a:cubicBezTo>
                  <a:pt x="890156" y="843514"/>
                  <a:pt x="890617" y="863718"/>
                  <a:pt x="895350" y="882650"/>
                </a:cubicBezTo>
                <a:cubicBezTo>
                  <a:pt x="896973" y="889144"/>
                  <a:pt x="898707" y="895713"/>
                  <a:pt x="901700" y="901700"/>
                </a:cubicBezTo>
                <a:cubicBezTo>
                  <a:pt x="905113" y="908526"/>
                  <a:pt x="910167" y="914400"/>
                  <a:pt x="914400" y="920750"/>
                </a:cubicBezTo>
                <a:cubicBezTo>
                  <a:pt x="916517" y="929217"/>
                  <a:pt x="918242" y="937791"/>
                  <a:pt x="920750" y="946150"/>
                </a:cubicBezTo>
                <a:cubicBezTo>
                  <a:pt x="924597" y="958972"/>
                  <a:pt x="933450" y="984250"/>
                  <a:pt x="933450" y="984250"/>
                </a:cubicBezTo>
                <a:cubicBezTo>
                  <a:pt x="964640" y="973853"/>
                  <a:pt x="948122" y="985485"/>
                  <a:pt x="958850" y="946150"/>
                </a:cubicBezTo>
                <a:cubicBezTo>
                  <a:pt x="962372" y="933235"/>
                  <a:pt x="968925" y="921177"/>
                  <a:pt x="971550" y="908050"/>
                </a:cubicBezTo>
                <a:cubicBezTo>
                  <a:pt x="975915" y="886226"/>
                  <a:pt x="978272" y="871825"/>
                  <a:pt x="984250" y="850900"/>
                </a:cubicBezTo>
                <a:cubicBezTo>
                  <a:pt x="986089" y="844464"/>
                  <a:pt x="987963" y="838002"/>
                  <a:pt x="990600" y="831850"/>
                </a:cubicBezTo>
                <a:cubicBezTo>
                  <a:pt x="1018989" y="765609"/>
                  <a:pt x="990138" y="846090"/>
                  <a:pt x="1009650" y="781050"/>
                </a:cubicBezTo>
                <a:cubicBezTo>
                  <a:pt x="1013497" y="768228"/>
                  <a:pt x="1022350" y="742950"/>
                  <a:pt x="1022350" y="742950"/>
                </a:cubicBezTo>
                <a:cubicBezTo>
                  <a:pt x="1024467" y="728133"/>
                  <a:pt x="1026722" y="713336"/>
                  <a:pt x="1028700" y="698500"/>
                </a:cubicBezTo>
                <a:cubicBezTo>
                  <a:pt x="1030955" y="681585"/>
                  <a:pt x="1031997" y="664490"/>
                  <a:pt x="1035050" y="647700"/>
                </a:cubicBezTo>
                <a:cubicBezTo>
                  <a:pt x="1036247" y="641114"/>
                  <a:pt x="1039948" y="635184"/>
                  <a:pt x="1041400" y="628650"/>
                </a:cubicBezTo>
                <a:cubicBezTo>
                  <a:pt x="1056301" y="561596"/>
                  <a:pt x="1039805" y="614384"/>
                  <a:pt x="1054100" y="571500"/>
                </a:cubicBezTo>
                <a:cubicBezTo>
                  <a:pt x="1056217" y="554567"/>
                  <a:pt x="1056874" y="537386"/>
                  <a:pt x="1060450" y="520700"/>
                </a:cubicBezTo>
                <a:cubicBezTo>
                  <a:pt x="1063255" y="507610"/>
                  <a:pt x="1068917" y="495300"/>
                  <a:pt x="1073150" y="482600"/>
                </a:cubicBezTo>
                <a:cubicBezTo>
                  <a:pt x="1075267" y="476250"/>
                  <a:pt x="1076507" y="469537"/>
                  <a:pt x="1079500" y="463550"/>
                </a:cubicBezTo>
                <a:cubicBezTo>
                  <a:pt x="1083733" y="455083"/>
                  <a:pt x="1088876" y="447013"/>
                  <a:pt x="1092200" y="438150"/>
                </a:cubicBezTo>
                <a:cubicBezTo>
                  <a:pt x="1098304" y="421874"/>
                  <a:pt x="1097224" y="409052"/>
                  <a:pt x="1104900" y="393700"/>
                </a:cubicBezTo>
                <a:cubicBezTo>
                  <a:pt x="1108313" y="386874"/>
                  <a:pt x="1114500" y="381624"/>
                  <a:pt x="1117600" y="374650"/>
                </a:cubicBezTo>
                <a:cubicBezTo>
                  <a:pt x="1123037" y="362417"/>
                  <a:pt x="1126067" y="349250"/>
                  <a:pt x="1130300" y="336550"/>
                </a:cubicBezTo>
                <a:cubicBezTo>
                  <a:pt x="1132417" y="330200"/>
                  <a:pt x="1130300" y="319617"/>
                  <a:pt x="1136650" y="317500"/>
                </a:cubicBezTo>
                <a:cubicBezTo>
                  <a:pt x="1143000" y="315383"/>
                  <a:pt x="1149849" y="314401"/>
                  <a:pt x="1155700" y="311150"/>
                </a:cubicBezTo>
                <a:cubicBezTo>
                  <a:pt x="1169043" y="303737"/>
                  <a:pt x="1179320" y="290577"/>
                  <a:pt x="1193800" y="285750"/>
                </a:cubicBezTo>
                <a:cubicBezTo>
                  <a:pt x="1221830" y="276407"/>
                  <a:pt x="1206863" y="282393"/>
                  <a:pt x="1238250" y="266700"/>
                </a:cubicBezTo>
                <a:cubicBezTo>
                  <a:pt x="1244600" y="268817"/>
                  <a:pt x="1252073" y="268869"/>
                  <a:pt x="1257300" y="273050"/>
                </a:cubicBezTo>
                <a:cubicBezTo>
                  <a:pt x="1275763" y="287820"/>
                  <a:pt x="1270504" y="311906"/>
                  <a:pt x="1282700" y="330200"/>
                </a:cubicBezTo>
                <a:cubicBezTo>
                  <a:pt x="1319096" y="384795"/>
                  <a:pt x="1275460" y="315720"/>
                  <a:pt x="1301750" y="368300"/>
                </a:cubicBezTo>
                <a:cubicBezTo>
                  <a:pt x="1305163" y="375126"/>
                  <a:pt x="1311037" y="380524"/>
                  <a:pt x="1314450" y="387350"/>
                </a:cubicBezTo>
                <a:cubicBezTo>
                  <a:pt x="1317443" y="393337"/>
                  <a:pt x="1317549" y="400549"/>
                  <a:pt x="1320800" y="406400"/>
                </a:cubicBezTo>
                <a:cubicBezTo>
                  <a:pt x="1328213" y="419743"/>
                  <a:pt x="1337733" y="431800"/>
                  <a:pt x="1346200" y="444500"/>
                </a:cubicBezTo>
                <a:cubicBezTo>
                  <a:pt x="1350433" y="450850"/>
                  <a:pt x="1356487" y="456310"/>
                  <a:pt x="1358900" y="463550"/>
                </a:cubicBezTo>
                <a:lnTo>
                  <a:pt x="1377950" y="520700"/>
                </a:lnTo>
                <a:cubicBezTo>
                  <a:pt x="1380067" y="527050"/>
                  <a:pt x="1382677" y="533256"/>
                  <a:pt x="1384300" y="539750"/>
                </a:cubicBezTo>
                <a:lnTo>
                  <a:pt x="1390650" y="565150"/>
                </a:lnTo>
                <a:cubicBezTo>
                  <a:pt x="1392767" y="584200"/>
                  <a:pt x="1397000" y="603133"/>
                  <a:pt x="1397000" y="622300"/>
                </a:cubicBezTo>
                <a:cubicBezTo>
                  <a:pt x="1397000" y="746325"/>
                  <a:pt x="1375027" y="584501"/>
                  <a:pt x="1397000" y="749300"/>
                </a:cubicBezTo>
                <a:cubicBezTo>
                  <a:pt x="1397885" y="755935"/>
                  <a:pt x="1401727" y="761856"/>
                  <a:pt x="1403350" y="768350"/>
                </a:cubicBezTo>
                <a:cubicBezTo>
                  <a:pt x="1405968" y="778821"/>
                  <a:pt x="1407082" y="789629"/>
                  <a:pt x="1409700" y="800100"/>
                </a:cubicBezTo>
                <a:cubicBezTo>
                  <a:pt x="1429226" y="878204"/>
                  <a:pt x="1398995" y="733874"/>
                  <a:pt x="1422400" y="850900"/>
                </a:cubicBezTo>
                <a:cubicBezTo>
                  <a:pt x="1438361" y="803017"/>
                  <a:pt x="1416831" y="862039"/>
                  <a:pt x="1441450" y="812800"/>
                </a:cubicBezTo>
                <a:cubicBezTo>
                  <a:pt x="1444443" y="806813"/>
                  <a:pt x="1445163" y="799902"/>
                  <a:pt x="1447800" y="793750"/>
                </a:cubicBezTo>
                <a:cubicBezTo>
                  <a:pt x="1451529" y="785049"/>
                  <a:pt x="1456984" y="777139"/>
                  <a:pt x="1460500" y="768350"/>
                </a:cubicBezTo>
                <a:cubicBezTo>
                  <a:pt x="1465472" y="755921"/>
                  <a:pt x="1468967" y="742950"/>
                  <a:pt x="1473200" y="730250"/>
                </a:cubicBezTo>
                <a:lnTo>
                  <a:pt x="1479550" y="711200"/>
                </a:lnTo>
                <a:cubicBezTo>
                  <a:pt x="1480825" y="699727"/>
                  <a:pt x="1484001" y="647898"/>
                  <a:pt x="1492250" y="628650"/>
                </a:cubicBezTo>
                <a:cubicBezTo>
                  <a:pt x="1495256" y="621635"/>
                  <a:pt x="1500717" y="615950"/>
                  <a:pt x="1504950" y="609600"/>
                </a:cubicBezTo>
                <a:cubicBezTo>
                  <a:pt x="1507067" y="601133"/>
                  <a:pt x="1508902" y="592591"/>
                  <a:pt x="1511300" y="584200"/>
                </a:cubicBezTo>
                <a:cubicBezTo>
                  <a:pt x="1513139" y="577764"/>
                  <a:pt x="1516337" y="571714"/>
                  <a:pt x="1517650" y="565150"/>
                </a:cubicBezTo>
                <a:cubicBezTo>
                  <a:pt x="1520585" y="550474"/>
                  <a:pt x="1521065" y="535376"/>
                  <a:pt x="1524000" y="520700"/>
                </a:cubicBezTo>
                <a:cubicBezTo>
                  <a:pt x="1525313" y="514136"/>
                  <a:pt x="1528898" y="508184"/>
                  <a:pt x="1530350" y="501650"/>
                </a:cubicBezTo>
                <a:cubicBezTo>
                  <a:pt x="1533143" y="489081"/>
                  <a:pt x="1533577" y="476041"/>
                  <a:pt x="1536700" y="463550"/>
                </a:cubicBezTo>
                <a:cubicBezTo>
                  <a:pt x="1539947" y="450563"/>
                  <a:pt x="1545167" y="438150"/>
                  <a:pt x="1549400" y="425450"/>
                </a:cubicBezTo>
                <a:cubicBezTo>
                  <a:pt x="1551517" y="419100"/>
                  <a:pt x="1554437" y="412964"/>
                  <a:pt x="1555750" y="406400"/>
                </a:cubicBezTo>
                <a:cubicBezTo>
                  <a:pt x="1560115" y="384576"/>
                  <a:pt x="1562472" y="370175"/>
                  <a:pt x="1568450" y="349250"/>
                </a:cubicBezTo>
                <a:cubicBezTo>
                  <a:pt x="1570289" y="342814"/>
                  <a:pt x="1571807" y="336187"/>
                  <a:pt x="1574800" y="330200"/>
                </a:cubicBezTo>
                <a:cubicBezTo>
                  <a:pt x="1606686" y="266427"/>
                  <a:pt x="1566802" y="363678"/>
                  <a:pt x="1600200" y="285750"/>
                </a:cubicBezTo>
                <a:cubicBezTo>
                  <a:pt x="1607947" y="267674"/>
                  <a:pt x="1603996" y="262904"/>
                  <a:pt x="1619250" y="247650"/>
                </a:cubicBezTo>
                <a:cubicBezTo>
                  <a:pt x="1628225" y="238675"/>
                  <a:pt x="1653739" y="227230"/>
                  <a:pt x="1663700" y="222250"/>
                </a:cubicBezTo>
                <a:cubicBezTo>
                  <a:pt x="1680633" y="226483"/>
                  <a:pt x="1697941" y="229430"/>
                  <a:pt x="1714500" y="234950"/>
                </a:cubicBezTo>
                <a:lnTo>
                  <a:pt x="1752600" y="247650"/>
                </a:lnTo>
                <a:cubicBezTo>
                  <a:pt x="1758950" y="254000"/>
                  <a:pt x="1766669" y="259228"/>
                  <a:pt x="1771650" y="266700"/>
                </a:cubicBezTo>
                <a:cubicBezTo>
                  <a:pt x="1775363" y="272269"/>
                  <a:pt x="1775007" y="279763"/>
                  <a:pt x="1778000" y="285750"/>
                </a:cubicBezTo>
                <a:cubicBezTo>
                  <a:pt x="1781413" y="292576"/>
                  <a:pt x="1786467" y="298450"/>
                  <a:pt x="1790700" y="304800"/>
                </a:cubicBezTo>
                <a:cubicBezTo>
                  <a:pt x="1792580" y="319836"/>
                  <a:pt x="1798822" y="375389"/>
                  <a:pt x="1803400" y="393700"/>
                </a:cubicBezTo>
                <a:lnTo>
                  <a:pt x="1822450" y="450850"/>
                </a:lnTo>
                <a:cubicBezTo>
                  <a:pt x="1824567" y="457200"/>
                  <a:pt x="1827177" y="463406"/>
                  <a:pt x="1828800" y="469900"/>
                </a:cubicBezTo>
                <a:cubicBezTo>
                  <a:pt x="1830917" y="478367"/>
                  <a:pt x="1832752" y="486909"/>
                  <a:pt x="1835150" y="495300"/>
                </a:cubicBezTo>
                <a:cubicBezTo>
                  <a:pt x="1836989" y="501736"/>
                  <a:pt x="1839877" y="507856"/>
                  <a:pt x="1841500" y="514350"/>
                </a:cubicBezTo>
                <a:cubicBezTo>
                  <a:pt x="1844118" y="524821"/>
                  <a:pt x="1844437" y="535861"/>
                  <a:pt x="1847850" y="546100"/>
                </a:cubicBezTo>
                <a:cubicBezTo>
                  <a:pt x="1850843" y="555080"/>
                  <a:pt x="1856317" y="563033"/>
                  <a:pt x="1860550" y="571500"/>
                </a:cubicBezTo>
                <a:cubicBezTo>
                  <a:pt x="1862745" y="584669"/>
                  <a:pt x="1867566" y="619844"/>
                  <a:pt x="1873250" y="635000"/>
                </a:cubicBezTo>
                <a:cubicBezTo>
                  <a:pt x="1880156" y="653415"/>
                  <a:pt x="1888122" y="663659"/>
                  <a:pt x="1898650" y="679450"/>
                </a:cubicBezTo>
                <a:cubicBezTo>
                  <a:pt x="1900767" y="690033"/>
                  <a:pt x="1903763" y="700478"/>
                  <a:pt x="1905000" y="711200"/>
                </a:cubicBezTo>
                <a:cubicBezTo>
                  <a:pt x="1910118" y="755557"/>
                  <a:pt x="1906871" y="801232"/>
                  <a:pt x="1917700" y="844550"/>
                </a:cubicBezTo>
                <a:cubicBezTo>
                  <a:pt x="1925901" y="877354"/>
                  <a:pt x="1916788" y="865109"/>
                  <a:pt x="1943100" y="882650"/>
                </a:cubicBezTo>
                <a:cubicBezTo>
                  <a:pt x="1945217" y="874183"/>
                  <a:pt x="1946012" y="865272"/>
                  <a:pt x="1949450" y="857250"/>
                </a:cubicBezTo>
                <a:cubicBezTo>
                  <a:pt x="1968074" y="813793"/>
                  <a:pt x="1957797" y="861961"/>
                  <a:pt x="1968500" y="819150"/>
                </a:cubicBezTo>
                <a:cubicBezTo>
                  <a:pt x="1986451" y="747347"/>
                  <a:pt x="1960304" y="831037"/>
                  <a:pt x="1987550" y="749300"/>
                </a:cubicBezTo>
                <a:cubicBezTo>
                  <a:pt x="1989667" y="742950"/>
                  <a:pt x="1990187" y="735819"/>
                  <a:pt x="1993900" y="730250"/>
                </a:cubicBezTo>
                <a:cubicBezTo>
                  <a:pt x="1998133" y="723900"/>
                  <a:pt x="2003500" y="718174"/>
                  <a:pt x="2006600" y="711200"/>
                </a:cubicBezTo>
                <a:cubicBezTo>
                  <a:pt x="2012037" y="698967"/>
                  <a:pt x="2013313" y="685074"/>
                  <a:pt x="2019300" y="673100"/>
                </a:cubicBezTo>
                <a:lnTo>
                  <a:pt x="2032000" y="647700"/>
                </a:lnTo>
                <a:cubicBezTo>
                  <a:pt x="2033384" y="636629"/>
                  <a:pt x="2035227" y="594901"/>
                  <a:pt x="2044700" y="577850"/>
                </a:cubicBezTo>
                <a:cubicBezTo>
                  <a:pt x="2052113" y="564507"/>
                  <a:pt x="2061633" y="552450"/>
                  <a:pt x="2070100" y="539750"/>
                </a:cubicBezTo>
                <a:cubicBezTo>
                  <a:pt x="2074333" y="533400"/>
                  <a:pt x="2077404" y="526096"/>
                  <a:pt x="2082800" y="520700"/>
                </a:cubicBezTo>
                <a:lnTo>
                  <a:pt x="2101850" y="501650"/>
                </a:lnTo>
                <a:cubicBezTo>
                  <a:pt x="2105472" y="490783"/>
                  <a:pt x="2110349" y="470584"/>
                  <a:pt x="2120900" y="463550"/>
                </a:cubicBezTo>
                <a:cubicBezTo>
                  <a:pt x="2128162" y="458709"/>
                  <a:pt x="2137833" y="459317"/>
                  <a:pt x="2146300" y="457200"/>
                </a:cubicBezTo>
                <a:cubicBezTo>
                  <a:pt x="2165350" y="459317"/>
                  <a:pt x="2185266" y="457489"/>
                  <a:pt x="2203450" y="463550"/>
                </a:cubicBezTo>
                <a:cubicBezTo>
                  <a:pt x="2216293" y="467831"/>
                  <a:pt x="2227379" y="492265"/>
                  <a:pt x="2235200" y="501650"/>
                </a:cubicBezTo>
                <a:cubicBezTo>
                  <a:pt x="2249442" y="518740"/>
                  <a:pt x="2257941" y="519480"/>
                  <a:pt x="2266950" y="539750"/>
                </a:cubicBezTo>
                <a:cubicBezTo>
                  <a:pt x="2272387" y="551983"/>
                  <a:pt x="2272224" y="566711"/>
                  <a:pt x="2279650" y="577850"/>
                </a:cubicBezTo>
                <a:cubicBezTo>
                  <a:pt x="2283883" y="584200"/>
                  <a:pt x="2289250" y="589926"/>
                  <a:pt x="2292350" y="596900"/>
                </a:cubicBezTo>
                <a:cubicBezTo>
                  <a:pt x="2297787" y="609133"/>
                  <a:pt x="2297624" y="623861"/>
                  <a:pt x="2305050" y="635000"/>
                </a:cubicBezTo>
                <a:cubicBezTo>
                  <a:pt x="2322731" y="661522"/>
                  <a:pt x="2312354" y="648654"/>
                  <a:pt x="2336800" y="673100"/>
                </a:cubicBezTo>
                <a:cubicBezTo>
                  <a:pt x="2352761" y="720983"/>
                  <a:pt x="2331231" y="661961"/>
                  <a:pt x="2355850" y="711200"/>
                </a:cubicBezTo>
                <a:cubicBezTo>
                  <a:pt x="2358843" y="717187"/>
                  <a:pt x="2358949" y="724399"/>
                  <a:pt x="2362200" y="730250"/>
                </a:cubicBezTo>
                <a:cubicBezTo>
                  <a:pt x="2369613" y="743593"/>
                  <a:pt x="2382773" y="753870"/>
                  <a:pt x="2387600" y="768350"/>
                </a:cubicBezTo>
                <a:cubicBezTo>
                  <a:pt x="2394724" y="789722"/>
                  <a:pt x="2394095" y="790829"/>
                  <a:pt x="2406650" y="812800"/>
                </a:cubicBezTo>
                <a:cubicBezTo>
                  <a:pt x="2410436" y="819426"/>
                  <a:pt x="2415937" y="825024"/>
                  <a:pt x="2419350" y="831850"/>
                </a:cubicBezTo>
                <a:cubicBezTo>
                  <a:pt x="2422343" y="837837"/>
                  <a:pt x="2420967" y="846167"/>
                  <a:pt x="2425700" y="850900"/>
                </a:cubicBezTo>
                <a:cubicBezTo>
                  <a:pt x="2430433" y="855633"/>
                  <a:pt x="2438400" y="855133"/>
                  <a:pt x="2444750" y="857250"/>
                </a:cubicBezTo>
                <a:cubicBezTo>
                  <a:pt x="2451100" y="855133"/>
                  <a:pt x="2459909" y="856347"/>
                  <a:pt x="2463800" y="850900"/>
                </a:cubicBezTo>
                <a:cubicBezTo>
                  <a:pt x="2471581" y="840007"/>
                  <a:pt x="2472267" y="825500"/>
                  <a:pt x="2476500" y="812800"/>
                </a:cubicBezTo>
                <a:lnTo>
                  <a:pt x="2489200" y="774700"/>
                </a:lnTo>
                <a:cubicBezTo>
                  <a:pt x="2512358" y="705225"/>
                  <a:pt x="2475424" y="810458"/>
                  <a:pt x="2508250" y="736600"/>
                </a:cubicBezTo>
                <a:cubicBezTo>
                  <a:pt x="2513687" y="724367"/>
                  <a:pt x="2517703" y="711487"/>
                  <a:pt x="2520950" y="698500"/>
                </a:cubicBezTo>
                <a:cubicBezTo>
                  <a:pt x="2525183" y="681567"/>
                  <a:pt x="2528130" y="664259"/>
                  <a:pt x="2533650" y="647700"/>
                </a:cubicBezTo>
                <a:cubicBezTo>
                  <a:pt x="2535767" y="641350"/>
                  <a:pt x="2537007" y="634637"/>
                  <a:pt x="2540000" y="628650"/>
                </a:cubicBezTo>
                <a:cubicBezTo>
                  <a:pt x="2543413" y="621824"/>
                  <a:pt x="2547304" y="614996"/>
                  <a:pt x="2552700" y="609600"/>
                </a:cubicBezTo>
                <a:cubicBezTo>
                  <a:pt x="2558096" y="604204"/>
                  <a:pt x="2565400" y="601133"/>
                  <a:pt x="2571750" y="596900"/>
                </a:cubicBezTo>
                <a:cubicBezTo>
                  <a:pt x="2573867" y="590550"/>
                  <a:pt x="2573367" y="582583"/>
                  <a:pt x="2578100" y="577850"/>
                </a:cubicBezTo>
                <a:cubicBezTo>
                  <a:pt x="2582833" y="573117"/>
                  <a:pt x="2590998" y="574137"/>
                  <a:pt x="2597150" y="571500"/>
                </a:cubicBezTo>
                <a:cubicBezTo>
                  <a:pt x="2643158" y="551782"/>
                  <a:pt x="2600778" y="563154"/>
                  <a:pt x="2654300" y="552450"/>
                </a:cubicBezTo>
                <a:cubicBezTo>
                  <a:pt x="2664883" y="554567"/>
                  <a:pt x="2677070" y="552813"/>
                  <a:pt x="2686050" y="558800"/>
                </a:cubicBezTo>
                <a:cubicBezTo>
                  <a:pt x="2691619" y="562513"/>
                  <a:pt x="2688219" y="572623"/>
                  <a:pt x="2692400" y="577850"/>
                </a:cubicBezTo>
                <a:cubicBezTo>
                  <a:pt x="2697168" y="583809"/>
                  <a:pt x="2705100" y="586317"/>
                  <a:pt x="2711450" y="590550"/>
                </a:cubicBezTo>
                <a:cubicBezTo>
                  <a:pt x="2714176" y="609631"/>
                  <a:pt x="2718579" y="646322"/>
                  <a:pt x="2724150" y="666750"/>
                </a:cubicBezTo>
                <a:cubicBezTo>
                  <a:pt x="2727672" y="679665"/>
                  <a:pt x="2733603" y="691863"/>
                  <a:pt x="2736850" y="704850"/>
                </a:cubicBezTo>
                <a:cubicBezTo>
                  <a:pt x="2737417" y="707118"/>
                  <a:pt x="2749306" y="760193"/>
                  <a:pt x="2755900" y="774700"/>
                </a:cubicBezTo>
                <a:cubicBezTo>
                  <a:pt x="2763734" y="791935"/>
                  <a:pt x="2772833" y="808567"/>
                  <a:pt x="2781300" y="825500"/>
                </a:cubicBezTo>
                <a:lnTo>
                  <a:pt x="2794000" y="850900"/>
                </a:lnTo>
                <a:cubicBezTo>
                  <a:pt x="2794916" y="855480"/>
                  <a:pt x="2801121" y="893332"/>
                  <a:pt x="2806700" y="901700"/>
                </a:cubicBezTo>
                <a:cubicBezTo>
                  <a:pt x="2811681" y="909172"/>
                  <a:pt x="2819400" y="914400"/>
                  <a:pt x="2825750" y="920750"/>
                </a:cubicBezTo>
                <a:cubicBezTo>
                  <a:pt x="2838520" y="971828"/>
                  <a:pt x="2826558" y="919652"/>
                  <a:pt x="2838450" y="996950"/>
                </a:cubicBezTo>
                <a:cubicBezTo>
                  <a:pt x="2840091" y="1007617"/>
                  <a:pt x="2838813" y="1019720"/>
                  <a:pt x="2844800" y="1028700"/>
                </a:cubicBezTo>
                <a:cubicBezTo>
                  <a:pt x="2848513" y="1034269"/>
                  <a:pt x="2857500" y="1032933"/>
                  <a:pt x="2863850" y="1035050"/>
                </a:cubicBezTo>
                <a:cubicBezTo>
                  <a:pt x="2884309" y="1096428"/>
                  <a:pt x="2862434" y="1010381"/>
                  <a:pt x="2851150" y="1066800"/>
                </a:cubicBezTo>
                <a:cubicBezTo>
                  <a:pt x="2847560" y="1084752"/>
                  <a:pt x="2874154" y="1089285"/>
                  <a:pt x="2882900" y="1092200"/>
                </a:cubicBezTo>
                <a:cubicBezTo>
                  <a:pt x="2891367" y="1087967"/>
                  <a:pt x="2902240" y="1086772"/>
                  <a:pt x="2908300" y="1079500"/>
                </a:cubicBezTo>
                <a:cubicBezTo>
                  <a:pt x="2913887" y="1072796"/>
                  <a:pt x="2912142" y="1062459"/>
                  <a:pt x="2914650" y="1054100"/>
                </a:cubicBezTo>
                <a:cubicBezTo>
                  <a:pt x="2918497" y="1041278"/>
                  <a:pt x="2919924" y="1027139"/>
                  <a:pt x="2927350" y="1016000"/>
                </a:cubicBezTo>
                <a:cubicBezTo>
                  <a:pt x="2945301" y="989074"/>
                  <a:pt x="2936637" y="1003776"/>
                  <a:pt x="2952750" y="971550"/>
                </a:cubicBezTo>
                <a:cubicBezTo>
                  <a:pt x="2944265" y="946095"/>
                  <a:pt x="2941574" y="947927"/>
                  <a:pt x="2952750" y="914400"/>
                </a:cubicBezTo>
                <a:cubicBezTo>
                  <a:pt x="2955163" y="907160"/>
                  <a:pt x="2962037" y="902176"/>
                  <a:pt x="2965450" y="895350"/>
                </a:cubicBezTo>
                <a:cubicBezTo>
                  <a:pt x="2968443" y="889363"/>
                  <a:pt x="2968087" y="881869"/>
                  <a:pt x="2971800" y="876300"/>
                </a:cubicBezTo>
                <a:cubicBezTo>
                  <a:pt x="3024334" y="797499"/>
                  <a:pt x="2961999" y="910914"/>
                  <a:pt x="3003550" y="838200"/>
                </a:cubicBezTo>
                <a:cubicBezTo>
                  <a:pt x="3010191" y="826579"/>
                  <a:pt x="3018636" y="804064"/>
                  <a:pt x="3028950" y="793750"/>
                </a:cubicBezTo>
                <a:cubicBezTo>
                  <a:pt x="3034346" y="788354"/>
                  <a:pt x="3041650" y="785283"/>
                  <a:pt x="3048000" y="781050"/>
                </a:cubicBezTo>
                <a:cubicBezTo>
                  <a:pt x="3052233" y="774700"/>
                  <a:pt x="3055304" y="767396"/>
                  <a:pt x="3060700" y="762000"/>
                </a:cubicBezTo>
                <a:cubicBezTo>
                  <a:pt x="3077882" y="744818"/>
                  <a:pt x="3102363" y="743151"/>
                  <a:pt x="3124200" y="736600"/>
                </a:cubicBezTo>
                <a:cubicBezTo>
                  <a:pt x="3137022" y="732753"/>
                  <a:pt x="3162300" y="723900"/>
                  <a:pt x="3162300" y="723900"/>
                </a:cubicBezTo>
                <a:cubicBezTo>
                  <a:pt x="3179511" y="727342"/>
                  <a:pt x="3200642" y="727378"/>
                  <a:pt x="3213100" y="742950"/>
                </a:cubicBezTo>
                <a:cubicBezTo>
                  <a:pt x="3217281" y="748177"/>
                  <a:pt x="3217333" y="755650"/>
                  <a:pt x="3219450" y="762000"/>
                </a:cubicBezTo>
                <a:cubicBezTo>
                  <a:pt x="3227917" y="759883"/>
                  <a:pt x="3239170" y="762276"/>
                  <a:pt x="3244850" y="755650"/>
                </a:cubicBezTo>
                <a:cubicBezTo>
                  <a:pt x="3253562" y="745486"/>
                  <a:pt x="3255349" y="730755"/>
                  <a:pt x="3257550" y="717550"/>
                </a:cubicBezTo>
                <a:cubicBezTo>
                  <a:pt x="3259667" y="704850"/>
                  <a:pt x="3262303" y="692226"/>
                  <a:pt x="3263900" y="679450"/>
                </a:cubicBezTo>
                <a:cubicBezTo>
                  <a:pt x="3273722" y="600870"/>
                  <a:pt x="3262640" y="638780"/>
                  <a:pt x="3276600" y="596900"/>
                </a:cubicBezTo>
                <a:cubicBezTo>
                  <a:pt x="3289749" y="281316"/>
                  <a:pt x="3269357" y="391813"/>
                  <a:pt x="3295650" y="260350"/>
                </a:cubicBezTo>
                <a:cubicBezTo>
                  <a:pt x="3297767" y="237067"/>
                  <a:pt x="3299100" y="213699"/>
                  <a:pt x="3302000" y="190500"/>
                </a:cubicBezTo>
                <a:cubicBezTo>
                  <a:pt x="3303339" y="179790"/>
                  <a:pt x="3308350" y="169543"/>
                  <a:pt x="3308350" y="158750"/>
                </a:cubicBezTo>
                <a:cubicBezTo>
                  <a:pt x="3308350" y="141685"/>
                  <a:pt x="3303618" y="124938"/>
                  <a:pt x="3302000" y="107950"/>
                </a:cubicBezTo>
                <a:cubicBezTo>
                  <a:pt x="3299383" y="80476"/>
                  <a:pt x="3307321" y="50409"/>
                  <a:pt x="3295650" y="25400"/>
                </a:cubicBezTo>
                <a:cubicBezTo>
                  <a:pt x="3289989" y="13269"/>
                  <a:pt x="3270907" y="13590"/>
                  <a:pt x="3257550" y="12700"/>
                </a:cubicBezTo>
                <a:cubicBezTo>
                  <a:pt x="3124226" y="3812"/>
                  <a:pt x="3194071" y="8115"/>
                  <a:pt x="3048000" y="0"/>
                </a:cubicBezTo>
                <a:cubicBezTo>
                  <a:pt x="3009900" y="2117"/>
                  <a:pt x="2971702" y="2895"/>
                  <a:pt x="2933700" y="6350"/>
                </a:cubicBezTo>
                <a:cubicBezTo>
                  <a:pt x="2925009" y="7140"/>
                  <a:pt x="2916960" y="11618"/>
                  <a:pt x="2908300" y="12700"/>
                </a:cubicBezTo>
                <a:cubicBezTo>
                  <a:pt x="2883009" y="15861"/>
                  <a:pt x="2857500" y="16933"/>
                  <a:pt x="2832100" y="19050"/>
                </a:cubicBezTo>
                <a:cubicBezTo>
                  <a:pt x="2825750" y="21167"/>
                  <a:pt x="2819614" y="24087"/>
                  <a:pt x="2813050" y="25400"/>
                </a:cubicBezTo>
                <a:cubicBezTo>
                  <a:pt x="2790398" y="29930"/>
                  <a:pt x="2731261" y="35899"/>
                  <a:pt x="2711450" y="38100"/>
                </a:cubicBezTo>
                <a:cubicBezTo>
                  <a:pt x="2660650" y="35983"/>
                  <a:pt x="2609795" y="34922"/>
                  <a:pt x="2559050" y="31750"/>
                </a:cubicBezTo>
                <a:cubicBezTo>
                  <a:pt x="2542018" y="30686"/>
                  <a:pt x="2525256" y="26817"/>
                  <a:pt x="2508250" y="25400"/>
                </a:cubicBezTo>
                <a:cubicBezTo>
                  <a:pt x="2474434" y="22582"/>
                  <a:pt x="2440490" y="21557"/>
                  <a:pt x="2406650" y="19050"/>
                </a:cubicBezTo>
                <a:cubicBezTo>
                  <a:pt x="2383335" y="17323"/>
                  <a:pt x="2360083" y="14817"/>
                  <a:pt x="2336800" y="12700"/>
                </a:cubicBezTo>
                <a:lnTo>
                  <a:pt x="1955800" y="19050"/>
                </a:lnTo>
                <a:cubicBezTo>
                  <a:pt x="1947077" y="19323"/>
                  <a:pt x="1939026" y="24073"/>
                  <a:pt x="1930400" y="25400"/>
                </a:cubicBezTo>
                <a:cubicBezTo>
                  <a:pt x="1911456" y="28315"/>
                  <a:pt x="1892225" y="29039"/>
                  <a:pt x="1873250" y="31750"/>
                </a:cubicBezTo>
                <a:cubicBezTo>
                  <a:pt x="1846431" y="35581"/>
                  <a:pt x="1844611" y="37063"/>
                  <a:pt x="1822450" y="44450"/>
                </a:cubicBezTo>
                <a:cubicBezTo>
                  <a:pt x="1775883" y="42333"/>
                  <a:pt x="1729148" y="42590"/>
                  <a:pt x="1682750" y="38100"/>
                </a:cubicBezTo>
                <a:cubicBezTo>
                  <a:pt x="1663326" y="36220"/>
                  <a:pt x="1644919" y="28160"/>
                  <a:pt x="1625600" y="25400"/>
                </a:cubicBezTo>
                <a:cubicBezTo>
                  <a:pt x="1600368" y="21795"/>
                  <a:pt x="1574800" y="21167"/>
                  <a:pt x="1549400" y="19050"/>
                </a:cubicBezTo>
                <a:lnTo>
                  <a:pt x="1377950" y="25400"/>
                </a:lnTo>
                <a:cubicBezTo>
                  <a:pt x="1362679" y="26248"/>
                  <a:pt x="1295457" y="34626"/>
                  <a:pt x="1276350" y="38100"/>
                </a:cubicBezTo>
                <a:cubicBezTo>
                  <a:pt x="1267764" y="39661"/>
                  <a:pt x="1259659" y="43888"/>
                  <a:pt x="1250950" y="44450"/>
                </a:cubicBezTo>
                <a:cubicBezTo>
                  <a:pt x="1193879" y="48132"/>
                  <a:pt x="1136650" y="48683"/>
                  <a:pt x="1079500" y="50800"/>
                </a:cubicBezTo>
                <a:cubicBezTo>
                  <a:pt x="1039283" y="48683"/>
                  <a:pt x="998975" y="47889"/>
                  <a:pt x="958850" y="44450"/>
                </a:cubicBezTo>
                <a:cubicBezTo>
                  <a:pt x="924844" y="41535"/>
                  <a:pt x="891211" y="35146"/>
                  <a:pt x="857250" y="31750"/>
                </a:cubicBezTo>
                <a:lnTo>
                  <a:pt x="793750" y="25400"/>
                </a:lnTo>
                <a:cubicBezTo>
                  <a:pt x="738717" y="27517"/>
                  <a:pt x="683724" y="31750"/>
                  <a:pt x="628650" y="31750"/>
                </a:cubicBezTo>
                <a:cubicBezTo>
                  <a:pt x="533819" y="31750"/>
                  <a:pt x="246847" y="22489"/>
                  <a:pt x="133350" y="19050"/>
                </a:cubicBezTo>
                <a:cubicBezTo>
                  <a:pt x="105833" y="21167"/>
                  <a:pt x="78185" y="21977"/>
                  <a:pt x="50800" y="25400"/>
                </a:cubicBezTo>
                <a:cubicBezTo>
                  <a:pt x="44158" y="26230"/>
                  <a:pt x="36483" y="27017"/>
                  <a:pt x="31750" y="31750"/>
                </a:cubicBezTo>
                <a:cubicBezTo>
                  <a:pt x="27017" y="36483"/>
                  <a:pt x="28037" y="44648"/>
                  <a:pt x="25400" y="50800"/>
                </a:cubicBezTo>
                <a:cubicBezTo>
                  <a:pt x="21671" y="59501"/>
                  <a:pt x="16933" y="67733"/>
                  <a:pt x="12700" y="76200"/>
                </a:cubicBezTo>
                <a:cubicBezTo>
                  <a:pt x="27592" y="120876"/>
                  <a:pt x="8210" y="65723"/>
                  <a:pt x="31750" y="120650"/>
                </a:cubicBezTo>
                <a:cubicBezTo>
                  <a:pt x="34387" y="126802"/>
                  <a:pt x="35983" y="133350"/>
                  <a:pt x="38100" y="139700"/>
                </a:cubicBezTo>
                <a:cubicBezTo>
                  <a:pt x="31609" y="237062"/>
                  <a:pt x="39158" y="186267"/>
                  <a:pt x="38100" y="215900"/>
                </a:cubicBezTo>
                <a:close/>
              </a:path>
            </a:pathLst>
          </a:custGeom>
          <a:pattFill prst="wdUpDiag">
            <a:fgClr>
              <a:srgbClr val="F2F2F2">
                <a:lumMod val="60000"/>
                <a:lumOff val="40000"/>
              </a:srgbClr>
            </a:fgClr>
            <a:bgClr>
              <a:srgbClr val="F2F2F2">
                <a:lumMod val="50000"/>
              </a:srgbClr>
            </a:bgClr>
          </a:patt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endParaRPr lang="en-US" sz="2000" kern="0">
              <a:solidFill>
                <a:srgbClr val="FFFFFF"/>
              </a:solidFill>
              <a:latin typeface="Segoe UI"/>
            </a:endParaRPr>
          </a:p>
        </p:txBody>
      </p:sp>
      <p:grpSp>
        <p:nvGrpSpPr>
          <p:cNvPr id="19" name="Group 18">
            <a:extLst>
              <a:ext uri="{FF2B5EF4-FFF2-40B4-BE49-F238E27FC236}">
                <a16:creationId xmlns:a16="http://schemas.microsoft.com/office/drawing/2014/main" id="{3067D4C8-6007-4160-AEEB-0F1434B42B90}"/>
              </a:ext>
            </a:extLst>
          </p:cNvPr>
          <p:cNvGrpSpPr/>
          <p:nvPr/>
        </p:nvGrpSpPr>
        <p:grpSpPr>
          <a:xfrm>
            <a:off x="5890458" y="3345290"/>
            <a:ext cx="6428995" cy="1966421"/>
            <a:chOff x="8257345" y="1102314"/>
            <a:chExt cx="4063917" cy="1243021"/>
          </a:xfrm>
        </p:grpSpPr>
        <p:cxnSp>
          <p:nvCxnSpPr>
            <p:cNvPr id="20" name="Straight Arrow Connector 19">
              <a:extLst>
                <a:ext uri="{FF2B5EF4-FFF2-40B4-BE49-F238E27FC236}">
                  <a16:creationId xmlns:a16="http://schemas.microsoft.com/office/drawing/2014/main" id="{32B0B8F2-7E2A-4B72-A0C5-DB907D309702}"/>
                </a:ext>
              </a:extLst>
            </p:cNvPr>
            <p:cNvCxnSpPr/>
            <p:nvPr/>
          </p:nvCxnSpPr>
          <p:spPr bwMode="auto">
            <a:xfrm flipV="1">
              <a:off x="8272892" y="1102314"/>
              <a:ext cx="0" cy="1070698"/>
            </a:xfrm>
            <a:prstGeom prst="straightConnector1">
              <a:avLst/>
            </a:prstGeom>
            <a:noFill/>
            <a:ln w="25400" cap="flat" cmpd="sng" algn="ctr">
              <a:solidFill>
                <a:srgbClr val="FFFFFF"/>
              </a:solidFill>
              <a:prstDash val="solid"/>
              <a:headEnd type="none" w="med" len="med"/>
              <a:tailEnd type="triangle"/>
            </a:ln>
            <a:effectLst/>
          </p:spPr>
        </p:cxnSp>
        <p:cxnSp>
          <p:nvCxnSpPr>
            <p:cNvPr id="21" name="Straight Arrow Connector 20">
              <a:extLst>
                <a:ext uri="{FF2B5EF4-FFF2-40B4-BE49-F238E27FC236}">
                  <a16:creationId xmlns:a16="http://schemas.microsoft.com/office/drawing/2014/main" id="{AAAFDF61-F795-4E4E-AADA-ED3B0161C9F2}"/>
                </a:ext>
              </a:extLst>
            </p:cNvPr>
            <p:cNvCxnSpPr/>
            <p:nvPr/>
          </p:nvCxnSpPr>
          <p:spPr bwMode="auto">
            <a:xfrm>
              <a:off x="8257345" y="2160215"/>
              <a:ext cx="3948331" cy="0"/>
            </a:xfrm>
            <a:prstGeom prst="straightConnector1">
              <a:avLst/>
            </a:prstGeom>
            <a:noFill/>
            <a:ln w="25400" cap="flat" cmpd="sng" algn="ctr">
              <a:solidFill>
                <a:srgbClr val="FFFFFF"/>
              </a:solidFill>
              <a:prstDash val="solid"/>
              <a:headEnd type="none" w="med" len="med"/>
              <a:tailEnd type="triangle"/>
            </a:ln>
            <a:effectLst/>
          </p:spPr>
        </p:cxnSp>
        <p:sp>
          <p:nvSpPr>
            <p:cNvPr id="22" name="TextBox 21">
              <a:extLst>
                <a:ext uri="{FF2B5EF4-FFF2-40B4-BE49-F238E27FC236}">
                  <a16:creationId xmlns:a16="http://schemas.microsoft.com/office/drawing/2014/main" id="{271310AA-27B4-422A-8781-044D17188684}"/>
                </a:ext>
              </a:extLst>
            </p:cNvPr>
            <p:cNvSpPr txBox="1"/>
            <p:nvPr/>
          </p:nvSpPr>
          <p:spPr>
            <a:xfrm>
              <a:off x="8440223" y="2152954"/>
              <a:ext cx="3881039" cy="192381"/>
            </a:xfrm>
            <a:prstGeom prst="rect">
              <a:avLst/>
            </a:prstGeom>
            <a:noFill/>
            <a:ln>
              <a:noFill/>
            </a:ln>
          </p:spPr>
          <p:txBody>
            <a:bodyPr wrap="square" lIns="0" tIns="38851" rIns="0" bIns="38851" rtlCol="0">
              <a:spAutoFit/>
            </a:bodyPr>
            <a:lstStyle/>
            <a:p>
              <a:pPr defTabSz="1242900">
                <a:lnSpc>
                  <a:spcPct val="90000"/>
                </a:lnSpc>
                <a:spcBef>
                  <a:spcPct val="20000"/>
                </a:spcBef>
                <a:defRPr/>
              </a:pPr>
              <a:r>
                <a:rPr lang="en-US" sz="1599" kern="0">
                  <a:solidFill>
                    <a:srgbClr val="FFFFFF"/>
                  </a:solidFill>
                  <a:latin typeface="Segoe UI"/>
                  <a:ea typeface="Segoe UI" pitchFamily="34" charset="0"/>
                  <a:cs typeface="Segoe UI" pitchFamily="34" charset="0"/>
                </a:rPr>
                <a:t>J       F       M       A       M       J       </a:t>
              </a:r>
              <a:r>
                <a:rPr lang="en-US" sz="1599" kern="0" err="1">
                  <a:solidFill>
                    <a:srgbClr val="FFFFFF"/>
                  </a:solidFill>
                  <a:latin typeface="Segoe UI"/>
                  <a:ea typeface="Segoe UI" pitchFamily="34" charset="0"/>
                  <a:cs typeface="Segoe UI" pitchFamily="34" charset="0"/>
                </a:rPr>
                <a:t>J</a:t>
              </a:r>
              <a:r>
                <a:rPr lang="en-US" sz="1599" kern="0">
                  <a:solidFill>
                    <a:srgbClr val="FFFFFF"/>
                  </a:solidFill>
                  <a:latin typeface="Segoe UI"/>
                  <a:ea typeface="Segoe UI" pitchFamily="34" charset="0"/>
                  <a:cs typeface="Segoe UI" pitchFamily="34" charset="0"/>
                </a:rPr>
                <a:t>       A       S       O      N       D</a:t>
              </a:r>
            </a:p>
          </p:txBody>
        </p:sp>
      </p:grpSp>
      <p:grpSp>
        <p:nvGrpSpPr>
          <p:cNvPr id="23" name="Group 22">
            <a:extLst>
              <a:ext uri="{FF2B5EF4-FFF2-40B4-BE49-F238E27FC236}">
                <a16:creationId xmlns:a16="http://schemas.microsoft.com/office/drawing/2014/main" id="{FF62EB69-E398-43F2-AA44-DFDA3FD986F7}"/>
              </a:ext>
            </a:extLst>
          </p:cNvPr>
          <p:cNvGrpSpPr/>
          <p:nvPr/>
        </p:nvGrpSpPr>
        <p:grpSpPr>
          <a:xfrm>
            <a:off x="5949235" y="3345291"/>
            <a:ext cx="6086170" cy="217384"/>
            <a:chOff x="5949196" y="2823541"/>
            <a:chExt cx="6087033" cy="217415"/>
          </a:xfrm>
        </p:grpSpPr>
        <p:cxnSp>
          <p:nvCxnSpPr>
            <p:cNvPr id="24" name="Straight Arrow Connector 23">
              <a:extLst>
                <a:ext uri="{FF2B5EF4-FFF2-40B4-BE49-F238E27FC236}">
                  <a16:creationId xmlns:a16="http://schemas.microsoft.com/office/drawing/2014/main" id="{39C050F6-F83F-4533-93EF-0A0FD4A94D98}"/>
                </a:ext>
              </a:extLst>
            </p:cNvPr>
            <p:cNvCxnSpPr/>
            <p:nvPr/>
          </p:nvCxnSpPr>
          <p:spPr>
            <a:xfrm>
              <a:off x="5949196" y="2989857"/>
              <a:ext cx="6087033" cy="0"/>
            </a:xfrm>
            <a:prstGeom prst="straightConnector1">
              <a:avLst/>
            </a:prstGeom>
            <a:noFill/>
            <a:ln w="25400" cap="flat" cmpd="sng" algn="ctr">
              <a:solidFill>
                <a:srgbClr val="FFFFFF"/>
              </a:solidFill>
              <a:prstDash val="solid"/>
              <a:headEnd type="none" w="med" len="med"/>
              <a:tailEnd type="triangle"/>
            </a:ln>
            <a:effectLst/>
          </p:spPr>
        </p:cxnSp>
        <p:sp>
          <p:nvSpPr>
            <p:cNvPr id="25" name="Text Placeholder 6">
              <a:extLst>
                <a:ext uri="{FF2B5EF4-FFF2-40B4-BE49-F238E27FC236}">
                  <a16:creationId xmlns:a16="http://schemas.microsoft.com/office/drawing/2014/main" id="{05E064A3-0D2D-4780-A25B-0BAF9F471562}"/>
                </a:ext>
              </a:extLst>
            </p:cNvPr>
            <p:cNvSpPr txBox="1">
              <a:spLocks/>
            </p:cNvSpPr>
            <p:nvPr/>
          </p:nvSpPr>
          <p:spPr bwMode="auto">
            <a:xfrm>
              <a:off x="10241553" y="2823541"/>
              <a:ext cx="1725438" cy="217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000" i="1" kern="0">
                  <a:solidFill>
                    <a:srgbClr val="FFFFFF"/>
                  </a:solidFill>
                  <a:latin typeface="Segoe UI"/>
                </a:rPr>
                <a:t>Capacity Needed (Max + 20%)</a:t>
              </a:r>
            </a:p>
          </p:txBody>
        </p:sp>
      </p:grpSp>
      <p:sp>
        <p:nvSpPr>
          <p:cNvPr id="26" name="Freeform 178">
            <a:extLst>
              <a:ext uri="{FF2B5EF4-FFF2-40B4-BE49-F238E27FC236}">
                <a16:creationId xmlns:a16="http://schemas.microsoft.com/office/drawing/2014/main" id="{0C99E85E-1AEB-4827-A6EB-5A96638D818E}"/>
              </a:ext>
            </a:extLst>
          </p:cNvPr>
          <p:cNvSpPr/>
          <p:nvPr/>
        </p:nvSpPr>
        <p:spPr bwMode="auto">
          <a:xfrm>
            <a:off x="6003595" y="3683321"/>
            <a:ext cx="6031810" cy="1224208"/>
          </a:xfrm>
          <a:custGeom>
            <a:avLst/>
            <a:gdLst>
              <a:gd name="connsiteX0" fmla="*/ 0 w 6032665"/>
              <a:gd name="connsiteY0" fmla="*/ 1164670 h 1224382"/>
              <a:gd name="connsiteX1" fmla="*/ 201880 w 6032665"/>
              <a:gd name="connsiteY1" fmla="*/ 939039 h 1224382"/>
              <a:gd name="connsiteX2" fmla="*/ 391886 w 6032665"/>
              <a:gd name="connsiteY2" fmla="*/ 1105294 h 1224382"/>
              <a:gd name="connsiteX3" fmla="*/ 641267 w 6032665"/>
              <a:gd name="connsiteY3" fmla="*/ 1010291 h 1224382"/>
              <a:gd name="connsiteX4" fmla="*/ 890649 w 6032665"/>
              <a:gd name="connsiteY4" fmla="*/ 1164670 h 1224382"/>
              <a:gd name="connsiteX5" fmla="*/ 1175657 w 6032665"/>
              <a:gd name="connsiteY5" fmla="*/ 962790 h 1224382"/>
              <a:gd name="connsiteX6" fmla="*/ 1413163 w 6032665"/>
              <a:gd name="connsiteY6" fmla="*/ 1117169 h 1224382"/>
              <a:gd name="connsiteX7" fmla="*/ 1721922 w 6032665"/>
              <a:gd name="connsiteY7" fmla="*/ 962790 h 1224382"/>
              <a:gd name="connsiteX8" fmla="*/ 1983179 w 6032665"/>
              <a:gd name="connsiteY8" fmla="*/ 1129044 h 1224382"/>
              <a:gd name="connsiteX9" fmla="*/ 2280062 w 6032665"/>
              <a:gd name="connsiteY9" fmla="*/ 950915 h 1224382"/>
              <a:gd name="connsiteX10" fmla="*/ 2541319 w 6032665"/>
              <a:gd name="connsiteY10" fmla="*/ 1164670 h 1224382"/>
              <a:gd name="connsiteX11" fmla="*/ 2826327 w 6032665"/>
              <a:gd name="connsiteY11" fmla="*/ 1045917 h 1224382"/>
              <a:gd name="connsiteX12" fmla="*/ 3016332 w 6032665"/>
              <a:gd name="connsiteY12" fmla="*/ 1224047 h 1224382"/>
              <a:gd name="connsiteX13" fmla="*/ 3265714 w 6032665"/>
              <a:gd name="connsiteY13" fmla="*/ 1093418 h 1224382"/>
              <a:gd name="connsiteX14" fmla="*/ 3491345 w 6032665"/>
              <a:gd name="connsiteY14" fmla="*/ 1200296 h 1224382"/>
              <a:gd name="connsiteX15" fmla="*/ 3728852 w 6032665"/>
              <a:gd name="connsiteY15" fmla="*/ 1010291 h 1224382"/>
              <a:gd name="connsiteX16" fmla="*/ 4001984 w 6032665"/>
              <a:gd name="connsiteY16" fmla="*/ 1140920 h 1224382"/>
              <a:gd name="connsiteX17" fmla="*/ 4275117 w 6032665"/>
              <a:gd name="connsiteY17" fmla="*/ 891538 h 1224382"/>
              <a:gd name="connsiteX18" fmla="*/ 4476997 w 6032665"/>
              <a:gd name="connsiteY18" fmla="*/ 1045917 h 1224382"/>
              <a:gd name="connsiteX19" fmla="*/ 4738254 w 6032665"/>
              <a:gd name="connsiteY19" fmla="*/ 808411 h 1224382"/>
              <a:gd name="connsiteX20" fmla="*/ 4999511 w 6032665"/>
              <a:gd name="connsiteY20" fmla="*/ 1010291 h 1224382"/>
              <a:gd name="connsiteX21" fmla="*/ 5284519 w 6032665"/>
              <a:gd name="connsiteY21" fmla="*/ 760909 h 1224382"/>
              <a:gd name="connsiteX22" fmla="*/ 5415148 w 6032665"/>
              <a:gd name="connsiteY22" fmla="*/ 820286 h 1224382"/>
              <a:gd name="connsiteX23" fmla="*/ 5783283 w 6032665"/>
              <a:gd name="connsiteY23" fmla="*/ 889 h 1224382"/>
              <a:gd name="connsiteX24" fmla="*/ 5961413 w 6032665"/>
              <a:gd name="connsiteY24" fmla="*/ 998416 h 1224382"/>
              <a:gd name="connsiteX25" fmla="*/ 6032665 w 6032665"/>
              <a:gd name="connsiteY25" fmla="*/ 1081543 h 12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32665" h="1224382">
                <a:moveTo>
                  <a:pt x="0" y="1164670"/>
                </a:moveTo>
                <a:cubicBezTo>
                  <a:pt x="68283" y="1056802"/>
                  <a:pt x="136566" y="948935"/>
                  <a:pt x="201880" y="939039"/>
                </a:cubicBezTo>
                <a:cubicBezTo>
                  <a:pt x="267194" y="929143"/>
                  <a:pt x="318655" y="1093419"/>
                  <a:pt x="391886" y="1105294"/>
                </a:cubicBezTo>
                <a:cubicBezTo>
                  <a:pt x="465117" y="1117169"/>
                  <a:pt x="558140" y="1000395"/>
                  <a:pt x="641267" y="1010291"/>
                </a:cubicBezTo>
                <a:cubicBezTo>
                  <a:pt x="724394" y="1020187"/>
                  <a:pt x="801584" y="1172587"/>
                  <a:pt x="890649" y="1164670"/>
                </a:cubicBezTo>
                <a:cubicBezTo>
                  <a:pt x="979714" y="1156753"/>
                  <a:pt x="1088571" y="970707"/>
                  <a:pt x="1175657" y="962790"/>
                </a:cubicBezTo>
                <a:cubicBezTo>
                  <a:pt x="1262743" y="954873"/>
                  <a:pt x="1322119" y="1117169"/>
                  <a:pt x="1413163" y="1117169"/>
                </a:cubicBezTo>
                <a:cubicBezTo>
                  <a:pt x="1504207" y="1117169"/>
                  <a:pt x="1626919" y="960811"/>
                  <a:pt x="1721922" y="962790"/>
                </a:cubicBezTo>
                <a:cubicBezTo>
                  <a:pt x="1816925" y="964769"/>
                  <a:pt x="1890156" y="1131023"/>
                  <a:pt x="1983179" y="1129044"/>
                </a:cubicBezTo>
                <a:cubicBezTo>
                  <a:pt x="2076202" y="1127065"/>
                  <a:pt x="2187039" y="944977"/>
                  <a:pt x="2280062" y="950915"/>
                </a:cubicBezTo>
                <a:cubicBezTo>
                  <a:pt x="2373085" y="956853"/>
                  <a:pt x="2450275" y="1148836"/>
                  <a:pt x="2541319" y="1164670"/>
                </a:cubicBezTo>
                <a:cubicBezTo>
                  <a:pt x="2632363" y="1180504"/>
                  <a:pt x="2747158" y="1036021"/>
                  <a:pt x="2826327" y="1045917"/>
                </a:cubicBezTo>
                <a:cubicBezTo>
                  <a:pt x="2905496" y="1055813"/>
                  <a:pt x="2943101" y="1216130"/>
                  <a:pt x="3016332" y="1224047"/>
                </a:cubicBezTo>
                <a:cubicBezTo>
                  <a:pt x="3089563" y="1231964"/>
                  <a:pt x="3186545" y="1097376"/>
                  <a:pt x="3265714" y="1093418"/>
                </a:cubicBezTo>
                <a:cubicBezTo>
                  <a:pt x="3344883" y="1089459"/>
                  <a:pt x="3414155" y="1214151"/>
                  <a:pt x="3491345" y="1200296"/>
                </a:cubicBezTo>
                <a:cubicBezTo>
                  <a:pt x="3568535" y="1186441"/>
                  <a:pt x="3643746" y="1020187"/>
                  <a:pt x="3728852" y="1010291"/>
                </a:cubicBezTo>
                <a:cubicBezTo>
                  <a:pt x="3813958" y="1000395"/>
                  <a:pt x="3910940" y="1160712"/>
                  <a:pt x="4001984" y="1140920"/>
                </a:cubicBezTo>
                <a:cubicBezTo>
                  <a:pt x="4093028" y="1121128"/>
                  <a:pt x="4195948" y="907372"/>
                  <a:pt x="4275117" y="891538"/>
                </a:cubicBezTo>
                <a:cubicBezTo>
                  <a:pt x="4354286" y="875704"/>
                  <a:pt x="4399807" y="1059772"/>
                  <a:pt x="4476997" y="1045917"/>
                </a:cubicBezTo>
                <a:cubicBezTo>
                  <a:pt x="4554187" y="1032062"/>
                  <a:pt x="4651168" y="814349"/>
                  <a:pt x="4738254" y="808411"/>
                </a:cubicBezTo>
                <a:cubicBezTo>
                  <a:pt x="4825340" y="802473"/>
                  <a:pt x="4908467" y="1018208"/>
                  <a:pt x="4999511" y="1010291"/>
                </a:cubicBezTo>
                <a:cubicBezTo>
                  <a:pt x="5090555" y="1002374"/>
                  <a:pt x="5215246" y="792576"/>
                  <a:pt x="5284519" y="760909"/>
                </a:cubicBezTo>
                <a:cubicBezTo>
                  <a:pt x="5353792" y="729242"/>
                  <a:pt x="5332021" y="946956"/>
                  <a:pt x="5415148" y="820286"/>
                </a:cubicBezTo>
                <a:cubicBezTo>
                  <a:pt x="5498275" y="693616"/>
                  <a:pt x="5692239" y="-28799"/>
                  <a:pt x="5783283" y="889"/>
                </a:cubicBezTo>
                <a:cubicBezTo>
                  <a:pt x="5874327" y="30577"/>
                  <a:pt x="5919849" y="818307"/>
                  <a:pt x="5961413" y="998416"/>
                </a:cubicBezTo>
                <a:cubicBezTo>
                  <a:pt x="6002977" y="1178525"/>
                  <a:pt x="6016831" y="1063730"/>
                  <a:pt x="6032665" y="1081543"/>
                </a:cubicBezTo>
              </a:path>
            </a:pathLst>
          </a:custGeom>
          <a:noFill/>
          <a:ln w="28575" cap="flat" cmpd="sng" algn="ctr">
            <a:solidFill>
              <a:schemeClr val="tx1"/>
            </a:solidFill>
            <a:prstDash val="solid"/>
            <a:headEnd type="none" w="med" len="med"/>
            <a:tailEnd type="none" w="med" len="med"/>
          </a:ln>
          <a:effectLst/>
        </p:spPr>
        <p:txBody>
          <a:bodyPr rtlCol="0" anchor="ctr"/>
          <a:lstStyle/>
          <a:p>
            <a:pPr algn="ctr" defTabSz="777133">
              <a:defRPr/>
            </a:pPr>
            <a:endParaRPr lang="en-US" sz="2000" kern="0">
              <a:solidFill>
                <a:srgbClr val="FFFFFF"/>
              </a:solidFill>
              <a:latin typeface="Segoe UI"/>
            </a:endParaRPr>
          </a:p>
        </p:txBody>
      </p:sp>
      <p:sp>
        <p:nvSpPr>
          <p:cNvPr id="27" name="Freeform 188">
            <a:extLst>
              <a:ext uri="{FF2B5EF4-FFF2-40B4-BE49-F238E27FC236}">
                <a16:creationId xmlns:a16="http://schemas.microsoft.com/office/drawing/2014/main" id="{6410B1BD-EB13-4551-A1EE-1E572EEAB6EC}"/>
              </a:ext>
            </a:extLst>
          </p:cNvPr>
          <p:cNvSpPr/>
          <p:nvPr/>
        </p:nvSpPr>
        <p:spPr bwMode="auto">
          <a:xfrm>
            <a:off x="5964061" y="3552875"/>
            <a:ext cx="5739843" cy="1252519"/>
          </a:xfrm>
          <a:custGeom>
            <a:avLst/>
            <a:gdLst>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903659 w 5662788"/>
              <a:gd name="connsiteY186" fmla="*/ 874206 h 1240971"/>
              <a:gd name="connsiteX187" fmla="*/ 5009166 w 5662788"/>
              <a:gd name="connsiteY187" fmla="*/ 889279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903659 w 5662788"/>
              <a:gd name="connsiteY186" fmla="*/ 874206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877465 w 5662788"/>
              <a:gd name="connsiteY186" fmla="*/ 895638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42491 w 5662788"/>
              <a:gd name="connsiteY187" fmla="*/ 924998 h 1240971"/>
              <a:gd name="connsiteX188" fmla="*/ 4995402 w 5662788"/>
              <a:gd name="connsiteY188" fmla="*/ 1006746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49843 w 5662788"/>
              <a:gd name="connsiteY192" fmla="*/ 884255 h 1240971"/>
              <a:gd name="connsiteX193" fmla="*/ 5174964 w 5662788"/>
              <a:gd name="connsiteY193" fmla="*/ 874206 h 1240971"/>
              <a:gd name="connsiteX194" fmla="*/ 5200085 w 5662788"/>
              <a:gd name="connsiteY194" fmla="*/ 849086 h 1240971"/>
              <a:gd name="connsiteX195" fmla="*/ 5240278 w 5662788"/>
              <a:gd name="connsiteY195" fmla="*/ 823965 h 1240971"/>
              <a:gd name="connsiteX196" fmla="*/ 5265399 w 5662788"/>
              <a:gd name="connsiteY196" fmla="*/ 803868 h 1240971"/>
              <a:gd name="connsiteX197" fmla="*/ 5275448 w 5662788"/>
              <a:gd name="connsiteY197" fmla="*/ 793820 h 1240971"/>
              <a:gd name="connsiteX198" fmla="*/ 5290520 w 5662788"/>
              <a:gd name="connsiteY198" fmla="*/ 783771 h 1240971"/>
              <a:gd name="connsiteX199" fmla="*/ 5310617 w 5662788"/>
              <a:gd name="connsiteY199" fmla="*/ 768699 h 1240971"/>
              <a:gd name="connsiteX200" fmla="*/ 5340762 w 5662788"/>
              <a:gd name="connsiteY200" fmla="*/ 758650 h 1240971"/>
              <a:gd name="connsiteX201" fmla="*/ 5355835 w 5662788"/>
              <a:gd name="connsiteY201" fmla="*/ 763675 h 1240971"/>
              <a:gd name="connsiteX202" fmla="*/ 5385980 w 5662788"/>
              <a:gd name="connsiteY202" fmla="*/ 783771 h 1240971"/>
              <a:gd name="connsiteX203" fmla="*/ 5431197 w 5662788"/>
              <a:gd name="connsiteY203" fmla="*/ 768699 h 1240971"/>
              <a:gd name="connsiteX204" fmla="*/ 5441246 w 5662788"/>
              <a:gd name="connsiteY204" fmla="*/ 753626 h 1240971"/>
              <a:gd name="connsiteX205" fmla="*/ 5456318 w 5662788"/>
              <a:gd name="connsiteY205" fmla="*/ 708409 h 1240971"/>
              <a:gd name="connsiteX206" fmla="*/ 5466366 w 5662788"/>
              <a:gd name="connsiteY206" fmla="*/ 683288 h 1240971"/>
              <a:gd name="connsiteX207" fmla="*/ 5476415 w 5662788"/>
              <a:gd name="connsiteY207" fmla="*/ 643094 h 1240971"/>
              <a:gd name="connsiteX208" fmla="*/ 5491487 w 5662788"/>
              <a:gd name="connsiteY208" fmla="*/ 617973 h 1240971"/>
              <a:gd name="connsiteX209" fmla="*/ 5506560 w 5662788"/>
              <a:gd name="connsiteY209" fmla="*/ 572756 h 1240971"/>
              <a:gd name="connsiteX210" fmla="*/ 5526656 w 5662788"/>
              <a:gd name="connsiteY210" fmla="*/ 522514 h 1240971"/>
              <a:gd name="connsiteX211" fmla="*/ 5546753 w 5662788"/>
              <a:gd name="connsiteY211" fmla="*/ 467248 h 1240971"/>
              <a:gd name="connsiteX212" fmla="*/ 5556802 w 5662788"/>
              <a:gd name="connsiteY212" fmla="*/ 411982 h 1240971"/>
              <a:gd name="connsiteX213" fmla="*/ 5566850 w 5662788"/>
              <a:gd name="connsiteY213" fmla="*/ 381837 h 1240971"/>
              <a:gd name="connsiteX214" fmla="*/ 5576898 w 5662788"/>
              <a:gd name="connsiteY214" fmla="*/ 356716 h 1240971"/>
              <a:gd name="connsiteX215" fmla="*/ 5596995 w 5662788"/>
              <a:gd name="connsiteY215" fmla="*/ 316523 h 1240971"/>
              <a:gd name="connsiteX216" fmla="*/ 5617092 w 5662788"/>
              <a:gd name="connsiteY216" fmla="*/ 246184 h 1240971"/>
              <a:gd name="connsiteX217" fmla="*/ 5622116 w 5662788"/>
              <a:gd name="connsiteY217" fmla="*/ 226088 h 1240971"/>
              <a:gd name="connsiteX218" fmla="*/ 5632164 w 5662788"/>
              <a:gd name="connsiteY218" fmla="*/ 216039 h 1240971"/>
              <a:gd name="connsiteX219" fmla="*/ 5637188 w 5662788"/>
              <a:gd name="connsiteY219" fmla="*/ 200967 h 1240971"/>
              <a:gd name="connsiteX220" fmla="*/ 5642213 w 5662788"/>
              <a:gd name="connsiteY220" fmla="*/ 180870 h 1240971"/>
              <a:gd name="connsiteX221" fmla="*/ 5652261 w 5662788"/>
              <a:gd name="connsiteY221" fmla="*/ 165798 h 1240971"/>
              <a:gd name="connsiteX222" fmla="*/ 5662309 w 5662788"/>
              <a:gd name="connsiteY222" fmla="*/ 115556 h 1240971"/>
              <a:gd name="connsiteX223" fmla="*/ 5657285 w 5662788"/>
              <a:gd name="connsiteY223" fmla="*/ 80387 h 1240971"/>
              <a:gd name="connsiteX224" fmla="*/ 5627140 w 5662788"/>
              <a:gd name="connsiteY224" fmla="*/ 75363 h 1240971"/>
              <a:gd name="connsiteX225" fmla="*/ 5586947 w 5662788"/>
              <a:gd name="connsiteY225" fmla="*/ 65314 h 1240971"/>
              <a:gd name="connsiteX226" fmla="*/ 5406076 w 5662788"/>
              <a:gd name="connsiteY226" fmla="*/ 70338 h 1240971"/>
              <a:gd name="connsiteX227" fmla="*/ 5345786 w 5662788"/>
              <a:gd name="connsiteY227" fmla="*/ 75363 h 1240971"/>
              <a:gd name="connsiteX228" fmla="*/ 5330714 w 5662788"/>
              <a:gd name="connsiteY228" fmla="*/ 80387 h 1240971"/>
              <a:gd name="connsiteX229" fmla="*/ 5255351 w 5662788"/>
              <a:gd name="connsiteY229" fmla="*/ 85411 h 1240971"/>
              <a:gd name="connsiteX230" fmla="*/ 5049360 w 5662788"/>
              <a:gd name="connsiteY230" fmla="*/ 80387 h 1240971"/>
              <a:gd name="connsiteX231" fmla="*/ 4989070 w 5662788"/>
              <a:gd name="connsiteY231" fmla="*/ 65314 h 1240971"/>
              <a:gd name="connsiteX232" fmla="*/ 4943852 w 5662788"/>
              <a:gd name="connsiteY232" fmla="*/ 60290 h 1240971"/>
              <a:gd name="connsiteX233" fmla="*/ 4823272 w 5662788"/>
              <a:gd name="connsiteY233" fmla="*/ 50242 h 1240971"/>
              <a:gd name="connsiteX234" fmla="*/ 4677571 w 5662788"/>
              <a:gd name="connsiteY234" fmla="*/ 55266 h 1240971"/>
              <a:gd name="connsiteX235" fmla="*/ 4647426 w 5662788"/>
              <a:gd name="connsiteY235" fmla="*/ 60290 h 1240971"/>
              <a:gd name="connsiteX236" fmla="*/ 4577087 w 5662788"/>
              <a:gd name="connsiteY236" fmla="*/ 65314 h 1240971"/>
              <a:gd name="connsiteX237" fmla="*/ 4486652 w 5662788"/>
              <a:gd name="connsiteY237" fmla="*/ 75363 h 1240971"/>
              <a:gd name="connsiteX238" fmla="*/ 4139984 w 5662788"/>
              <a:gd name="connsiteY238" fmla="*/ 60290 h 1240971"/>
              <a:gd name="connsiteX239" fmla="*/ 3918920 w 5662788"/>
              <a:gd name="connsiteY239" fmla="*/ 50242 h 1240971"/>
              <a:gd name="connsiteX240" fmla="*/ 3873703 w 5662788"/>
              <a:gd name="connsiteY240" fmla="*/ 45217 h 1240971"/>
              <a:gd name="connsiteX241" fmla="*/ 3687808 w 5662788"/>
              <a:gd name="connsiteY241" fmla="*/ 40193 h 1240971"/>
              <a:gd name="connsiteX242" fmla="*/ 3662687 w 5662788"/>
              <a:gd name="connsiteY242" fmla="*/ 35169 h 1240971"/>
              <a:gd name="connsiteX243" fmla="*/ 3627518 w 5662788"/>
              <a:gd name="connsiteY243" fmla="*/ 25121 h 1240971"/>
              <a:gd name="connsiteX244" fmla="*/ 3547131 w 5662788"/>
              <a:gd name="connsiteY244" fmla="*/ 20097 h 1240971"/>
              <a:gd name="connsiteX245" fmla="*/ 3310995 w 5662788"/>
              <a:gd name="connsiteY245" fmla="*/ 25121 h 1240971"/>
              <a:gd name="connsiteX246" fmla="*/ 3265777 w 5662788"/>
              <a:gd name="connsiteY246" fmla="*/ 30145 h 1240971"/>
              <a:gd name="connsiteX247" fmla="*/ 3175342 w 5662788"/>
              <a:gd name="connsiteY247" fmla="*/ 35169 h 1240971"/>
              <a:gd name="connsiteX248" fmla="*/ 2582489 w 5662788"/>
              <a:gd name="connsiteY248" fmla="*/ 45217 h 1240971"/>
              <a:gd name="connsiteX249" fmla="*/ 2255918 w 5662788"/>
              <a:gd name="connsiteY249" fmla="*/ 40193 h 1240971"/>
              <a:gd name="connsiteX250" fmla="*/ 1974564 w 5662788"/>
              <a:gd name="connsiteY250" fmla="*/ 30145 h 1240971"/>
              <a:gd name="connsiteX251" fmla="*/ 1944419 w 5662788"/>
              <a:gd name="connsiteY251" fmla="*/ 25121 h 1240971"/>
              <a:gd name="connsiteX252" fmla="*/ 1848960 w 5662788"/>
              <a:gd name="connsiteY252" fmla="*/ 20097 h 1240971"/>
              <a:gd name="connsiteX253" fmla="*/ 1768573 w 5662788"/>
              <a:gd name="connsiteY253" fmla="*/ 10048 h 1240971"/>
              <a:gd name="connsiteX254" fmla="*/ 1502292 w 5662788"/>
              <a:gd name="connsiteY254" fmla="*/ 20097 h 1240971"/>
              <a:gd name="connsiteX255" fmla="*/ 1467122 w 5662788"/>
              <a:gd name="connsiteY255" fmla="*/ 25121 h 1240971"/>
              <a:gd name="connsiteX256" fmla="*/ 1426929 w 5662788"/>
              <a:gd name="connsiteY256" fmla="*/ 30145 h 1240971"/>
              <a:gd name="connsiteX257" fmla="*/ 1341518 w 5662788"/>
              <a:gd name="connsiteY257" fmla="*/ 45217 h 1240971"/>
              <a:gd name="connsiteX258" fmla="*/ 1095333 w 5662788"/>
              <a:gd name="connsiteY258" fmla="*/ 35169 h 1240971"/>
              <a:gd name="connsiteX259" fmla="*/ 979777 w 5662788"/>
              <a:gd name="connsiteY259" fmla="*/ 20097 h 1240971"/>
              <a:gd name="connsiteX260" fmla="*/ 939584 w 5662788"/>
              <a:gd name="connsiteY260" fmla="*/ 10048 h 1240971"/>
              <a:gd name="connsiteX261" fmla="*/ 813980 w 5662788"/>
              <a:gd name="connsiteY261" fmla="*/ 0 h 1240971"/>
              <a:gd name="connsiteX262" fmla="*/ 743641 w 5662788"/>
              <a:gd name="connsiteY262" fmla="*/ 5024 h 1240971"/>
              <a:gd name="connsiteX263" fmla="*/ 582867 w 5662788"/>
              <a:gd name="connsiteY263" fmla="*/ 15072 h 1240971"/>
              <a:gd name="connsiteX264" fmla="*/ 432142 w 5662788"/>
              <a:gd name="connsiteY264" fmla="*/ 5024 h 1240971"/>
              <a:gd name="connsiteX265" fmla="*/ 412046 w 5662788"/>
              <a:gd name="connsiteY265" fmla="*/ 0 h 1240971"/>
              <a:gd name="connsiteX266" fmla="*/ 281417 w 5662788"/>
              <a:gd name="connsiteY266" fmla="*/ 10048 h 1240971"/>
              <a:gd name="connsiteX267" fmla="*/ 261320 w 5662788"/>
              <a:gd name="connsiteY267" fmla="*/ 15072 h 1240971"/>
              <a:gd name="connsiteX268" fmla="*/ 100547 w 5662788"/>
              <a:gd name="connsiteY268" fmla="*/ 20097 h 1240971"/>
              <a:gd name="connsiteX269" fmla="*/ 5087 w 5662788"/>
              <a:gd name="connsiteY269"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74964 w 5662788"/>
              <a:gd name="connsiteY192" fmla="*/ 874206 h 1240971"/>
              <a:gd name="connsiteX193" fmla="*/ 5200085 w 5662788"/>
              <a:gd name="connsiteY193" fmla="*/ 849086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00085 w 5662788"/>
              <a:gd name="connsiteY193" fmla="*/ 849086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85980 w 5662788"/>
              <a:gd name="connsiteY200" fmla="*/ 783771 h 1240971"/>
              <a:gd name="connsiteX201" fmla="*/ 5431197 w 5662788"/>
              <a:gd name="connsiteY201" fmla="*/ 768699 h 1240971"/>
              <a:gd name="connsiteX202" fmla="*/ 5441246 w 5662788"/>
              <a:gd name="connsiteY202" fmla="*/ 753626 h 1240971"/>
              <a:gd name="connsiteX203" fmla="*/ 5456318 w 5662788"/>
              <a:gd name="connsiteY203" fmla="*/ 708409 h 1240971"/>
              <a:gd name="connsiteX204" fmla="*/ 5466366 w 5662788"/>
              <a:gd name="connsiteY204" fmla="*/ 683288 h 1240971"/>
              <a:gd name="connsiteX205" fmla="*/ 5476415 w 5662788"/>
              <a:gd name="connsiteY205" fmla="*/ 643094 h 1240971"/>
              <a:gd name="connsiteX206" fmla="*/ 5491487 w 5662788"/>
              <a:gd name="connsiteY206" fmla="*/ 617973 h 1240971"/>
              <a:gd name="connsiteX207" fmla="*/ 5506560 w 5662788"/>
              <a:gd name="connsiteY207" fmla="*/ 572756 h 1240971"/>
              <a:gd name="connsiteX208" fmla="*/ 5526656 w 5662788"/>
              <a:gd name="connsiteY208" fmla="*/ 522514 h 1240971"/>
              <a:gd name="connsiteX209" fmla="*/ 5546753 w 5662788"/>
              <a:gd name="connsiteY209" fmla="*/ 467248 h 1240971"/>
              <a:gd name="connsiteX210" fmla="*/ 5556802 w 5662788"/>
              <a:gd name="connsiteY210" fmla="*/ 411982 h 1240971"/>
              <a:gd name="connsiteX211" fmla="*/ 5566850 w 5662788"/>
              <a:gd name="connsiteY211" fmla="*/ 381837 h 1240971"/>
              <a:gd name="connsiteX212" fmla="*/ 5576898 w 5662788"/>
              <a:gd name="connsiteY212" fmla="*/ 356716 h 1240971"/>
              <a:gd name="connsiteX213" fmla="*/ 5596995 w 5662788"/>
              <a:gd name="connsiteY213" fmla="*/ 316523 h 1240971"/>
              <a:gd name="connsiteX214" fmla="*/ 5617092 w 5662788"/>
              <a:gd name="connsiteY214" fmla="*/ 246184 h 1240971"/>
              <a:gd name="connsiteX215" fmla="*/ 5622116 w 5662788"/>
              <a:gd name="connsiteY215" fmla="*/ 226088 h 1240971"/>
              <a:gd name="connsiteX216" fmla="*/ 5632164 w 5662788"/>
              <a:gd name="connsiteY216" fmla="*/ 216039 h 1240971"/>
              <a:gd name="connsiteX217" fmla="*/ 5637188 w 5662788"/>
              <a:gd name="connsiteY217" fmla="*/ 200967 h 1240971"/>
              <a:gd name="connsiteX218" fmla="*/ 5642213 w 5662788"/>
              <a:gd name="connsiteY218" fmla="*/ 180870 h 1240971"/>
              <a:gd name="connsiteX219" fmla="*/ 5652261 w 5662788"/>
              <a:gd name="connsiteY219" fmla="*/ 165798 h 1240971"/>
              <a:gd name="connsiteX220" fmla="*/ 5662309 w 5662788"/>
              <a:gd name="connsiteY220" fmla="*/ 115556 h 1240971"/>
              <a:gd name="connsiteX221" fmla="*/ 5657285 w 5662788"/>
              <a:gd name="connsiteY221" fmla="*/ 80387 h 1240971"/>
              <a:gd name="connsiteX222" fmla="*/ 5627140 w 5662788"/>
              <a:gd name="connsiteY222" fmla="*/ 75363 h 1240971"/>
              <a:gd name="connsiteX223" fmla="*/ 5586947 w 5662788"/>
              <a:gd name="connsiteY223" fmla="*/ 65314 h 1240971"/>
              <a:gd name="connsiteX224" fmla="*/ 5406076 w 5662788"/>
              <a:gd name="connsiteY224" fmla="*/ 70338 h 1240971"/>
              <a:gd name="connsiteX225" fmla="*/ 5345786 w 5662788"/>
              <a:gd name="connsiteY225" fmla="*/ 75363 h 1240971"/>
              <a:gd name="connsiteX226" fmla="*/ 5330714 w 5662788"/>
              <a:gd name="connsiteY226" fmla="*/ 80387 h 1240971"/>
              <a:gd name="connsiteX227" fmla="*/ 5255351 w 5662788"/>
              <a:gd name="connsiteY227" fmla="*/ 85411 h 1240971"/>
              <a:gd name="connsiteX228" fmla="*/ 5049360 w 5662788"/>
              <a:gd name="connsiteY228" fmla="*/ 80387 h 1240971"/>
              <a:gd name="connsiteX229" fmla="*/ 4989070 w 5662788"/>
              <a:gd name="connsiteY229" fmla="*/ 65314 h 1240971"/>
              <a:gd name="connsiteX230" fmla="*/ 4943852 w 5662788"/>
              <a:gd name="connsiteY230" fmla="*/ 60290 h 1240971"/>
              <a:gd name="connsiteX231" fmla="*/ 4823272 w 5662788"/>
              <a:gd name="connsiteY231" fmla="*/ 50242 h 1240971"/>
              <a:gd name="connsiteX232" fmla="*/ 4677571 w 5662788"/>
              <a:gd name="connsiteY232" fmla="*/ 55266 h 1240971"/>
              <a:gd name="connsiteX233" fmla="*/ 4647426 w 5662788"/>
              <a:gd name="connsiteY233" fmla="*/ 60290 h 1240971"/>
              <a:gd name="connsiteX234" fmla="*/ 4577087 w 5662788"/>
              <a:gd name="connsiteY234" fmla="*/ 65314 h 1240971"/>
              <a:gd name="connsiteX235" fmla="*/ 4486652 w 5662788"/>
              <a:gd name="connsiteY235" fmla="*/ 75363 h 1240971"/>
              <a:gd name="connsiteX236" fmla="*/ 4139984 w 5662788"/>
              <a:gd name="connsiteY236" fmla="*/ 60290 h 1240971"/>
              <a:gd name="connsiteX237" fmla="*/ 3918920 w 5662788"/>
              <a:gd name="connsiteY237" fmla="*/ 50242 h 1240971"/>
              <a:gd name="connsiteX238" fmla="*/ 3873703 w 5662788"/>
              <a:gd name="connsiteY238" fmla="*/ 45217 h 1240971"/>
              <a:gd name="connsiteX239" fmla="*/ 3687808 w 5662788"/>
              <a:gd name="connsiteY239" fmla="*/ 40193 h 1240971"/>
              <a:gd name="connsiteX240" fmla="*/ 3662687 w 5662788"/>
              <a:gd name="connsiteY240" fmla="*/ 35169 h 1240971"/>
              <a:gd name="connsiteX241" fmla="*/ 3627518 w 5662788"/>
              <a:gd name="connsiteY241" fmla="*/ 25121 h 1240971"/>
              <a:gd name="connsiteX242" fmla="*/ 3547131 w 5662788"/>
              <a:gd name="connsiteY242" fmla="*/ 20097 h 1240971"/>
              <a:gd name="connsiteX243" fmla="*/ 3310995 w 5662788"/>
              <a:gd name="connsiteY243" fmla="*/ 25121 h 1240971"/>
              <a:gd name="connsiteX244" fmla="*/ 3265777 w 5662788"/>
              <a:gd name="connsiteY244" fmla="*/ 30145 h 1240971"/>
              <a:gd name="connsiteX245" fmla="*/ 3175342 w 5662788"/>
              <a:gd name="connsiteY245" fmla="*/ 35169 h 1240971"/>
              <a:gd name="connsiteX246" fmla="*/ 2582489 w 5662788"/>
              <a:gd name="connsiteY246" fmla="*/ 45217 h 1240971"/>
              <a:gd name="connsiteX247" fmla="*/ 2255918 w 5662788"/>
              <a:gd name="connsiteY247" fmla="*/ 40193 h 1240971"/>
              <a:gd name="connsiteX248" fmla="*/ 1974564 w 5662788"/>
              <a:gd name="connsiteY248" fmla="*/ 30145 h 1240971"/>
              <a:gd name="connsiteX249" fmla="*/ 1944419 w 5662788"/>
              <a:gd name="connsiteY249" fmla="*/ 25121 h 1240971"/>
              <a:gd name="connsiteX250" fmla="*/ 1848960 w 5662788"/>
              <a:gd name="connsiteY250" fmla="*/ 20097 h 1240971"/>
              <a:gd name="connsiteX251" fmla="*/ 1768573 w 5662788"/>
              <a:gd name="connsiteY251" fmla="*/ 10048 h 1240971"/>
              <a:gd name="connsiteX252" fmla="*/ 1502292 w 5662788"/>
              <a:gd name="connsiteY252" fmla="*/ 20097 h 1240971"/>
              <a:gd name="connsiteX253" fmla="*/ 1467122 w 5662788"/>
              <a:gd name="connsiteY253" fmla="*/ 25121 h 1240971"/>
              <a:gd name="connsiteX254" fmla="*/ 1426929 w 5662788"/>
              <a:gd name="connsiteY254" fmla="*/ 30145 h 1240971"/>
              <a:gd name="connsiteX255" fmla="*/ 1341518 w 5662788"/>
              <a:gd name="connsiteY255" fmla="*/ 45217 h 1240971"/>
              <a:gd name="connsiteX256" fmla="*/ 1095333 w 5662788"/>
              <a:gd name="connsiteY256" fmla="*/ 35169 h 1240971"/>
              <a:gd name="connsiteX257" fmla="*/ 979777 w 5662788"/>
              <a:gd name="connsiteY257" fmla="*/ 20097 h 1240971"/>
              <a:gd name="connsiteX258" fmla="*/ 939584 w 5662788"/>
              <a:gd name="connsiteY258" fmla="*/ 10048 h 1240971"/>
              <a:gd name="connsiteX259" fmla="*/ 813980 w 5662788"/>
              <a:gd name="connsiteY259" fmla="*/ 0 h 1240971"/>
              <a:gd name="connsiteX260" fmla="*/ 743641 w 5662788"/>
              <a:gd name="connsiteY260" fmla="*/ 5024 h 1240971"/>
              <a:gd name="connsiteX261" fmla="*/ 582867 w 5662788"/>
              <a:gd name="connsiteY261" fmla="*/ 15072 h 1240971"/>
              <a:gd name="connsiteX262" fmla="*/ 432142 w 5662788"/>
              <a:gd name="connsiteY262" fmla="*/ 5024 h 1240971"/>
              <a:gd name="connsiteX263" fmla="*/ 412046 w 5662788"/>
              <a:gd name="connsiteY263" fmla="*/ 0 h 1240971"/>
              <a:gd name="connsiteX264" fmla="*/ 281417 w 5662788"/>
              <a:gd name="connsiteY264" fmla="*/ 10048 h 1240971"/>
              <a:gd name="connsiteX265" fmla="*/ 261320 w 5662788"/>
              <a:gd name="connsiteY265" fmla="*/ 15072 h 1240971"/>
              <a:gd name="connsiteX266" fmla="*/ 100547 w 5662788"/>
              <a:gd name="connsiteY266" fmla="*/ 20097 h 1240971"/>
              <a:gd name="connsiteX267" fmla="*/ 5087 w 5662788"/>
              <a:gd name="connsiteY267"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85980 w 5662788"/>
              <a:gd name="connsiteY199" fmla="*/ 783771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34430 w 5662788"/>
              <a:gd name="connsiteY198" fmla="*/ 794893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5282 w 5662788"/>
              <a:gd name="connsiteY197" fmla="*/ 800440 h 1240971"/>
              <a:gd name="connsiteX198" fmla="*/ 5334430 w 5662788"/>
              <a:gd name="connsiteY198" fmla="*/ 794893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95282 w 5662788"/>
              <a:gd name="connsiteY196" fmla="*/ 800440 h 1240971"/>
              <a:gd name="connsiteX197" fmla="*/ 5334430 w 5662788"/>
              <a:gd name="connsiteY197" fmla="*/ 794893 h 1240971"/>
              <a:gd name="connsiteX198" fmla="*/ 5412174 w 5662788"/>
              <a:gd name="connsiteY198" fmla="*/ 824252 h 1240971"/>
              <a:gd name="connsiteX199" fmla="*/ 5431197 w 5662788"/>
              <a:gd name="connsiteY199" fmla="*/ 768699 h 1240971"/>
              <a:gd name="connsiteX200" fmla="*/ 5441246 w 5662788"/>
              <a:gd name="connsiteY200" fmla="*/ 753626 h 1240971"/>
              <a:gd name="connsiteX201" fmla="*/ 5456318 w 5662788"/>
              <a:gd name="connsiteY201" fmla="*/ 708409 h 1240971"/>
              <a:gd name="connsiteX202" fmla="*/ 5466366 w 5662788"/>
              <a:gd name="connsiteY202" fmla="*/ 683288 h 1240971"/>
              <a:gd name="connsiteX203" fmla="*/ 5476415 w 5662788"/>
              <a:gd name="connsiteY203" fmla="*/ 643094 h 1240971"/>
              <a:gd name="connsiteX204" fmla="*/ 5491487 w 5662788"/>
              <a:gd name="connsiteY204" fmla="*/ 617973 h 1240971"/>
              <a:gd name="connsiteX205" fmla="*/ 5506560 w 5662788"/>
              <a:gd name="connsiteY205" fmla="*/ 572756 h 1240971"/>
              <a:gd name="connsiteX206" fmla="*/ 5526656 w 5662788"/>
              <a:gd name="connsiteY206" fmla="*/ 522514 h 1240971"/>
              <a:gd name="connsiteX207" fmla="*/ 5546753 w 5662788"/>
              <a:gd name="connsiteY207" fmla="*/ 467248 h 1240971"/>
              <a:gd name="connsiteX208" fmla="*/ 5556802 w 5662788"/>
              <a:gd name="connsiteY208" fmla="*/ 411982 h 1240971"/>
              <a:gd name="connsiteX209" fmla="*/ 5566850 w 5662788"/>
              <a:gd name="connsiteY209" fmla="*/ 381837 h 1240971"/>
              <a:gd name="connsiteX210" fmla="*/ 5576898 w 5662788"/>
              <a:gd name="connsiteY210" fmla="*/ 356716 h 1240971"/>
              <a:gd name="connsiteX211" fmla="*/ 5596995 w 5662788"/>
              <a:gd name="connsiteY211" fmla="*/ 316523 h 1240971"/>
              <a:gd name="connsiteX212" fmla="*/ 5617092 w 5662788"/>
              <a:gd name="connsiteY212" fmla="*/ 246184 h 1240971"/>
              <a:gd name="connsiteX213" fmla="*/ 5622116 w 5662788"/>
              <a:gd name="connsiteY213" fmla="*/ 226088 h 1240971"/>
              <a:gd name="connsiteX214" fmla="*/ 5632164 w 5662788"/>
              <a:gd name="connsiteY214" fmla="*/ 216039 h 1240971"/>
              <a:gd name="connsiteX215" fmla="*/ 5637188 w 5662788"/>
              <a:gd name="connsiteY215" fmla="*/ 200967 h 1240971"/>
              <a:gd name="connsiteX216" fmla="*/ 5642213 w 5662788"/>
              <a:gd name="connsiteY216" fmla="*/ 180870 h 1240971"/>
              <a:gd name="connsiteX217" fmla="*/ 5652261 w 5662788"/>
              <a:gd name="connsiteY217" fmla="*/ 165798 h 1240971"/>
              <a:gd name="connsiteX218" fmla="*/ 5662309 w 5662788"/>
              <a:gd name="connsiteY218" fmla="*/ 115556 h 1240971"/>
              <a:gd name="connsiteX219" fmla="*/ 5657285 w 5662788"/>
              <a:gd name="connsiteY219" fmla="*/ 80387 h 1240971"/>
              <a:gd name="connsiteX220" fmla="*/ 5627140 w 5662788"/>
              <a:gd name="connsiteY220" fmla="*/ 75363 h 1240971"/>
              <a:gd name="connsiteX221" fmla="*/ 5586947 w 5662788"/>
              <a:gd name="connsiteY221" fmla="*/ 65314 h 1240971"/>
              <a:gd name="connsiteX222" fmla="*/ 5406076 w 5662788"/>
              <a:gd name="connsiteY222" fmla="*/ 70338 h 1240971"/>
              <a:gd name="connsiteX223" fmla="*/ 5345786 w 5662788"/>
              <a:gd name="connsiteY223" fmla="*/ 75363 h 1240971"/>
              <a:gd name="connsiteX224" fmla="*/ 5330714 w 5662788"/>
              <a:gd name="connsiteY224" fmla="*/ 80387 h 1240971"/>
              <a:gd name="connsiteX225" fmla="*/ 5255351 w 5662788"/>
              <a:gd name="connsiteY225" fmla="*/ 85411 h 1240971"/>
              <a:gd name="connsiteX226" fmla="*/ 5049360 w 5662788"/>
              <a:gd name="connsiteY226" fmla="*/ 80387 h 1240971"/>
              <a:gd name="connsiteX227" fmla="*/ 4989070 w 5662788"/>
              <a:gd name="connsiteY227" fmla="*/ 65314 h 1240971"/>
              <a:gd name="connsiteX228" fmla="*/ 4943852 w 5662788"/>
              <a:gd name="connsiteY228" fmla="*/ 60290 h 1240971"/>
              <a:gd name="connsiteX229" fmla="*/ 4823272 w 5662788"/>
              <a:gd name="connsiteY229" fmla="*/ 50242 h 1240971"/>
              <a:gd name="connsiteX230" fmla="*/ 4677571 w 5662788"/>
              <a:gd name="connsiteY230" fmla="*/ 55266 h 1240971"/>
              <a:gd name="connsiteX231" fmla="*/ 4647426 w 5662788"/>
              <a:gd name="connsiteY231" fmla="*/ 60290 h 1240971"/>
              <a:gd name="connsiteX232" fmla="*/ 4577087 w 5662788"/>
              <a:gd name="connsiteY232" fmla="*/ 65314 h 1240971"/>
              <a:gd name="connsiteX233" fmla="*/ 4486652 w 5662788"/>
              <a:gd name="connsiteY233" fmla="*/ 75363 h 1240971"/>
              <a:gd name="connsiteX234" fmla="*/ 4139984 w 5662788"/>
              <a:gd name="connsiteY234" fmla="*/ 60290 h 1240971"/>
              <a:gd name="connsiteX235" fmla="*/ 3918920 w 5662788"/>
              <a:gd name="connsiteY235" fmla="*/ 50242 h 1240971"/>
              <a:gd name="connsiteX236" fmla="*/ 3873703 w 5662788"/>
              <a:gd name="connsiteY236" fmla="*/ 45217 h 1240971"/>
              <a:gd name="connsiteX237" fmla="*/ 3687808 w 5662788"/>
              <a:gd name="connsiteY237" fmla="*/ 40193 h 1240971"/>
              <a:gd name="connsiteX238" fmla="*/ 3662687 w 5662788"/>
              <a:gd name="connsiteY238" fmla="*/ 35169 h 1240971"/>
              <a:gd name="connsiteX239" fmla="*/ 3627518 w 5662788"/>
              <a:gd name="connsiteY239" fmla="*/ 25121 h 1240971"/>
              <a:gd name="connsiteX240" fmla="*/ 3547131 w 5662788"/>
              <a:gd name="connsiteY240" fmla="*/ 20097 h 1240971"/>
              <a:gd name="connsiteX241" fmla="*/ 3310995 w 5662788"/>
              <a:gd name="connsiteY241" fmla="*/ 25121 h 1240971"/>
              <a:gd name="connsiteX242" fmla="*/ 3265777 w 5662788"/>
              <a:gd name="connsiteY242" fmla="*/ 30145 h 1240971"/>
              <a:gd name="connsiteX243" fmla="*/ 3175342 w 5662788"/>
              <a:gd name="connsiteY243" fmla="*/ 35169 h 1240971"/>
              <a:gd name="connsiteX244" fmla="*/ 2582489 w 5662788"/>
              <a:gd name="connsiteY244" fmla="*/ 45217 h 1240971"/>
              <a:gd name="connsiteX245" fmla="*/ 2255918 w 5662788"/>
              <a:gd name="connsiteY245" fmla="*/ 40193 h 1240971"/>
              <a:gd name="connsiteX246" fmla="*/ 1974564 w 5662788"/>
              <a:gd name="connsiteY246" fmla="*/ 30145 h 1240971"/>
              <a:gd name="connsiteX247" fmla="*/ 1944419 w 5662788"/>
              <a:gd name="connsiteY247" fmla="*/ 25121 h 1240971"/>
              <a:gd name="connsiteX248" fmla="*/ 1848960 w 5662788"/>
              <a:gd name="connsiteY248" fmla="*/ 20097 h 1240971"/>
              <a:gd name="connsiteX249" fmla="*/ 1768573 w 5662788"/>
              <a:gd name="connsiteY249" fmla="*/ 10048 h 1240971"/>
              <a:gd name="connsiteX250" fmla="*/ 1502292 w 5662788"/>
              <a:gd name="connsiteY250" fmla="*/ 20097 h 1240971"/>
              <a:gd name="connsiteX251" fmla="*/ 1467122 w 5662788"/>
              <a:gd name="connsiteY251" fmla="*/ 25121 h 1240971"/>
              <a:gd name="connsiteX252" fmla="*/ 1426929 w 5662788"/>
              <a:gd name="connsiteY252" fmla="*/ 30145 h 1240971"/>
              <a:gd name="connsiteX253" fmla="*/ 1341518 w 5662788"/>
              <a:gd name="connsiteY253" fmla="*/ 45217 h 1240971"/>
              <a:gd name="connsiteX254" fmla="*/ 1095333 w 5662788"/>
              <a:gd name="connsiteY254" fmla="*/ 35169 h 1240971"/>
              <a:gd name="connsiteX255" fmla="*/ 979777 w 5662788"/>
              <a:gd name="connsiteY255" fmla="*/ 20097 h 1240971"/>
              <a:gd name="connsiteX256" fmla="*/ 939584 w 5662788"/>
              <a:gd name="connsiteY256" fmla="*/ 10048 h 1240971"/>
              <a:gd name="connsiteX257" fmla="*/ 813980 w 5662788"/>
              <a:gd name="connsiteY257" fmla="*/ 0 h 1240971"/>
              <a:gd name="connsiteX258" fmla="*/ 743641 w 5662788"/>
              <a:gd name="connsiteY258" fmla="*/ 5024 h 1240971"/>
              <a:gd name="connsiteX259" fmla="*/ 582867 w 5662788"/>
              <a:gd name="connsiteY259" fmla="*/ 15072 h 1240971"/>
              <a:gd name="connsiteX260" fmla="*/ 432142 w 5662788"/>
              <a:gd name="connsiteY260" fmla="*/ 5024 h 1240971"/>
              <a:gd name="connsiteX261" fmla="*/ 412046 w 5662788"/>
              <a:gd name="connsiteY261" fmla="*/ 0 h 1240971"/>
              <a:gd name="connsiteX262" fmla="*/ 281417 w 5662788"/>
              <a:gd name="connsiteY262" fmla="*/ 10048 h 1240971"/>
              <a:gd name="connsiteX263" fmla="*/ 261320 w 5662788"/>
              <a:gd name="connsiteY263" fmla="*/ 15072 h 1240971"/>
              <a:gd name="connsiteX264" fmla="*/ 100547 w 5662788"/>
              <a:gd name="connsiteY264" fmla="*/ 20097 h 1240971"/>
              <a:gd name="connsiteX265" fmla="*/ 5087 w 5662788"/>
              <a:gd name="connsiteY265"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5399 w 5662788"/>
              <a:gd name="connsiteY194" fmla="*/ 80386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38682 w 5662788"/>
              <a:gd name="connsiteY224" fmla="*/ 54455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79124 w 5662788"/>
              <a:gd name="connsiteY222" fmla="*/ 39644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70369 w 5662788"/>
              <a:gd name="connsiteY221" fmla="*/ 39381 h 1240971"/>
              <a:gd name="connsiteX222" fmla="*/ 5379124 w 5662788"/>
              <a:gd name="connsiteY222" fmla="*/ 39644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407"/>
              <a:gd name="connsiteY0" fmla="*/ 30145 h 1240971"/>
              <a:gd name="connsiteX1" fmla="*/ 15136 w 5662407"/>
              <a:gd name="connsiteY1" fmla="*/ 115556 h 1240971"/>
              <a:gd name="connsiteX2" fmla="*/ 20160 w 5662407"/>
              <a:gd name="connsiteY2" fmla="*/ 150725 h 1240971"/>
              <a:gd name="connsiteX3" fmla="*/ 25184 w 5662407"/>
              <a:gd name="connsiteY3" fmla="*/ 236136 h 1240971"/>
              <a:gd name="connsiteX4" fmla="*/ 35232 w 5662407"/>
              <a:gd name="connsiteY4" fmla="*/ 311499 h 1240971"/>
              <a:gd name="connsiteX5" fmla="*/ 40256 w 5662407"/>
              <a:gd name="connsiteY5" fmla="*/ 783771 h 1240971"/>
              <a:gd name="connsiteX6" fmla="*/ 45281 w 5662407"/>
              <a:gd name="connsiteY6" fmla="*/ 864158 h 1240971"/>
              <a:gd name="connsiteX7" fmla="*/ 35232 w 5662407"/>
              <a:gd name="connsiteY7" fmla="*/ 1034980 h 1240971"/>
              <a:gd name="connsiteX8" fmla="*/ 25184 w 5662407"/>
              <a:gd name="connsiteY8" fmla="*/ 1100294 h 1240971"/>
              <a:gd name="connsiteX9" fmla="*/ 20160 w 5662407"/>
              <a:gd name="connsiteY9" fmla="*/ 1150536 h 1240971"/>
              <a:gd name="connsiteX10" fmla="*/ 25184 w 5662407"/>
              <a:gd name="connsiteY10" fmla="*/ 1170633 h 1240971"/>
              <a:gd name="connsiteX11" fmla="*/ 35232 w 5662407"/>
              <a:gd name="connsiteY11" fmla="*/ 1160584 h 1240971"/>
              <a:gd name="connsiteX12" fmla="*/ 55329 w 5662407"/>
              <a:gd name="connsiteY12" fmla="*/ 1100294 h 1240971"/>
              <a:gd name="connsiteX13" fmla="*/ 60353 w 5662407"/>
              <a:gd name="connsiteY13" fmla="*/ 1085222 h 1240971"/>
              <a:gd name="connsiteX14" fmla="*/ 70402 w 5662407"/>
              <a:gd name="connsiteY14" fmla="*/ 1075173 h 1240971"/>
              <a:gd name="connsiteX15" fmla="*/ 95522 w 5662407"/>
              <a:gd name="connsiteY15" fmla="*/ 1045028 h 1240971"/>
              <a:gd name="connsiteX16" fmla="*/ 110595 w 5662407"/>
              <a:gd name="connsiteY16" fmla="*/ 1040004 h 1240971"/>
              <a:gd name="connsiteX17" fmla="*/ 135716 w 5662407"/>
              <a:gd name="connsiteY17" fmla="*/ 1019908 h 1240971"/>
              <a:gd name="connsiteX18" fmla="*/ 150788 w 5662407"/>
              <a:gd name="connsiteY18" fmla="*/ 1009859 h 1240971"/>
              <a:gd name="connsiteX19" fmla="*/ 175909 w 5662407"/>
              <a:gd name="connsiteY19" fmla="*/ 994787 h 1240971"/>
              <a:gd name="connsiteX20" fmla="*/ 216103 w 5662407"/>
              <a:gd name="connsiteY20" fmla="*/ 984738 h 1240971"/>
              <a:gd name="connsiteX21" fmla="*/ 286441 w 5662407"/>
              <a:gd name="connsiteY21" fmla="*/ 994787 h 1240971"/>
              <a:gd name="connsiteX22" fmla="*/ 301514 w 5662407"/>
              <a:gd name="connsiteY22" fmla="*/ 1004835 h 1240971"/>
              <a:gd name="connsiteX23" fmla="*/ 321610 w 5662407"/>
              <a:gd name="connsiteY23" fmla="*/ 1034980 h 1240971"/>
              <a:gd name="connsiteX24" fmla="*/ 356780 w 5662407"/>
              <a:gd name="connsiteY24" fmla="*/ 1065125 h 1240971"/>
              <a:gd name="connsiteX25" fmla="*/ 366828 w 5662407"/>
              <a:gd name="connsiteY25" fmla="*/ 1080198 h 1240971"/>
              <a:gd name="connsiteX26" fmla="*/ 381900 w 5662407"/>
              <a:gd name="connsiteY26" fmla="*/ 1085222 h 1240971"/>
              <a:gd name="connsiteX27" fmla="*/ 396973 w 5662407"/>
              <a:gd name="connsiteY27" fmla="*/ 1095270 h 1240971"/>
              <a:gd name="connsiteX28" fmla="*/ 407021 w 5662407"/>
              <a:gd name="connsiteY28" fmla="*/ 1105319 h 1240971"/>
              <a:gd name="connsiteX29" fmla="*/ 422094 w 5662407"/>
              <a:gd name="connsiteY29" fmla="*/ 1110343 h 1240971"/>
              <a:gd name="connsiteX30" fmla="*/ 437166 w 5662407"/>
              <a:gd name="connsiteY30" fmla="*/ 1120391 h 1240971"/>
              <a:gd name="connsiteX31" fmla="*/ 467311 w 5662407"/>
              <a:gd name="connsiteY31" fmla="*/ 1130439 h 1240971"/>
              <a:gd name="connsiteX32" fmla="*/ 522577 w 5662407"/>
              <a:gd name="connsiteY32" fmla="*/ 1115367 h 1240971"/>
              <a:gd name="connsiteX33" fmla="*/ 552722 w 5662407"/>
              <a:gd name="connsiteY33" fmla="*/ 1075173 h 1240971"/>
              <a:gd name="connsiteX34" fmla="*/ 567795 w 5662407"/>
              <a:gd name="connsiteY34" fmla="*/ 1070149 h 1240971"/>
              <a:gd name="connsiteX35" fmla="*/ 582867 w 5662407"/>
              <a:gd name="connsiteY35" fmla="*/ 1060101 h 1240971"/>
              <a:gd name="connsiteX36" fmla="*/ 638133 w 5662407"/>
              <a:gd name="connsiteY36" fmla="*/ 1045028 h 1240971"/>
              <a:gd name="connsiteX37" fmla="*/ 653206 w 5662407"/>
              <a:gd name="connsiteY37" fmla="*/ 1040004 h 1240971"/>
              <a:gd name="connsiteX38" fmla="*/ 693399 w 5662407"/>
              <a:gd name="connsiteY38" fmla="*/ 1045028 h 1240971"/>
              <a:gd name="connsiteX39" fmla="*/ 723544 w 5662407"/>
              <a:gd name="connsiteY39" fmla="*/ 1055077 h 1240971"/>
              <a:gd name="connsiteX40" fmla="*/ 733593 w 5662407"/>
              <a:gd name="connsiteY40" fmla="*/ 1065125 h 1240971"/>
              <a:gd name="connsiteX41" fmla="*/ 768762 w 5662407"/>
              <a:gd name="connsiteY41" fmla="*/ 1080198 h 1240971"/>
              <a:gd name="connsiteX42" fmla="*/ 803931 w 5662407"/>
              <a:gd name="connsiteY42" fmla="*/ 1105319 h 1240971"/>
              <a:gd name="connsiteX43" fmla="*/ 834076 w 5662407"/>
              <a:gd name="connsiteY43" fmla="*/ 1130439 h 1240971"/>
              <a:gd name="connsiteX44" fmla="*/ 869246 w 5662407"/>
              <a:gd name="connsiteY44" fmla="*/ 1140488 h 1240971"/>
              <a:gd name="connsiteX45" fmla="*/ 909439 w 5662407"/>
              <a:gd name="connsiteY45" fmla="*/ 1175657 h 1240971"/>
              <a:gd name="connsiteX46" fmla="*/ 939584 w 5662407"/>
              <a:gd name="connsiteY46" fmla="*/ 1185705 h 1240971"/>
              <a:gd name="connsiteX47" fmla="*/ 979777 w 5662407"/>
              <a:gd name="connsiteY47" fmla="*/ 1180681 h 1240971"/>
              <a:gd name="connsiteX48" fmla="*/ 989826 w 5662407"/>
              <a:gd name="connsiteY48" fmla="*/ 1170633 h 1240971"/>
              <a:gd name="connsiteX49" fmla="*/ 1004898 w 5662407"/>
              <a:gd name="connsiteY49" fmla="*/ 1150536 h 1240971"/>
              <a:gd name="connsiteX50" fmla="*/ 1014947 w 5662407"/>
              <a:gd name="connsiteY50" fmla="*/ 1120391 h 1240971"/>
              <a:gd name="connsiteX51" fmla="*/ 1040067 w 5662407"/>
              <a:gd name="connsiteY51" fmla="*/ 1095270 h 1240971"/>
              <a:gd name="connsiteX52" fmla="*/ 1050116 w 5662407"/>
              <a:gd name="connsiteY52" fmla="*/ 1085222 h 1240971"/>
              <a:gd name="connsiteX53" fmla="*/ 1075237 w 5662407"/>
              <a:gd name="connsiteY53" fmla="*/ 1065125 h 1240971"/>
              <a:gd name="connsiteX54" fmla="*/ 1090309 w 5662407"/>
              <a:gd name="connsiteY54" fmla="*/ 1050053 h 1240971"/>
              <a:gd name="connsiteX55" fmla="*/ 1120454 w 5662407"/>
              <a:gd name="connsiteY55" fmla="*/ 1040004 h 1240971"/>
              <a:gd name="connsiteX56" fmla="*/ 1135527 w 5662407"/>
              <a:gd name="connsiteY56" fmla="*/ 1034980 h 1240971"/>
              <a:gd name="connsiteX57" fmla="*/ 1160648 w 5662407"/>
              <a:gd name="connsiteY57" fmla="*/ 1019908 h 1240971"/>
              <a:gd name="connsiteX58" fmla="*/ 1175720 w 5662407"/>
              <a:gd name="connsiteY58" fmla="*/ 1014883 h 1240971"/>
              <a:gd name="connsiteX59" fmla="*/ 1195817 w 5662407"/>
              <a:gd name="connsiteY59" fmla="*/ 1004835 h 1240971"/>
              <a:gd name="connsiteX60" fmla="*/ 1281228 w 5662407"/>
              <a:gd name="connsiteY60" fmla="*/ 1014883 h 1240971"/>
              <a:gd name="connsiteX61" fmla="*/ 1296300 w 5662407"/>
              <a:gd name="connsiteY61" fmla="*/ 1024932 h 1240971"/>
              <a:gd name="connsiteX62" fmla="*/ 1311373 w 5662407"/>
              <a:gd name="connsiteY62" fmla="*/ 1029956 h 1240971"/>
              <a:gd name="connsiteX63" fmla="*/ 1326446 w 5662407"/>
              <a:gd name="connsiteY63" fmla="*/ 1060101 h 1240971"/>
              <a:gd name="connsiteX64" fmla="*/ 1341518 w 5662407"/>
              <a:gd name="connsiteY64" fmla="*/ 1065125 h 1240971"/>
              <a:gd name="connsiteX65" fmla="*/ 1356591 w 5662407"/>
              <a:gd name="connsiteY65" fmla="*/ 1075173 h 1240971"/>
              <a:gd name="connsiteX66" fmla="*/ 1396784 w 5662407"/>
              <a:gd name="connsiteY66" fmla="*/ 1090246 h 1240971"/>
              <a:gd name="connsiteX67" fmla="*/ 1447026 w 5662407"/>
              <a:gd name="connsiteY67" fmla="*/ 1105319 h 1240971"/>
              <a:gd name="connsiteX68" fmla="*/ 1462098 w 5662407"/>
              <a:gd name="connsiteY68" fmla="*/ 1110343 h 1240971"/>
              <a:gd name="connsiteX69" fmla="*/ 1497267 w 5662407"/>
              <a:gd name="connsiteY69" fmla="*/ 1120391 h 1240971"/>
              <a:gd name="connsiteX70" fmla="*/ 1552533 w 5662407"/>
              <a:gd name="connsiteY70" fmla="*/ 1115367 h 1240971"/>
              <a:gd name="connsiteX71" fmla="*/ 1567606 w 5662407"/>
              <a:gd name="connsiteY71" fmla="*/ 1110343 h 1240971"/>
              <a:gd name="connsiteX72" fmla="*/ 1587703 w 5662407"/>
              <a:gd name="connsiteY72" fmla="*/ 1090246 h 1240971"/>
              <a:gd name="connsiteX73" fmla="*/ 1637944 w 5662407"/>
              <a:gd name="connsiteY73" fmla="*/ 1050053 h 1240971"/>
              <a:gd name="connsiteX74" fmla="*/ 1653017 w 5662407"/>
              <a:gd name="connsiteY74" fmla="*/ 1029956 h 1240971"/>
              <a:gd name="connsiteX75" fmla="*/ 1688186 w 5662407"/>
              <a:gd name="connsiteY75" fmla="*/ 1019908 h 1240971"/>
              <a:gd name="connsiteX76" fmla="*/ 1788670 w 5662407"/>
              <a:gd name="connsiteY76" fmla="*/ 1029956 h 1240971"/>
              <a:gd name="connsiteX77" fmla="*/ 1818815 w 5662407"/>
              <a:gd name="connsiteY77" fmla="*/ 1040004 h 1240971"/>
              <a:gd name="connsiteX78" fmla="*/ 1853984 w 5662407"/>
              <a:gd name="connsiteY78" fmla="*/ 1050053 h 1240971"/>
              <a:gd name="connsiteX79" fmla="*/ 1869056 w 5662407"/>
              <a:gd name="connsiteY79" fmla="*/ 1060101 h 1240971"/>
              <a:gd name="connsiteX80" fmla="*/ 1894177 w 5662407"/>
              <a:gd name="connsiteY80" fmla="*/ 1065125 h 1240971"/>
              <a:gd name="connsiteX81" fmla="*/ 1949443 w 5662407"/>
              <a:gd name="connsiteY81" fmla="*/ 1085222 h 1240971"/>
              <a:gd name="connsiteX82" fmla="*/ 1969540 w 5662407"/>
              <a:gd name="connsiteY82" fmla="*/ 1090246 h 1240971"/>
              <a:gd name="connsiteX83" fmla="*/ 2014758 w 5662407"/>
              <a:gd name="connsiteY83" fmla="*/ 1110343 h 1240971"/>
              <a:gd name="connsiteX84" fmla="*/ 2039878 w 5662407"/>
              <a:gd name="connsiteY84" fmla="*/ 1125415 h 1240971"/>
              <a:gd name="connsiteX85" fmla="*/ 2120265 w 5662407"/>
              <a:gd name="connsiteY85" fmla="*/ 1120391 h 1240971"/>
              <a:gd name="connsiteX86" fmla="*/ 2130314 w 5662407"/>
              <a:gd name="connsiteY86" fmla="*/ 1110343 h 1240971"/>
              <a:gd name="connsiteX87" fmla="*/ 2155435 w 5662407"/>
              <a:gd name="connsiteY87" fmla="*/ 1100294 h 1240971"/>
              <a:gd name="connsiteX88" fmla="*/ 2190604 w 5662407"/>
              <a:gd name="connsiteY88" fmla="*/ 1070149 h 1240971"/>
              <a:gd name="connsiteX89" fmla="*/ 2230797 w 5662407"/>
              <a:gd name="connsiteY89" fmla="*/ 1040004 h 1240971"/>
              <a:gd name="connsiteX90" fmla="*/ 2245870 w 5662407"/>
              <a:gd name="connsiteY90" fmla="*/ 1034980 h 1240971"/>
              <a:gd name="connsiteX91" fmla="*/ 2270991 w 5662407"/>
              <a:gd name="connsiteY91" fmla="*/ 1019908 h 1240971"/>
              <a:gd name="connsiteX92" fmla="*/ 2301136 w 5662407"/>
              <a:gd name="connsiteY92" fmla="*/ 994787 h 1240971"/>
              <a:gd name="connsiteX93" fmla="*/ 2316208 w 5662407"/>
              <a:gd name="connsiteY93" fmla="*/ 989763 h 1240971"/>
              <a:gd name="connsiteX94" fmla="*/ 2396595 w 5662407"/>
              <a:gd name="connsiteY94" fmla="*/ 984738 h 1240971"/>
              <a:gd name="connsiteX95" fmla="*/ 2426740 w 5662407"/>
              <a:gd name="connsiteY95" fmla="*/ 989763 h 1240971"/>
              <a:gd name="connsiteX96" fmla="*/ 2461909 w 5662407"/>
              <a:gd name="connsiteY96" fmla="*/ 1024932 h 1240971"/>
              <a:gd name="connsiteX97" fmla="*/ 2476982 w 5662407"/>
              <a:gd name="connsiteY97" fmla="*/ 1029956 h 1240971"/>
              <a:gd name="connsiteX98" fmla="*/ 2487030 w 5662407"/>
              <a:gd name="connsiteY98" fmla="*/ 1045028 h 1240971"/>
              <a:gd name="connsiteX99" fmla="*/ 2497078 w 5662407"/>
              <a:gd name="connsiteY99" fmla="*/ 1055077 h 1240971"/>
              <a:gd name="connsiteX100" fmla="*/ 2532248 w 5662407"/>
              <a:gd name="connsiteY100" fmla="*/ 1095270 h 1240971"/>
              <a:gd name="connsiteX101" fmla="*/ 2567417 w 5662407"/>
              <a:gd name="connsiteY101" fmla="*/ 1135464 h 1240971"/>
              <a:gd name="connsiteX102" fmla="*/ 2582489 w 5662407"/>
              <a:gd name="connsiteY102" fmla="*/ 1145512 h 1240971"/>
              <a:gd name="connsiteX103" fmla="*/ 2622683 w 5662407"/>
              <a:gd name="connsiteY103" fmla="*/ 1170633 h 1240971"/>
              <a:gd name="connsiteX104" fmla="*/ 2657852 w 5662407"/>
              <a:gd name="connsiteY104" fmla="*/ 1160584 h 1240971"/>
              <a:gd name="connsiteX105" fmla="*/ 2682973 w 5662407"/>
              <a:gd name="connsiteY105" fmla="*/ 1145512 h 1240971"/>
              <a:gd name="connsiteX106" fmla="*/ 2713118 w 5662407"/>
              <a:gd name="connsiteY106" fmla="*/ 1130439 h 1240971"/>
              <a:gd name="connsiteX107" fmla="*/ 2728191 w 5662407"/>
              <a:gd name="connsiteY107" fmla="*/ 1120391 h 1240971"/>
              <a:gd name="connsiteX108" fmla="*/ 2748287 w 5662407"/>
              <a:gd name="connsiteY108" fmla="*/ 1115367 h 1240971"/>
              <a:gd name="connsiteX109" fmla="*/ 2778432 w 5662407"/>
              <a:gd name="connsiteY109" fmla="*/ 1105319 h 1240971"/>
              <a:gd name="connsiteX110" fmla="*/ 2868867 w 5662407"/>
              <a:gd name="connsiteY110" fmla="*/ 1075173 h 1240971"/>
              <a:gd name="connsiteX111" fmla="*/ 2893988 w 5662407"/>
              <a:gd name="connsiteY111" fmla="*/ 1070149 h 1240971"/>
              <a:gd name="connsiteX112" fmla="*/ 2919109 w 5662407"/>
              <a:gd name="connsiteY112" fmla="*/ 1075173 h 1240971"/>
              <a:gd name="connsiteX113" fmla="*/ 2934182 w 5662407"/>
              <a:gd name="connsiteY113" fmla="*/ 1080198 h 1240971"/>
              <a:gd name="connsiteX114" fmla="*/ 2944230 w 5662407"/>
              <a:gd name="connsiteY114" fmla="*/ 1110343 h 1240971"/>
              <a:gd name="connsiteX115" fmla="*/ 2959303 w 5662407"/>
              <a:gd name="connsiteY115" fmla="*/ 1125415 h 1240971"/>
              <a:gd name="connsiteX116" fmla="*/ 2979399 w 5662407"/>
              <a:gd name="connsiteY116" fmla="*/ 1155560 h 1240971"/>
              <a:gd name="connsiteX117" fmla="*/ 2994472 w 5662407"/>
              <a:gd name="connsiteY117" fmla="*/ 1160584 h 1240971"/>
              <a:gd name="connsiteX118" fmla="*/ 3014569 w 5662407"/>
              <a:gd name="connsiteY118" fmla="*/ 1180681 h 1240971"/>
              <a:gd name="connsiteX119" fmla="*/ 3024617 w 5662407"/>
              <a:gd name="connsiteY119" fmla="*/ 1190730 h 1240971"/>
              <a:gd name="connsiteX120" fmla="*/ 3069835 w 5662407"/>
              <a:gd name="connsiteY120" fmla="*/ 1215850 h 1240971"/>
              <a:gd name="connsiteX121" fmla="*/ 3079883 w 5662407"/>
              <a:gd name="connsiteY121" fmla="*/ 1225899 h 1240971"/>
              <a:gd name="connsiteX122" fmla="*/ 3099980 w 5662407"/>
              <a:gd name="connsiteY122" fmla="*/ 1230923 h 1240971"/>
              <a:gd name="connsiteX123" fmla="*/ 3130125 w 5662407"/>
              <a:gd name="connsiteY123" fmla="*/ 1240971 h 1240971"/>
              <a:gd name="connsiteX124" fmla="*/ 3180366 w 5662407"/>
              <a:gd name="connsiteY124" fmla="*/ 1235947 h 1240971"/>
              <a:gd name="connsiteX125" fmla="*/ 3195439 w 5662407"/>
              <a:gd name="connsiteY125" fmla="*/ 1225899 h 1240971"/>
              <a:gd name="connsiteX126" fmla="*/ 3220560 w 5662407"/>
              <a:gd name="connsiteY126" fmla="*/ 1215850 h 1240971"/>
              <a:gd name="connsiteX127" fmla="*/ 3255729 w 5662407"/>
              <a:gd name="connsiteY127" fmla="*/ 1185705 h 1240971"/>
              <a:gd name="connsiteX128" fmla="*/ 3295922 w 5662407"/>
              <a:gd name="connsiteY128" fmla="*/ 1160584 h 1240971"/>
              <a:gd name="connsiteX129" fmla="*/ 3310995 w 5662407"/>
              <a:gd name="connsiteY129" fmla="*/ 1145512 h 1240971"/>
              <a:gd name="connsiteX130" fmla="*/ 3351188 w 5662407"/>
              <a:gd name="connsiteY130" fmla="*/ 1140488 h 1240971"/>
              <a:gd name="connsiteX131" fmla="*/ 3406454 w 5662407"/>
              <a:gd name="connsiteY131" fmla="*/ 1155560 h 1240971"/>
              <a:gd name="connsiteX132" fmla="*/ 3426551 w 5662407"/>
              <a:gd name="connsiteY132" fmla="*/ 1165609 h 1240971"/>
              <a:gd name="connsiteX133" fmla="*/ 3441624 w 5662407"/>
              <a:gd name="connsiteY133" fmla="*/ 1175657 h 1240971"/>
              <a:gd name="connsiteX134" fmla="*/ 3456696 w 5662407"/>
              <a:gd name="connsiteY134" fmla="*/ 1180681 h 1240971"/>
              <a:gd name="connsiteX135" fmla="*/ 3466744 w 5662407"/>
              <a:gd name="connsiteY135" fmla="*/ 1195754 h 1240971"/>
              <a:gd name="connsiteX136" fmla="*/ 3527035 w 5662407"/>
              <a:gd name="connsiteY136" fmla="*/ 1200778 h 1240971"/>
              <a:gd name="connsiteX137" fmla="*/ 3542107 w 5662407"/>
              <a:gd name="connsiteY137" fmla="*/ 1190730 h 1240971"/>
              <a:gd name="connsiteX138" fmla="*/ 3567228 w 5662407"/>
              <a:gd name="connsiteY138" fmla="*/ 1180681 h 1240971"/>
              <a:gd name="connsiteX139" fmla="*/ 3587325 w 5662407"/>
              <a:gd name="connsiteY139" fmla="*/ 1150536 h 1240971"/>
              <a:gd name="connsiteX140" fmla="*/ 3617470 w 5662407"/>
              <a:gd name="connsiteY140" fmla="*/ 1125415 h 1240971"/>
              <a:gd name="connsiteX141" fmla="*/ 3632542 w 5662407"/>
              <a:gd name="connsiteY141" fmla="*/ 1105319 h 1240971"/>
              <a:gd name="connsiteX142" fmla="*/ 3662687 w 5662407"/>
              <a:gd name="connsiteY142" fmla="*/ 1085222 h 1240971"/>
              <a:gd name="connsiteX143" fmla="*/ 3697856 w 5662407"/>
              <a:gd name="connsiteY143" fmla="*/ 1070149 h 1240971"/>
              <a:gd name="connsiteX144" fmla="*/ 3707905 w 5662407"/>
              <a:gd name="connsiteY144" fmla="*/ 1060101 h 1240971"/>
              <a:gd name="connsiteX145" fmla="*/ 3743074 w 5662407"/>
              <a:gd name="connsiteY145" fmla="*/ 1040004 h 1240971"/>
              <a:gd name="connsiteX146" fmla="*/ 3813413 w 5662407"/>
              <a:gd name="connsiteY146" fmla="*/ 1024932 h 1240971"/>
              <a:gd name="connsiteX147" fmla="*/ 3833509 w 5662407"/>
              <a:gd name="connsiteY147" fmla="*/ 1014883 h 1240971"/>
              <a:gd name="connsiteX148" fmla="*/ 3858630 w 5662407"/>
              <a:gd name="connsiteY148" fmla="*/ 1009859 h 1240971"/>
              <a:gd name="connsiteX149" fmla="*/ 3873703 w 5662407"/>
              <a:gd name="connsiteY149" fmla="*/ 1004835 h 1240971"/>
              <a:gd name="connsiteX150" fmla="*/ 3923944 w 5662407"/>
              <a:gd name="connsiteY150" fmla="*/ 1014883 h 1240971"/>
              <a:gd name="connsiteX151" fmla="*/ 3933993 w 5662407"/>
              <a:gd name="connsiteY151" fmla="*/ 1029956 h 1240971"/>
              <a:gd name="connsiteX152" fmla="*/ 3964138 w 5662407"/>
              <a:gd name="connsiteY152" fmla="*/ 1075173 h 1240971"/>
              <a:gd name="connsiteX153" fmla="*/ 3969162 w 5662407"/>
              <a:gd name="connsiteY153" fmla="*/ 1100294 h 1240971"/>
              <a:gd name="connsiteX154" fmla="*/ 3979210 w 5662407"/>
              <a:gd name="connsiteY154" fmla="*/ 1110343 h 1240971"/>
              <a:gd name="connsiteX155" fmla="*/ 3984235 w 5662407"/>
              <a:gd name="connsiteY155" fmla="*/ 1130439 h 1240971"/>
              <a:gd name="connsiteX156" fmla="*/ 4019404 w 5662407"/>
              <a:gd name="connsiteY156" fmla="*/ 1165609 h 1240971"/>
              <a:gd name="connsiteX157" fmla="*/ 4064621 w 5662407"/>
              <a:gd name="connsiteY157" fmla="*/ 1150536 h 1240971"/>
              <a:gd name="connsiteX158" fmla="*/ 4079694 w 5662407"/>
              <a:gd name="connsiteY158" fmla="*/ 1125415 h 1240971"/>
              <a:gd name="connsiteX159" fmla="*/ 4099791 w 5662407"/>
              <a:gd name="connsiteY159" fmla="*/ 1105319 h 1240971"/>
              <a:gd name="connsiteX160" fmla="*/ 4129936 w 5662407"/>
              <a:gd name="connsiteY160" fmla="*/ 1075173 h 1240971"/>
              <a:gd name="connsiteX161" fmla="*/ 4150032 w 5662407"/>
              <a:gd name="connsiteY161" fmla="*/ 1040004 h 1240971"/>
              <a:gd name="connsiteX162" fmla="*/ 4160081 w 5662407"/>
              <a:gd name="connsiteY162" fmla="*/ 1019908 h 1240971"/>
              <a:gd name="connsiteX163" fmla="*/ 4165105 w 5662407"/>
              <a:gd name="connsiteY163" fmla="*/ 1004835 h 1240971"/>
              <a:gd name="connsiteX164" fmla="*/ 4185202 w 5662407"/>
              <a:gd name="connsiteY164" fmla="*/ 984738 h 1240971"/>
              <a:gd name="connsiteX165" fmla="*/ 4200274 w 5662407"/>
              <a:gd name="connsiteY165" fmla="*/ 979714 h 1240971"/>
              <a:gd name="connsiteX166" fmla="*/ 4235443 w 5662407"/>
              <a:gd name="connsiteY166" fmla="*/ 954593 h 1240971"/>
              <a:gd name="connsiteX167" fmla="*/ 4275637 w 5662407"/>
              <a:gd name="connsiteY167" fmla="*/ 934497 h 1240971"/>
              <a:gd name="connsiteX168" fmla="*/ 4310806 w 5662407"/>
              <a:gd name="connsiteY168" fmla="*/ 914400 h 1240971"/>
              <a:gd name="connsiteX169" fmla="*/ 4325878 w 5662407"/>
              <a:gd name="connsiteY169" fmla="*/ 904352 h 1240971"/>
              <a:gd name="connsiteX170" fmla="*/ 4381144 w 5662407"/>
              <a:gd name="connsiteY170" fmla="*/ 904352 h 1240971"/>
              <a:gd name="connsiteX171" fmla="*/ 4401241 w 5662407"/>
              <a:gd name="connsiteY171" fmla="*/ 914400 h 1240971"/>
              <a:gd name="connsiteX172" fmla="*/ 4416314 w 5662407"/>
              <a:gd name="connsiteY172" fmla="*/ 919424 h 1240971"/>
              <a:gd name="connsiteX173" fmla="*/ 4431386 w 5662407"/>
              <a:gd name="connsiteY173" fmla="*/ 929472 h 1240971"/>
              <a:gd name="connsiteX174" fmla="*/ 4456507 w 5662407"/>
              <a:gd name="connsiteY174" fmla="*/ 974690 h 1240971"/>
              <a:gd name="connsiteX175" fmla="*/ 4476604 w 5662407"/>
              <a:gd name="connsiteY175" fmla="*/ 999811 h 1240971"/>
              <a:gd name="connsiteX176" fmla="*/ 4567039 w 5662407"/>
              <a:gd name="connsiteY176" fmla="*/ 994787 h 1240971"/>
              <a:gd name="connsiteX177" fmla="*/ 4597184 w 5662407"/>
              <a:gd name="connsiteY177" fmla="*/ 969666 h 1240971"/>
              <a:gd name="connsiteX178" fmla="*/ 4617281 w 5662407"/>
              <a:gd name="connsiteY178" fmla="*/ 959617 h 1240971"/>
              <a:gd name="connsiteX179" fmla="*/ 4632353 w 5662407"/>
              <a:gd name="connsiteY179" fmla="*/ 944545 h 1240971"/>
              <a:gd name="connsiteX180" fmla="*/ 4652450 w 5662407"/>
              <a:gd name="connsiteY180" fmla="*/ 934497 h 1240971"/>
              <a:gd name="connsiteX181" fmla="*/ 4672547 w 5662407"/>
              <a:gd name="connsiteY181" fmla="*/ 919424 h 1240971"/>
              <a:gd name="connsiteX182" fmla="*/ 4737861 w 5662407"/>
              <a:gd name="connsiteY182" fmla="*/ 884255 h 1240971"/>
              <a:gd name="connsiteX183" fmla="*/ 4762982 w 5662407"/>
              <a:gd name="connsiteY183" fmla="*/ 879231 h 1240971"/>
              <a:gd name="connsiteX184" fmla="*/ 4778054 w 5662407"/>
              <a:gd name="connsiteY184" fmla="*/ 874206 h 1240971"/>
              <a:gd name="connsiteX185" fmla="*/ 4819294 w 5662407"/>
              <a:gd name="connsiteY185" fmla="*/ 873944 h 1240971"/>
              <a:gd name="connsiteX186" fmla="*/ 4877465 w 5662407"/>
              <a:gd name="connsiteY186" fmla="*/ 895638 h 1240971"/>
              <a:gd name="connsiteX187" fmla="*/ 4935347 w 5662407"/>
              <a:gd name="connsiteY187" fmla="*/ 934523 h 1240971"/>
              <a:gd name="connsiteX188" fmla="*/ 4995402 w 5662407"/>
              <a:gd name="connsiteY188" fmla="*/ 1006746 h 1240971"/>
              <a:gd name="connsiteX189" fmla="*/ 5024762 w 5662407"/>
              <a:gd name="connsiteY189" fmla="*/ 1051963 h 1240971"/>
              <a:gd name="connsiteX190" fmla="*/ 5092223 w 5662407"/>
              <a:gd name="connsiteY190" fmla="*/ 1016506 h 1240971"/>
              <a:gd name="connsiteX191" fmla="*/ 5144322 w 5662407"/>
              <a:gd name="connsiteY191" fmla="*/ 948261 h 1240971"/>
              <a:gd name="connsiteX192" fmla="*/ 5189252 w 5662407"/>
              <a:gd name="connsiteY192" fmla="*/ 886112 h 1240971"/>
              <a:gd name="connsiteX193" fmla="*/ 5226279 w 5662407"/>
              <a:gd name="connsiteY193" fmla="*/ 856230 h 1240971"/>
              <a:gd name="connsiteX194" fmla="*/ 5260637 w 5662407"/>
              <a:gd name="connsiteY194" fmla="*/ 822918 h 1240971"/>
              <a:gd name="connsiteX195" fmla="*/ 5295282 w 5662407"/>
              <a:gd name="connsiteY195" fmla="*/ 800440 h 1240971"/>
              <a:gd name="connsiteX196" fmla="*/ 5334430 w 5662407"/>
              <a:gd name="connsiteY196" fmla="*/ 794893 h 1240971"/>
              <a:gd name="connsiteX197" fmla="*/ 5412174 w 5662407"/>
              <a:gd name="connsiteY197" fmla="*/ 824252 h 1240971"/>
              <a:gd name="connsiteX198" fmla="*/ 5431197 w 5662407"/>
              <a:gd name="connsiteY198" fmla="*/ 768699 h 1240971"/>
              <a:gd name="connsiteX199" fmla="*/ 5441246 w 5662407"/>
              <a:gd name="connsiteY199" fmla="*/ 753626 h 1240971"/>
              <a:gd name="connsiteX200" fmla="*/ 5456318 w 5662407"/>
              <a:gd name="connsiteY200" fmla="*/ 708409 h 1240971"/>
              <a:gd name="connsiteX201" fmla="*/ 5466366 w 5662407"/>
              <a:gd name="connsiteY201" fmla="*/ 683288 h 1240971"/>
              <a:gd name="connsiteX202" fmla="*/ 5476415 w 5662407"/>
              <a:gd name="connsiteY202" fmla="*/ 643094 h 1240971"/>
              <a:gd name="connsiteX203" fmla="*/ 5491487 w 5662407"/>
              <a:gd name="connsiteY203" fmla="*/ 617973 h 1240971"/>
              <a:gd name="connsiteX204" fmla="*/ 5506560 w 5662407"/>
              <a:gd name="connsiteY204" fmla="*/ 572756 h 1240971"/>
              <a:gd name="connsiteX205" fmla="*/ 5526656 w 5662407"/>
              <a:gd name="connsiteY205" fmla="*/ 522514 h 1240971"/>
              <a:gd name="connsiteX206" fmla="*/ 5546753 w 5662407"/>
              <a:gd name="connsiteY206" fmla="*/ 467248 h 1240971"/>
              <a:gd name="connsiteX207" fmla="*/ 5556802 w 5662407"/>
              <a:gd name="connsiteY207" fmla="*/ 411982 h 1240971"/>
              <a:gd name="connsiteX208" fmla="*/ 5566850 w 5662407"/>
              <a:gd name="connsiteY208" fmla="*/ 381837 h 1240971"/>
              <a:gd name="connsiteX209" fmla="*/ 5576898 w 5662407"/>
              <a:gd name="connsiteY209" fmla="*/ 356716 h 1240971"/>
              <a:gd name="connsiteX210" fmla="*/ 5596995 w 5662407"/>
              <a:gd name="connsiteY210" fmla="*/ 316523 h 1240971"/>
              <a:gd name="connsiteX211" fmla="*/ 5617092 w 5662407"/>
              <a:gd name="connsiteY211" fmla="*/ 246184 h 1240971"/>
              <a:gd name="connsiteX212" fmla="*/ 5622116 w 5662407"/>
              <a:gd name="connsiteY212" fmla="*/ 226088 h 1240971"/>
              <a:gd name="connsiteX213" fmla="*/ 5632164 w 5662407"/>
              <a:gd name="connsiteY213" fmla="*/ 216039 h 1240971"/>
              <a:gd name="connsiteX214" fmla="*/ 5637188 w 5662407"/>
              <a:gd name="connsiteY214" fmla="*/ 200967 h 1240971"/>
              <a:gd name="connsiteX215" fmla="*/ 5642213 w 5662407"/>
              <a:gd name="connsiteY215" fmla="*/ 180870 h 1240971"/>
              <a:gd name="connsiteX216" fmla="*/ 5652261 w 5662407"/>
              <a:gd name="connsiteY216" fmla="*/ 165798 h 1240971"/>
              <a:gd name="connsiteX217" fmla="*/ 5662309 w 5662407"/>
              <a:gd name="connsiteY217" fmla="*/ 115556 h 1240971"/>
              <a:gd name="connsiteX218" fmla="*/ 5657285 w 5662407"/>
              <a:gd name="connsiteY218" fmla="*/ 80387 h 1240971"/>
              <a:gd name="connsiteX219" fmla="*/ 5624759 w 5662407"/>
              <a:gd name="connsiteY219" fmla="*/ 46788 h 1240971"/>
              <a:gd name="connsiteX220" fmla="*/ 5586947 w 5662407"/>
              <a:gd name="connsiteY220" fmla="*/ 65314 h 1240971"/>
              <a:gd name="connsiteX221" fmla="*/ 5470369 w 5662407"/>
              <a:gd name="connsiteY221" fmla="*/ 39381 h 1240971"/>
              <a:gd name="connsiteX222" fmla="*/ 5379124 w 5662407"/>
              <a:gd name="connsiteY222" fmla="*/ 39644 h 1240971"/>
              <a:gd name="connsiteX223" fmla="*/ 5323570 w 5662407"/>
              <a:gd name="connsiteY223" fmla="*/ 61337 h 1240971"/>
              <a:gd name="connsiteX224" fmla="*/ 5238682 w 5662407"/>
              <a:gd name="connsiteY224" fmla="*/ 54455 h 1240971"/>
              <a:gd name="connsiteX225" fmla="*/ 5075554 w 5662407"/>
              <a:gd name="connsiteY225" fmla="*/ 56574 h 1240971"/>
              <a:gd name="connsiteX226" fmla="*/ 4989070 w 5662407"/>
              <a:gd name="connsiteY226" fmla="*/ 65314 h 1240971"/>
              <a:gd name="connsiteX227" fmla="*/ 4943852 w 5662407"/>
              <a:gd name="connsiteY227" fmla="*/ 60290 h 1240971"/>
              <a:gd name="connsiteX228" fmla="*/ 4823272 w 5662407"/>
              <a:gd name="connsiteY228" fmla="*/ 50242 h 1240971"/>
              <a:gd name="connsiteX229" fmla="*/ 4677571 w 5662407"/>
              <a:gd name="connsiteY229" fmla="*/ 55266 h 1240971"/>
              <a:gd name="connsiteX230" fmla="*/ 4647426 w 5662407"/>
              <a:gd name="connsiteY230" fmla="*/ 60290 h 1240971"/>
              <a:gd name="connsiteX231" fmla="*/ 4577087 w 5662407"/>
              <a:gd name="connsiteY231" fmla="*/ 65314 h 1240971"/>
              <a:gd name="connsiteX232" fmla="*/ 4486652 w 5662407"/>
              <a:gd name="connsiteY232" fmla="*/ 75363 h 1240971"/>
              <a:gd name="connsiteX233" fmla="*/ 4139984 w 5662407"/>
              <a:gd name="connsiteY233" fmla="*/ 60290 h 1240971"/>
              <a:gd name="connsiteX234" fmla="*/ 3918920 w 5662407"/>
              <a:gd name="connsiteY234" fmla="*/ 50242 h 1240971"/>
              <a:gd name="connsiteX235" fmla="*/ 3873703 w 5662407"/>
              <a:gd name="connsiteY235" fmla="*/ 45217 h 1240971"/>
              <a:gd name="connsiteX236" fmla="*/ 3687808 w 5662407"/>
              <a:gd name="connsiteY236" fmla="*/ 40193 h 1240971"/>
              <a:gd name="connsiteX237" fmla="*/ 3662687 w 5662407"/>
              <a:gd name="connsiteY237" fmla="*/ 35169 h 1240971"/>
              <a:gd name="connsiteX238" fmla="*/ 3627518 w 5662407"/>
              <a:gd name="connsiteY238" fmla="*/ 25121 h 1240971"/>
              <a:gd name="connsiteX239" fmla="*/ 3547131 w 5662407"/>
              <a:gd name="connsiteY239" fmla="*/ 20097 h 1240971"/>
              <a:gd name="connsiteX240" fmla="*/ 3310995 w 5662407"/>
              <a:gd name="connsiteY240" fmla="*/ 25121 h 1240971"/>
              <a:gd name="connsiteX241" fmla="*/ 3265777 w 5662407"/>
              <a:gd name="connsiteY241" fmla="*/ 30145 h 1240971"/>
              <a:gd name="connsiteX242" fmla="*/ 3175342 w 5662407"/>
              <a:gd name="connsiteY242" fmla="*/ 35169 h 1240971"/>
              <a:gd name="connsiteX243" fmla="*/ 2582489 w 5662407"/>
              <a:gd name="connsiteY243" fmla="*/ 45217 h 1240971"/>
              <a:gd name="connsiteX244" fmla="*/ 2255918 w 5662407"/>
              <a:gd name="connsiteY244" fmla="*/ 40193 h 1240971"/>
              <a:gd name="connsiteX245" fmla="*/ 1974564 w 5662407"/>
              <a:gd name="connsiteY245" fmla="*/ 30145 h 1240971"/>
              <a:gd name="connsiteX246" fmla="*/ 1944419 w 5662407"/>
              <a:gd name="connsiteY246" fmla="*/ 25121 h 1240971"/>
              <a:gd name="connsiteX247" fmla="*/ 1848960 w 5662407"/>
              <a:gd name="connsiteY247" fmla="*/ 20097 h 1240971"/>
              <a:gd name="connsiteX248" fmla="*/ 1768573 w 5662407"/>
              <a:gd name="connsiteY248" fmla="*/ 10048 h 1240971"/>
              <a:gd name="connsiteX249" fmla="*/ 1502292 w 5662407"/>
              <a:gd name="connsiteY249" fmla="*/ 20097 h 1240971"/>
              <a:gd name="connsiteX250" fmla="*/ 1467122 w 5662407"/>
              <a:gd name="connsiteY250" fmla="*/ 25121 h 1240971"/>
              <a:gd name="connsiteX251" fmla="*/ 1426929 w 5662407"/>
              <a:gd name="connsiteY251" fmla="*/ 30145 h 1240971"/>
              <a:gd name="connsiteX252" fmla="*/ 1341518 w 5662407"/>
              <a:gd name="connsiteY252" fmla="*/ 45217 h 1240971"/>
              <a:gd name="connsiteX253" fmla="*/ 1095333 w 5662407"/>
              <a:gd name="connsiteY253" fmla="*/ 35169 h 1240971"/>
              <a:gd name="connsiteX254" fmla="*/ 979777 w 5662407"/>
              <a:gd name="connsiteY254" fmla="*/ 20097 h 1240971"/>
              <a:gd name="connsiteX255" fmla="*/ 939584 w 5662407"/>
              <a:gd name="connsiteY255" fmla="*/ 10048 h 1240971"/>
              <a:gd name="connsiteX256" fmla="*/ 813980 w 5662407"/>
              <a:gd name="connsiteY256" fmla="*/ 0 h 1240971"/>
              <a:gd name="connsiteX257" fmla="*/ 743641 w 5662407"/>
              <a:gd name="connsiteY257" fmla="*/ 5024 h 1240971"/>
              <a:gd name="connsiteX258" fmla="*/ 582867 w 5662407"/>
              <a:gd name="connsiteY258" fmla="*/ 15072 h 1240971"/>
              <a:gd name="connsiteX259" fmla="*/ 432142 w 5662407"/>
              <a:gd name="connsiteY259" fmla="*/ 5024 h 1240971"/>
              <a:gd name="connsiteX260" fmla="*/ 412046 w 5662407"/>
              <a:gd name="connsiteY260" fmla="*/ 0 h 1240971"/>
              <a:gd name="connsiteX261" fmla="*/ 281417 w 5662407"/>
              <a:gd name="connsiteY261" fmla="*/ 10048 h 1240971"/>
              <a:gd name="connsiteX262" fmla="*/ 261320 w 5662407"/>
              <a:gd name="connsiteY262" fmla="*/ 15072 h 1240971"/>
              <a:gd name="connsiteX263" fmla="*/ 100547 w 5662407"/>
              <a:gd name="connsiteY263" fmla="*/ 20097 h 1240971"/>
              <a:gd name="connsiteX264" fmla="*/ 5087 w 5662407"/>
              <a:gd name="connsiteY264" fmla="*/ 30145 h 1240971"/>
              <a:gd name="connsiteX0" fmla="*/ 5087 w 5662407"/>
              <a:gd name="connsiteY0" fmla="*/ 30145 h 1240971"/>
              <a:gd name="connsiteX1" fmla="*/ 15136 w 5662407"/>
              <a:gd name="connsiteY1" fmla="*/ 115556 h 1240971"/>
              <a:gd name="connsiteX2" fmla="*/ 20160 w 5662407"/>
              <a:gd name="connsiteY2" fmla="*/ 150725 h 1240971"/>
              <a:gd name="connsiteX3" fmla="*/ 25184 w 5662407"/>
              <a:gd name="connsiteY3" fmla="*/ 236136 h 1240971"/>
              <a:gd name="connsiteX4" fmla="*/ 35232 w 5662407"/>
              <a:gd name="connsiteY4" fmla="*/ 311499 h 1240971"/>
              <a:gd name="connsiteX5" fmla="*/ 40256 w 5662407"/>
              <a:gd name="connsiteY5" fmla="*/ 783771 h 1240971"/>
              <a:gd name="connsiteX6" fmla="*/ 45281 w 5662407"/>
              <a:gd name="connsiteY6" fmla="*/ 864158 h 1240971"/>
              <a:gd name="connsiteX7" fmla="*/ 35232 w 5662407"/>
              <a:gd name="connsiteY7" fmla="*/ 1034980 h 1240971"/>
              <a:gd name="connsiteX8" fmla="*/ 25184 w 5662407"/>
              <a:gd name="connsiteY8" fmla="*/ 1100294 h 1240971"/>
              <a:gd name="connsiteX9" fmla="*/ 20160 w 5662407"/>
              <a:gd name="connsiteY9" fmla="*/ 1150536 h 1240971"/>
              <a:gd name="connsiteX10" fmla="*/ 25184 w 5662407"/>
              <a:gd name="connsiteY10" fmla="*/ 1170633 h 1240971"/>
              <a:gd name="connsiteX11" fmla="*/ 35232 w 5662407"/>
              <a:gd name="connsiteY11" fmla="*/ 1160584 h 1240971"/>
              <a:gd name="connsiteX12" fmla="*/ 55329 w 5662407"/>
              <a:gd name="connsiteY12" fmla="*/ 1100294 h 1240971"/>
              <a:gd name="connsiteX13" fmla="*/ 60353 w 5662407"/>
              <a:gd name="connsiteY13" fmla="*/ 1085222 h 1240971"/>
              <a:gd name="connsiteX14" fmla="*/ 70402 w 5662407"/>
              <a:gd name="connsiteY14" fmla="*/ 1075173 h 1240971"/>
              <a:gd name="connsiteX15" fmla="*/ 95522 w 5662407"/>
              <a:gd name="connsiteY15" fmla="*/ 1045028 h 1240971"/>
              <a:gd name="connsiteX16" fmla="*/ 110595 w 5662407"/>
              <a:gd name="connsiteY16" fmla="*/ 1040004 h 1240971"/>
              <a:gd name="connsiteX17" fmla="*/ 135716 w 5662407"/>
              <a:gd name="connsiteY17" fmla="*/ 1019908 h 1240971"/>
              <a:gd name="connsiteX18" fmla="*/ 150788 w 5662407"/>
              <a:gd name="connsiteY18" fmla="*/ 1009859 h 1240971"/>
              <a:gd name="connsiteX19" fmla="*/ 175909 w 5662407"/>
              <a:gd name="connsiteY19" fmla="*/ 994787 h 1240971"/>
              <a:gd name="connsiteX20" fmla="*/ 216103 w 5662407"/>
              <a:gd name="connsiteY20" fmla="*/ 984738 h 1240971"/>
              <a:gd name="connsiteX21" fmla="*/ 286441 w 5662407"/>
              <a:gd name="connsiteY21" fmla="*/ 994787 h 1240971"/>
              <a:gd name="connsiteX22" fmla="*/ 301514 w 5662407"/>
              <a:gd name="connsiteY22" fmla="*/ 1004835 h 1240971"/>
              <a:gd name="connsiteX23" fmla="*/ 321610 w 5662407"/>
              <a:gd name="connsiteY23" fmla="*/ 1034980 h 1240971"/>
              <a:gd name="connsiteX24" fmla="*/ 356780 w 5662407"/>
              <a:gd name="connsiteY24" fmla="*/ 1065125 h 1240971"/>
              <a:gd name="connsiteX25" fmla="*/ 366828 w 5662407"/>
              <a:gd name="connsiteY25" fmla="*/ 1080198 h 1240971"/>
              <a:gd name="connsiteX26" fmla="*/ 381900 w 5662407"/>
              <a:gd name="connsiteY26" fmla="*/ 1085222 h 1240971"/>
              <a:gd name="connsiteX27" fmla="*/ 396973 w 5662407"/>
              <a:gd name="connsiteY27" fmla="*/ 1095270 h 1240971"/>
              <a:gd name="connsiteX28" fmla="*/ 407021 w 5662407"/>
              <a:gd name="connsiteY28" fmla="*/ 1105319 h 1240971"/>
              <a:gd name="connsiteX29" fmla="*/ 422094 w 5662407"/>
              <a:gd name="connsiteY29" fmla="*/ 1110343 h 1240971"/>
              <a:gd name="connsiteX30" fmla="*/ 437166 w 5662407"/>
              <a:gd name="connsiteY30" fmla="*/ 1120391 h 1240971"/>
              <a:gd name="connsiteX31" fmla="*/ 467311 w 5662407"/>
              <a:gd name="connsiteY31" fmla="*/ 1130439 h 1240971"/>
              <a:gd name="connsiteX32" fmla="*/ 522577 w 5662407"/>
              <a:gd name="connsiteY32" fmla="*/ 1115367 h 1240971"/>
              <a:gd name="connsiteX33" fmla="*/ 552722 w 5662407"/>
              <a:gd name="connsiteY33" fmla="*/ 1075173 h 1240971"/>
              <a:gd name="connsiteX34" fmla="*/ 567795 w 5662407"/>
              <a:gd name="connsiteY34" fmla="*/ 1070149 h 1240971"/>
              <a:gd name="connsiteX35" fmla="*/ 582867 w 5662407"/>
              <a:gd name="connsiteY35" fmla="*/ 1060101 h 1240971"/>
              <a:gd name="connsiteX36" fmla="*/ 638133 w 5662407"/>
              <a:gd name="connsiteY36" fmla="*/ 1045028 h 1240971"/>
              <a:gd name="connsiteX37" fmla="*/ 653206 w 5662407"/>
              <a:gd name="connsiteY37" fmla="*/ 1040004 h 1240971"/>
              <a:gd name="connsiteX38" fmla="*/ 693399 w 5662407"/>
              <a:gd name="connsiteY38" fmla="*/ 1045028 h 1240971"/>
              <a:gd name="connsiteX39" fmla="*/ 723544 w 5662407"/>
              <a:gd name="connsiteY39" fmla="*/ 1055077 h 1240971"/>
              <a:gd name="connsiteX40" fmla="*/ 733593 w 5662407"/>
              <a:gd name="connsiteY40" fmla="*/ 1065125 h 1240971"/>
              <a:gd name="connsiteX41" fmla="*/ 768762 w 5662407"/>
              <a:gd name="connsiteY41" fmla="*/ 1080198 h 1240971"/>
              <a:gd name="connsiteX42" fmla="*/ 803931 w 5662407"/>
              <a:gd name="connsiteY42" fmla="*/ 1105319 h 1240971"/>
              <a:gd name="connsiteX43" fmla="*/ 834076 w 5662407"/>
              <a:gd name="connsiteY43" fmla="*/ 1130439 h 1240971"/>
              <a:gd name="connsiteX44" fmla="*/ 869246 w 5662407"/>
              <a:gd name="connsiteY44" fmla="*/ 1140488 h 1240971"/>
              <a:gd name="connsiteX45" fmla="*/ 909439 w 5662407"/>
              <a:gd name="connsiteY45" fmla="*/ 1175657 h 1240971"/>
              <a:gd name="connsiteX46" fmla="*/ 939584 w 5662407"/>
              <a:gd name="connsiteY46" fmla="*/ 1185705 h 1240971"/>
              <a:gd name="connsiteX47" fmla="*/ 979777 w 5662407"/>
              <a:gd name="connsiteY47" fmla="*/ 1180681 h 1240971"/>
              <a:gd name="connsiteX48" fmla="*/ 989826 w 5662407"/>
              <a:gd name="connsiteY48" fmla="*/ 1170633 h 1240971"/>
              <a:gd name="connsiteX49" fmla="*/ 1004898 w 5662407"/>
              <a:gd name="connsiteY49" fmla="*/ 1150536 h 1240971"/>
              <a:gd name="connsiteX50" fmla="*/ 1014947 w 5662407"/>
              <a:gd name="connsiteY50" fmla="*/ 1120391 h 1240971"/>
              <a:gd name="connsiteX51" fmla="*/ 1040067 w 5662407"/>
              <a:gd name="connsiteY51" fmla="*/ 1095270 h 1240971"/>
              <a:gd name="connsiteX52" fmla="*/ 1050116 w 5662407"/>
              <a:gd name="connsiteY52" fmla="*/ 1085222 h 1240971"/>
              <a:gd name="connsiteX53" fmla="*/ 1075237 w 5662407"/>
              <a:gd name="connsiteY53" fmla="*/ 1065125 h 1240971"/>
              <a:gd name="connsiteX54" fmla="*/ 1090309 w 5662407"/>
              <a:gd name="connsiteY54" fmla="*/ 1050053 h 1240971"/>
              <a:gd name="connsiteX55" fmla="*/ 1120454 w 5662407"/>
              <a:gd name="connsiteY55" fmla="*/ 1040004 h 1240971"/>
              <a:gd name="connsiteX56" fmla="*/ 1135527 w 5662407"/>
              <a:gd name="connsiteY56" fmla="*/ 1034980 h 1240971"/>
              <a:gd name="connsiteX57" fmla="*/ 1160648 w 5662407"/>
              <a:gd name="connsiteY57" fmla="*/ 1019908 h 1240971"/>
              <a:gd name="connsiteX58" fmla="*/ 1175720 w 5662407"/>
              <a:gd name="connsiteY58" fmla="*/ 1014883 h 1240971"/>
              <a:gd name="connsiteX59" fmla="*/ 1195817 w 5662407"/>
              <a:gd name="connsiteY59" fmla="*/ 1004835 h 1240971"/>
              <a:gd name="connsiteX60" fmla="*/ 1281228 w 5662407"/>
              <a:gd name="connsiteY60" fmla="*/ 1014883 h 1240971"/>
              <a:gd name="connsiteX61" fmla="*/ 1296300 w 5662407"/>
              <a:gd name="connsiteY61" fmla="*/ 1024932 h 1240971"/>
              <a:gd name="connsiteX62" fmla="*/ 1311373 w 5662407"/>
              <a:gd name="connsiteY62" fmla="*/ 1029956 h 1240971"/>
              <a:gd name="connsiteX63" fmla="*/ 1326446 w 5662407"/>
              <a:gd name="connsiteY63" fmla="*/ 1060101 h 1240971"/>
              <a:gd name="connsiteX64" fmla="*/ 1341518 w 5662407"/>
              <a:gd name="connsiteY64" fmla="*/ 1065125 h 1240971"/>
              <a:gd name="connsiteX65" fmla="*/ 1356591 w 5662407"/>
              <a:gd name="connsiteY65" fmla="*/ 1075173 h 1240971"/>
              <a:gd name="connsiteX66" fmla="*/ 1396784 w 5662407"/>
              <a:gd name="connsiteY66" fmla="*/ 1090246 h 1240971"/>
              <a:gd name="connsiteX67" fmla="*/ 1447026 w 5662407"/>
              <a:gd name="connsiteY67" fmla="*/ 1105319 h 1240971"/>
              <a:gd name="connsiteX68" fmla="*/ 1462098 w 5662407"/>
              <a:gd name="connsiteY68" fmla="*/ 1110343 h 1240971"/>
              <a:gd name="connsiteX69" fmla="*/ 1497267 w 5662407"/>
              <a:gd name="connsiteY69" fmla="*/ 1120391 h 1240971"/>
              <a:gd name="connsiteX70" fmla="*/ 1552533 w 5662407"/>
              <a:gd name="connsiteY70" fmla="*/ 1115367 h 1240971"/>
              <a:gd name="connsiteX71" fmla="*/ 1567606 w 5662407"/>
              <a:gd name="connsiteY71" fmla="*/ 1110343 h 1240971"/>
              <a:gd name="connsiteX72" fmla="*/ 1587703 w 5662407"/>
              <a:gd name="connsiteY72" fmla="*/ 1090246 h 1240971"/>
              <a:gd name="connsiteX73" fmla="*/ 1637944 w 5662407"/>
              <a:gd name="connsiteY73" fmla="*/ 1050053 h 1240971"/>
              <a:gd name="connsiteX74" fmla="*/ 1653017 w 5662407"/>
              <a:gd name="connsiteY74" fmla="*/ 1029956 h 1240971"/>
              <a:gd name="connsiteX75" fmla="*/ 1688186 w 5662407"/>
              <a:gd name="connsiteY75" fmla="*/ 1019908 h 1240971"/>
              <a:gd name="connsiteX76" fmla="*/ 1788670 w 5662407"/>
              <a:gd name="connsiteY76" fmla="*/ 1029956 h 1240971"/>
              <a:gd name="connsiteX77" fmla="*/ 1818815 w 5662407"/>
              <a:gd name="connsiteY77" fmla="*/ 1040004 h 1240971"/>
              <a:gd name="connsiteX78" fmla="*/ 1853984 w 5662407"/>
              <a:gd name="connsiteY78" fmla="*/ 1050053 h 1240971"/>
              <a:gd name="connsiteX79" fmla="*/ 1869056 w 5662407"/>
              <a:gd name="connsiteY79" fmla="*/ 1060101 h 1240971"/>
              <a:gd name="connsiteX80" fmla="*/ 1894177 w 5662407"/>
              <a:gd name="connsiteY80" fmla="*/ 1065125 h 1240971"/>
              <a:gd name="connsiteX81" fmla="*/ 1949443 w 5662407"/>
              <a:gd name="connsiteY81" fmla="*/ 1085222 h 1240971"/>
              <a:gd name="connsiteX82" fmla="*/ 1969540 w 5662407"/>
              <a:gd name="connsiteY82" fmla="*/ 1090246 h 1240971"/>
              <a:gd name="connsiteX83" fmla="*/ 2014758 w 5662407"/>
              <a:gd name="connsiteY83" fmla="*/ 1110343 h 1240971"/>
              <a:gd name="connsiteX84" fmla="*/ 2039878 w 5662407"/>
              <a:gd name="connsiteY84" fmla="*/ 1125415 h 1240971"/>
              <a:gd name="connsiteX85" fmla="*/ 2120265 w 5662407"/>
              <a:gd name="connsiteY85" fmla="*/ 1120391 h 1240971"/>
              <a:gd name="connsiteX86" fmla="*/ 2130314 w 5662407"/>
              <a:gd name="connsiteY86" fmla="*/ 1110343 h 1240971"/>
              <a:gd name="connsiteX87" fmla="*/ 2155435 w 5662407"/>
              <a:gd name="connsiteY87" fmla="*/ 1100294 h 1240971"/>
              <a:gd name="connsiteX88" fmla="*/ 2190604 w 5662407"/>
              <a:gd name="connsiteY88" fmla="*/ 1070149 h 1240971"/>
              <a:gd name="connsiteX89" fmla="*/ 2230797 w 5662407"/>
              <a:gd name="connsiteY89" fmla="*/ 1040004 h 1240971"/>
              <a:gd name="connsiteX90" fmla="*/ 2245870 w 5662407"/>
              <a:gd name="connsiteY90" fmla="*/ 1034980 h 1240971"/>
              <a:gd name="connsiteX91" fmla="*/ 2270991 w 5662407"/>
              <a:gd name="connsiteY91" fmla="*/ 1019908 h 1240971"/>
              <a:gd name="connsiteX92" fmla="*/ 2301136 w 5662407"/>
              <a:gd name="connsiteY92" fmla="*/ 994787 h 1240971"/>
              <a:gd name="connsiteX93" fmla="*/ 2316208 w 5662407"/>
              <a:gd name="connsiteY93" fmla="*/ 989763 h 1240971"/>
              <a:gd name="connsiteX94" fmla="*/ 2396595 w 5662407"/>
              <a:gd name="connsiteY94" fmla="*/ 984738 h 1240971"/>
              <a:gd name="connsiteX95" fmla="*/ 2426740 w 5662407"/>
              <a:gd name="connsiteY95" fmla="*/ 989763 h 1240971"/>
              <a:gd name="connsiteX96" fmla="*/ 2461909 w 5662407"/>
              <a:gd name="connsiteY96" fmla="*/ 1024932 h 1240971"/>
              <a:gd name="connsiteX97" fmla="*/ 2476982 w 5662407"/>
              <a:gd name="connsiteY97" fmla="*/ 1029956 h 1240971"/>
              <a:gd name="connsiteX98" fmla="*/ 2487030 w 5662407"/>
              <a:gd name="connsiteY98" fmla="*/ 1045028 h 1240971"/>
              <a:gd name="connsiteX99" fmla="*/ 2497078 w 5662407"/>
              <a:gd name="connsiteY99" fmla="*/ 1055077 h 1240971"/>
              <a:gd name="connsiteX100" fmla="*/ 2532248 w 5662407"/>
              <a:gd name="connsiteY100" fmla="*/ 1095270 h 1240971"/>
              <a:gd name="connsiteX101" fmla="*/ 2567417 w 5662407"/>
              <a:gd name="connsiteY101" fmla="*/ 1135464 h 1240971"/>
              <a:gd name="connsiteX102" fmla="*/ 2582489 w 5662407"/>
              <a:gd name="connsiteY102" fmla="*/ 1145512 h 1240971"/>
              <a:gd name="connsiteX103" fmla="*/ 2622683 w 5662407"/>
              <a:gd name="connsiteY103" fmla="*/ 1170633 h 1240971"/>
              <a:gd name="connsiteX104" fmla="*/ 2657852 w 5662407"/>
              <a:gd name="connsiteY104" fmla="*/ 1160584 h 1240971"/>
              <a:gd name="connsiteX105" fmla="*/ 2682973 w 5662407"/>
              <a:gd name="connsiteY105" fmla="*/ 1145512 h 1240971"/>
              <a:gd name="connsiteX106" fmla="*/ 2713118 w 5662407"/>
              <a:gd name="connsiteY106" fmla="*/ 1130439 h 1240971"/>
              <a:gd name="connsiteX107" fmla="*/ 2728191 w 5662407"/>
              <a:gd name="connsiteY107" fmla="*/ 1120391 h 1240971"/>
              <a:gd name="connsiteX108" fmla="*/ 2748287 w 5662407"/>
              <a:gd name="connsiteY108" fmla="*/ 1115367 h 1240971"/>
              <a:gd name="connsiteX109" fmla="*/ 2778432 w 5662407"/>
              <a:gd name="connsiteY109" fmla="*/ 1105319 h 1240971"/>
              <a:gd name="connsiteX110" fmla="*/ 2868867 w 5662407"/>
              <a:gd name="connsiteY110" fmla="*/ 1075173 h 1240971"/>
              <a:gd name="connsiteX111" fmla="*/ 2893988 w 5662407"/>
              <a:gd name="connsiteY111" fmla="*/ 1070149 h 1240971"/>
              <a:gd name="connsiteX112" fmla="*/ 2919109 w 5662407"/>
              <a:gd name="connsiteY112" fmla="*/ 1075173 h 1240971"/>
              <a:gd name="connsiteX113" fmla="*/ 2934182 w 5662407"/>
              <a:gd name="connsiteY113" fmla="*/ 1080198 h 1240971"/>
              <a:gd name="connsiteX114" fmla="*/ 2944230 w 5662407"/>
              <a:gd name="connsiteY114" fmla="*/ 1110343 h 1240971"/>
              <a:gd name="connsiteX115" fmla="*/ 2959303 w 5662407"/>
              <a:gd name="connsiteY115" fmla="*/ 1125415 h 1240971"/>
              <a:gd name="connsiteX116" fmla="*/ 2979399 w 5662407"/>
              <a:gd name="connsiteY116" fmla="*/ 1155560 h 1240971"/>
              <a:gd name="connsiteX117" fmla="*/ 2994472 w 5662407"/>
              <a:gd name="connsiteY117" fmla="*/ 1160584 h 1240971"/>
              <a:gd name="connsiteX118" fmla="*/ 3014569 w 5662407"/>
              <a:gd name="connsiteY118" fmla="*/ 1180681 h 1240971"/>
              <a:gd name="connsiteX119" fmla="*/ 3024617 w 5662407"/>
              <a:gd name="connsiteY119" fmla="*/ 1190730 h 1240971"/>
              <a:gd name="connsiteX120" fmla="*/ 3069835 w 5662407"/>
              <a:gd name="connsiteY120" fmla="*/ 1215850 h 1240971"/>
              <a:gd name="connsiteX121" fmla="*/ 3079883 w 5662407"/>
              <a:gd name="connsiteY121" fmla="*/ 1225899 h 1240971"/>
              <a:gd name="connsiteX122" fmla="*/ 3099980 w 5662407"/>
              <a:gd name="connsiteY122" fmla="*/ 1230923 h 1240971"/>
              <a:gd name="connsiteX123" fmla="*/ 3130125 w 5662407"/>
              <a:gd name="connsiteY123" fmla="*/ 1240971 h 1240971"/>
              <a:gd name="connsiteX124" fmla="*/ 3180366 w 5662407"/>
              <a:gd name="connsiteY124" fmla="*/ 1235947 h 1240971"/>
              <a:gd name="connsiteX125" fmla="*/ 3195439 w 5662407"/>
              <a:gd name="connsiteY125" fmla="*/ 1225899 h 1240971"/>
              <a:gd name="connsiteX126" fmla="*/ 3220560 w 5662407"/>
              <a:gd name="connsiteY126" fmla="*/ 1215850 h 1240971"/>
              <a:gd name="connsiteX127" fmla="*/ 3255729 w 5662407"/>
              <a:gd name="connsiteY127" fmla="*/ 1185705 h 1240971"/>
              <a:gd name="connsiteX128" fmla="*/ 3295922 w 5662407"/>
              <a:gd name="connsiteY128" fmla="*/ 1160584 h 1240971"/>
              <a:gd name="connsiteX129" fmla="*/ 3310995 w 5662407"/>
              <a:gd name="connsiteY129" fmla="*/ 1145512 h 1240971"/>
              <a:gd name="connsiteX130" fmla="*/ 3351188 w 5662407"/>
              <a:gd name="connsiteY130" fmla="*/ 1140488 h 1240971"/>
              <a:gd name="connsiteX131" fmla="*/ 3406454 w 5662407"/>
              <a:gd name="connsiteY131" fmla="*/ 1155560 h 1240971"/>
              <a:gd name="connsiteX132" fmla="*/ 3426551 w 5662407"/>
              <a:gd name="connsiteY132" fmla="*/ 1165609 h 1240971"/>
              <a:gd name="connsiteX133" fmla="*/ 3441624 w 5662407"/>
              <a:gd name="connsiteY133" fmla="*/ 1175657 h 1240971"/>
              <a:gd name="connsiteX134" fmla="*/ 3456696 w 5662407"/>
              <a:gd name="connsiteY134" fmla="*/ 1180681 h 1240971"/>
              <a:gd name="connsiteX135" fmla="*/ 3466744 w 5662407"/>
              <a:gd name="connsiteY135" fmla="*/ 1195754 h 1240971"/>
              <a:gd name="connsiteX136" fmla="*/ 3527035 w 5662407"/>
              <a:gd name="connsiteY136" fmla="*/ 1200778 h 1240971"/>
              <a:gd name="connsiteX137" fmla="*/ 3542107 w 5662407"/>
              <a:gd name="connsiteY137" fmla="*/ 1190730 h 1240971"/>
              <a:gd name="connsiteX138" fmla="*/ 3567228 w 5662407"/>
              <a:gd name="connsiteY138" fmla="*/ 1180681 h 1240971"/>
              <a:gd name="connsiteX139" fmla="*/ 3587325 w 5662407"/>
              <a:gd name="connsiteY139" fmla="*/ 1150536 h 1240971"/>
              <a:gd name="connsiteX140" fmla="*/ 3617470 w 5662407"/>
              <a:gd name="connsiteY140" fmla="*/ 1125415 h 1240971"/>
              <a:gd name="connsiteX141" fmla="*/ 3632542 w 5662407"/>
              <a:gd name="connsiteY141" fmla="*/ 1105319 h 1240971"/>
              <a:gd name="connsiteX142" fmla="*/ 3662687 w 5662407"/>
              <a:gd name="connsiteY142" fmla="*/ 1085222 h 1240971"/>
              <a:gd name="connsiteX143" fmla="*/ 3697856 w 5662407"/>
              <a:gd name="connsiteY143" fmla="*/ 1070149 h 1240971"/>
              <a:gd name="connsiteX144" fmla="*/ 3707905 w 5662407"/>
              <a:gd name="connsiteY144" fmla="*/ 1060101 h 1240971"/>
              <a:gd name="connsiteX145" fmla="*/ 3743074 w 5662407"/>
              <a:gd name="connsiteY145" fmla="*/ 1040004 h 1240971"/>
              <a:gd name="connsiteX146" fmla="*/ 3813413 w 5662407"/>
              <a:gd name="connsiteY146" fmla="*/ 1024932 h 1240971"/>
              <a:gd name="connsiteX147" fmla="*/ 3833509 w 5662407"/>
              <a:gd name="connsiteY147" fmla="*/ 1014883 h 1240971"/>
              <a:gd name="connsiteX148" fmla="*/ 3858630 w 5662407"/>
              <a:gd name="connsiteY148" fmla="*/ 1009859 h 1240971"/>
              <a:gd name="connsiteX149" fmla="*/ 3873703 w 5662407"/>
              <a:gd name="connsiteY149" fmla="*/ 1004835 h 1240971"/>
              <a:gd name="connsiteX150" fmla="*/ 3923944 w 5662407"/>
              <a:gd name="connsiteY150" fmla="*/ 1014883 h 1240971"/>
              <a:gd name="connsiteX151" fmla="*/ 3933993 w 5662407"/>
              <a:gd name="connsiteY151" fmla="*/ 1029956 h 1240971"/>
              <a:gd name="connsiteX152" fmla="*/ 3964138 w 5662407"/>
              <a:gd name="connsiteY152" fmla="*/ 1075173 h 1240971"/>
              <a:gd name="connsiteX153" fmla="*/ 3969162 w 5662407"/>
              <a:gd name="connsiteY153" fmla="*/ 1100294 h 1240971"/>
              <a:gd name="connsiteX154" fmla="*/ 3979210 w 5662407"/>
              <a:gd name="connsiteY154" fmla="*/ 1110343 h 1240971"/>
              <a:gd name="connsiteX155" fmla="*/ 3984235 w 5662407"/>
              <a:gd name="connsiteY155" fmla="*/ 1130439 h 1240971"/>
              <a:gd name="connsiteX156" fmla="*/ 4019404 w 5662407"/>
              <a:gd name="connsiteY156" fmla="*/ 1165609 h 1240971"/>
              <a:gd name="connsiteX157" fmla="*/ 4064621 w 5662407"/>
              <a:gd name="connsiteY157" fmla="*/ 1150536 h 1240971"/>
              <a:gd name="connsiteX158" fmla="*/ 4079694 w 5662407"/>
              <a:gd name="connsiteY158" fmla="*/ 1125415 h 1240971"/>
              <a:gd name="connsiteX159" fmla="*/ 4099791 w 5662407"/>
              <a:gd name="connsiteY159" fmla="*/ 1105319 h 1240971"/>
              <a:gd name="connsiteX160" fmla="*/ 4129936 w 5662407"/>
              <a:gd name="connsiteY160" fmla="*/ 1075173 h 1240971"/>
              <a:gd name="connsiteX161" fmla="*/ 4150032 w 5662407"/>
              <a:gd name="connsiteY161" fmla="*/ 1040004 h 1240971"/>
              <a:gd name="connsiteX162" fmla="*/ 4160081 w 5662407"/>
              <a:gd name="connsiteY162" fmla="*/ 1019908 h 1240971"/>
              <a:gd name="connsiteX163" fmla="*/ 4165105 w 5662407"/>
              <a:gd name="connsiteY163" fmla="*/ 1004835 h 1240971"/>
              <a:gd name="connsiteX164" fmla="*/ 4185202 w 5662407"/>
              <a:gd name="connsiteY164" fmla="*/ 984738 h 1240971"/>
              <a:gd name="connsiteX165" fmla="*/ 4200274 w 5662407"/>
              <a:gd name="connsiteY165" fmla="*/ 979714 h 1240971"/>
              <a:gd name="connsiteX166" fmla="*/ 4235443 w 5662407"/>
              <a:gd name="connsiteY166" fmla="*/ 954593 h 1240971"/>
              <a:gd name="connsiteX167" fmla="*/ 4275637 w 5662407"/>
              <a:gd name="connsiteY167" fmla="*/ 934497 h 1240971"/>
              <a:gd name="connsiteX168" fmla="*/ 4310806 w 5662407"/>
              <a:gd name="connsiteY168" fmla="*/ 914400 h 1240971"/>
              <a:gd name="connsiteX169" fmla="*/ 4325878 w 5662407"/>
              <a:gd name="connsiteY169" fmla="*/ 904352 h 1240971"/>
              <a:gd name="connsiteX170" fmla="*/ 4381144 w 5662407"/>
              <a:gd name="connsiteY170" fmla="*/ 904352 h 1240971"/>
              <a:gd name="connsiteX171" fmla="*/ 4401241 w 5662407"/>
              <a:gd name="connsiteY171" fmla="*/ 914400 h 1240971"/>
              <a:gd name="connsiteX172" fmla="*/ 4416314 w 5662407"/>
              <a:gd name="connsiteY172" fmla="*/ 919424 h 1240971"/>
              <a:gd name="connsiteX173" fmla="*/ 4431386 w 5662407"/>
              <a:gd name="connsiteY173" fmla="*/ 929472 h 1240971"/>
              <a:gd name="connsiteX174" fmla="*/ 4456507 w 5662407"/>
              <a:gd name="connsiteY174" fmla="*/ 974690 h 1240971"/>
              <a:gd name="connsiteX175" fmla="*/ 4476604 w 5662407"/>
              <a:gd name="connsiteY175" fmla="*/ 999811 h 1240971"/>
              <a:gd name="connsiteX176" fmla="*/ 4567039 w 5662407"/>
              <a:gd name="connsiteY176" fmla="*/ 994787 h 1240971"/>
              <a:gd name="connsiteX177" fmla="*/ 4597184 w 5662407"/>
              <a:gd name="connsiteY177" fmla="*/ 969666 h 1240971"/>
              <a:gd name="connsiteX178" fmla="*/ 4617281 w 5662407"/>
              <a:gd name="connsiteY178" fmla="*/ 959617 h 1240971"/>
              <a:gd name="connsiteX179" fmla="*/ 4632353 w 5662407"/>
              <a:gd name="connsiteY179" fmla="*/ 944545 h 1240971"/>
              <a:gd name="connsiteX180" fmla="*/ 4652450 w 5662407"/>
              <a:gd name="connsiteY180" fmla="*/ 934497 h 1240971"/>
              <a:gd name="connsiteX181" fmla="*/ 4672547 w 5662407"/>
              <a:gd name="connsiteY181" fmla="*/ 919424 h 1240971"/>
              <a:gd name="connsiteX182" fmla="*/ 4737861 w 5662407"/>
              <a:gd name="connsiteY182" fmla="*/ 884255 h 1240971"/>
              <a:gd name="connsiteX183" fmla="*/ 4762982 w 5662407"/>
              <a:gd name="connsiteY183" fmla="*/ 879231 h 1240971"/>
              <a:gd name="connsiteX184" fmla="*/ 4778054 w 5662407"/>
              <a:gd name="connsiteY184" fmla="*/ 874206 h 1240971"/>
              <a:gd name="connsiteX185" fmla="*/ 4819294 w 5662407"/>
              <a:gd name="connsiteY185" fmla="*/ 873944 h 1240971"/>
              <a:gd name="connsiteX186" fmla="*/ 4877465 w 5662407"/>
              <a:gd name="connsiteY186" fmla="*/ 895638 h 1240971"/>
              <a:gd name="connsiteX187" fmla="*/ 4935347 w 5662407"/>
              <a:gd name="connsiteY187" fmla="*/ 934523 h 1240971"/>
              <a:gd name="connsiteX188" fmla="*/ 4995402 w 5662407"/>
              <a:gd name="connsiteY188" fmla="*/ 1006746 h 1240971"/>
              <a:gd name="connsiteX189" fmla="*/ 5024762 w 5662407"/>
              <a:gd name="connsiteY189" fmla="*/ 1051963 h 1240971"/>
              <a:gd name="connsiteX190" fmla="*/ 5092223 w 5662407"/>
              <a:gd name="connsiteY190" fmla="*/ 1016506 h 1240971"/>
              <a:gd name="connsiteX191" fmla="*/ 5144322 w 5662407"/>
              <a:gd name="connsiteY191" fmla="*/ 948261 h 1240971"/>
              <a:gd name="connsiteX192" fmla="*/ 5189252 w 5662407"/>
              <a:gd name="connsiteY192" fmla="*/ 886112 h 1240971"/>
              <a:gd name="connsiteX193" fmla="*/ 5226279 w 5662407"/>
              <a:gd name="connsiteY193" fmla="*/ 856230 h 1240971"/>
              <a:gd name="connsiteX194" fmla="*/ 5260637 w 5662407"/>
              <a:gd name="connsiteY194" fmla="*/ 822918 h 1240971"/>
              <a:gd name="connsiteX195" fmla="*/ 5295282 w 5662407"/>
              <a:gd name="connsiteY195" fmla="*/ 800440 h 1240971"/>
              <a:gd name="connsiteX196" fmla="*/ 5334430 w 5662407"/>
              <a:gd name="connsiteY196" fmla="*/ 794893 h 1240971"/>
              <a:gd name="connsiteX197" fmla="*/ 5412174 w 5662407"/>
              <a:gd name="connsiteY197" fmla="*/ 824252 h 1240971"/>
              <a:gd name="connsiteX198" fmla="*/ 5431197 w 5662407"/>
              <a:gd name="connsiteY198" fmla="*/ 768699 h 1240971"/>
              <a:gd name="connsiteX199" fmla="*/ 5441246 w 5662407"/>
              <a:gd name="connsiteY199" fmla="*/ 753626 h 1240971"/>
              <a:gd name="connsiteX200" fmla="*/ 5456318 w 5662407"/>
              <a:gd name="connsiteY200" fmla="*/ 708409 h 1240971"/>
              <a:gd name="connsiteX201" fmla="*/ 5466366 w 5662407"/>
              <a:gd name="connsiteY201" fmla="*/ 683288 h 1240971"/>
              <a:gd name="connsiteX202" fmla="*/ 5476415 w 5662407"/>
              <a:gd name="connsiteY202" fmla="*/ 643094 h 1240971"/>
              <a:gd name="connsiteX203" fmla="*/ 5491487 w 5662407"/>
              <a:gd name="connsiteY203" fmla="*/ 617973 h 1240971"/>
              <a:gd name="connsiteX204" fmla="*/ 5506560 w 5662407"/>
              <a:gd name="connsiteY204" fmla="*/ 572756 h 1240971"/>
              <a:gd name="connsiteX205" fmla="*/ 5526656 w 5662407"/>
              <a:gd name="connsiteY205" fmla="*/ 522514 h 1240971"/>
              <a:gd name="connsiteX206" fmla="*/ 5546753 w 5662407"/>
              <a:gd name="connsiteY206" fmla="*/ 467248 h 1240971"/>
              <a:gd name="connsiteX207" fmla="*/ 5556802 w 5662407"/>
              <a:gd name="connsiteY207" fmla="*/ 411982 h 1240971"/>
              <a:gd name="connsiteX208" fmla="*/ 5566850 w 5662407"/>
              <a:gd name="connsiteY208" fmla="*/ 381837 h 1240971"/>
              <a:gd name="connsiteX209" fmla="*/ 5576898 w 5662407"/>
              <a:gd name="connsiteY209" fmla="*/ 356716 h 1240971"/>
              <a:gd name="connsiteX210" fmla="*/ 5596995 w 5662407"/>
              <a:gd name="connsiteY210" fmla="*/ 316523 h 1240971"/>
              <a:gd name="connsiteX211" fmla="*/ 5617092 w 5662407"/>
              <a:gd name="connsiteY211" fmla="*/ 246184 h 1240971"/>
              <a:gd name="connsiteX212" fmla="*/ 5622116 w 5662407"/>
              <a:gd name="connsiteY212" fmla="*/ 226088 h 1240971"/>
              <a:gd name="connsiteX213" fmla="*/ 5632164 w 5662407"/>
              <a:gd name="connsiteY213" fmla="*/ 216039 h 1240971"/>
              <a:gd name="connsiteX214" fmla="*/ 5637188 w 5662407"/>
              <a:gd name="connsiteY214" fmla="*/ 200967 h 1240971"/>
              <a:gd name="connsiteX215" fmla="*/ 5642213 w 5662407"/>
              <a:gd name="connsiteY215" fmla="*/ 180870 h 1240971"/>
              <a:gd name="connsiteX216" fmla="*/ 5652261 w 5662407"/>
              <a:gd name="connsiteY216" fmla="*/ 165798 h 1240971"/>
              <a:gd name="connsiteX217" fmla="*/ 5662309 w 5662407"/>
              <a:gd name="connsiteY217" fmla="*/ 115556 h 1240971"/>
              <a:gd name="connsiteX218" fmla="*/ 5657285 w 5662407"/>
              <a:gd name="connsiteY218" fmla="*/ 80387 h 1240971"/>
              <a:gd name="connsiteX219" fmla="*/ 5624759 w 5662407"/>
              <a:gd name="connsiteY219" fmla="*/ 46788 h 1240971"/>
              <a:gd name="connsiteX220" fmla="*/ 5575040 w 5662407"/>
              <a:gd name="connsiteY220" fmla="*/ 39120 h 1240971"/>
              <a:gd name="connsiteX221" fmla="*/ 5470369 w 5662407"/>
              <a:gd name="connsiteY221" fmla="*/ 39381 h 1240971"/>
              <a:gd name="connsiteX222" fmla="*/ 5379124 w 5662407"/>
              <a:gd name="connsiteY222" fmla="*/ 39644 h 1240971"/>
              <a:gd name="connsiteX223" fmla="*/ 5323570 w 5662407"/>
              <a:gd name="connsiteY223" fmla="*/ 61337 h 1240971"/>
              <a:gd name="connsiteX224" fmla="*/ 5238682 w 5662407"/>
              <a:gd name="connsiteY224" fmla="*/ 54455 h 1240971"/>
              <a:gd name="connsiteX225" fmla="*/ 5075554 w 5662407"/>
              <a:gd name="connsiteY225" fmla="*/ 56574 h 1240971"/>
              <a:gd name="connsiteX226" fmla="*/ 4989070 w 5662407"/>
              <a:gd name="connsiteY226" fmla="*/ 65314 h 1240971"/>
              <a:gd name="connsiteX227" fmla="*/ 4943852 w 5662407"/>
              <a:gd name="connsiteY227" fmla="*/ 60290 h 1240971"/>
              <a:gd name="connsiteX228" fmla="*/ 4823272 w 5662407"/>
              <a:gd name="connsiteY228" fmla="*/ 50242 h 1240971"/>
              <a:gd name="connsiteX229" fmla="*/ 4677571 w 5662407"/>
              <a:gd name="connsiteY229" fmla="*/ 55266 h 1240971"/>
              <a:gd name="connsiteX230" fmla="*/ 4647426 w 5662407"/>
              <a:gd name="connsiteY230" fmla="*/ 60290 h 1240971"/>
              <a:gd name="connsiteX231" fmla="*/ 4577087 w 5662407"/>
              <a:gd name="connsiteY231" fmla="*/ 65314 h 1240971"/>
              <a:gd name="connsiteX232" fmla="*/ 4486652 w 5662407"/>
              <a:gd name="connsiteY232" fmla="*/ 75363 h 1240971"/>
              <a:gd name="connsiteX233" fmla="*/ 4139984 w 5662407"/>
              <a:gd name="connsiteY233" fmla="*/ 60290 h 1240971"/>
              <a:gd name="connsiteX234" fmla="*/ 3918920 w 5662407"/>
              <a:gd name="connsiteY234" fmla="*/ 50242 h 1240971"/>
              <a:gd name="connsiteX235" fmla="*/ 3873703 w 5662407"/>
              <a:gd name="connsiteY235" fmla="*/ 45217 h 1240971"/>
              <a:gd name="connsiteX236" fmla="*/ 3687808 w 5662407"/>
              <a:gd name="connsiteY236" fmla="*/ 40193 h 1240971"/>
              <a:gd name="connsiteX237" fmla="*/ 3662687 w 5662407"/>
              <a:gd name="connsiteY237" fmla="*/ 35169 h 1240971"/>
              <a:gd name="connsiteX238" fmla="*/ 3627518 w 5662407"/>
              <a:gd name="connsiteY238" fmla="*/ 25121 h 1240971"/>
              <a:gd name="connsiteX239" fmla="*/ 3547131 w 5662407"/>
              <a:gd name="connsiteY239" fmla="*/ 20097 h 1240971"/>
              <a:gd name="connsiteX240" fmla="*/ 3310995 w 5662407"/>
              <a:gd name="connsiteY240" fmla="*/ 25121 h 1240971"/>
              <a:gd name="connsiteX241" fmla="*/ 3265777 w 5662407"/>
              <a:gd name="connsiteY241" fmla="*/ 30145 h 1240971"/>
              <a:gd name="connsiteX242" fmla="*/ 3175342 w 5662407"/>
              <a:gd name="connsiteY242" fmla="*/ 35169 h 1240971"/>
              <a:gd name="connsiteX243" fmla="*/ 2582489 w 5662407"/>
              <a:gd name="connsiteY243" fmla="*/ 45217 h 1240971"/>
              <a:gd name="connsiteX244" fmla="*/ 2255918 w 5662407"/>
              <a:gd name="connsiteY244" fmla="*/ 40193 h 1240971"/>
              <a:gd name="connsiteX245" fmla="*/ 1974564 w 5662407"/>
              <a:gd name="connsiteY245" fmla="*/ 30145 h 1240971"/>
              <a:gd name="connsiteX246" fmla="*/ 1944419 w 5662407"/>
              <a:gd name="connsiteY246" fmla="*/ 25121 h 1240971"/>
              <a:gd name="connsiteX247" fmla="*/ 1848960 w 5662407"/>
              <a:gd name="connsiteY247" fmla="*/ 20097 h 1240971"/>
              <a:gd name="connsiteX248" fmla="*/ 1768573 w 5662407"/>
              <a:gd name="connsiteY248" fmla="*/ 10048 h 1240971"/>
              <a:gd name="connsiteX249" fmla="*/ 1502292 w 5662407"/>
              <a:gd name="connsiteY249" fmla="*/ 20097 h 1240971"/>
              <a:gd name="connsiteX250" fmla="*/ 1467122 w 5662407"/>
              <a:gd name="connsiteY250" fmla="*/ 25121 h 1240971"/>
              <a:gd name="connsiteX251" fmla="*/ 1426929 w 5662407"/>
              <a:gd name="connsiteY251" fmla="*/ 30145 h 1240971"/>
              <a:gd name="connsiteX252" fmla="*/ 1341518 w 5662407"/>
              <a:gd name="connsiteY252" fmla="*/ 45217 h 1240971"/>
              <a:gd name="connsiteX253" fmla="*/ 1095333 w 5662407"/>
              <a:gd name="connsiteY253" fmla="*/ 35169 h 1240971"/>
              <a:gd name="connsiteX254" fmla="*/ 979777 w 5662407"/>
              <a:gd name="connsiteY254" fmla="*/ 20097 h 1240971"/>
              <a:gd name="connsiteX255" fmla="*/ 939584 w 5662407"/>
              <a:gd name="connsiteY255" fmla="*/ 10048 h 1240971"/>
              <a:gd name="connsiteX256" fmla="*/ 813980 w 5662407"/>
              <a:gd name="connsiteY256" fmla="*/ 0 h 1240971"/>
              <a:gd name="connsiteX257" fmla="*/ 743641 w 5662407"/>
              <a:gd name="connsiteY257" fmla="*/ 5024 h 1240971"/>
              <a:gd name="connsiteX258" fmla="*/ 582867 w 5662407"/>
              <a:gd name="connsiteY258" fmla="*/ 15072 h 1240971"/>
              <a:gd name="connsiteX259" fmla="*/ 432142 w 5662407"/>
              <a:gd name="connsiteY259" fmla="*/ 5024 h 1240971"/>
              <a:gd name="connsiteX260" fmla="*/ 412046 w 5662407"/>
              <a:gd name="connsiteY260" fmla="*/ 0 h 1240971"/>
              <a:gd name="connsiteX261" fmla="*/ 281417 w 5662407"/>
              <a:gd name="connsiteY261" fmla="*/ 10048 h 1240971"/>
              <a:gd name="connsiteX262" fmla="*/ 261320 w 5662407"/>
              <a:gd name="connsiteY262" fmla="*/ 15072 h 1240971"/>
              <a:gd name="connsiteX263" fmla="*/ 100547 w 5662407"/>
              <a:gd name="connsiteY263" fmla="*/ 20097 h 1240971"/>
              <a:gd name="connsiteX264" fmla="*/ 5087 w 5662407"/>
              <a:gd name="connsiteY264" fmla="*/ 30145 h 1240971"/>
              <a:gd name="connsiteX0" fmla="*/ 5087 w 5693265"/>
              <a:gd name="connsiteY0" fmla="*/ 30145 h 1240971"/>
              <a:gd name="connsiteX1" fmla="*/ 15136 w 5693265"/>
              <a:gd name="connsiteY1" fmla="*/ 115556 h 1240971"/>
              <a:gd name="connsiteX2" fmla="*/ 20160 w 5693265"/>
              <a:gd name="connsiteY2" fmla="*/ 150725 h 1240971"/>
              <a:gd name="connsiteX3" fmla="*/ 25184 w 5693265"/>
              <a:gd name="connsiteY3" fmla="*/ 236136 h 1240971"/>
              <a:gd name="connsiteX4" fmla="*/ 35232 w 5693265"/>
              <a:gd name="connsiteY4" fmla="*/ 311499 h 1240971"/>
              <a:gd name="connsiteX5" fmla="*/ 40256 w 5693265"/>
              <a:gd name="connsiteY5" fmla="*/ 783771 h 1240971"/>
              <a:gd name="connsiteX6" fmla="*/ 45281 w 5693265"/>
              <a:gd name="connsiteY6" fmla="*/ 864158 h 1240971"/>
              <a:gd name="connsiteX7" fmla="*/ 35232 w 5693265"/>
              <a:gd name="connsiteY7" fmla="*/ 1034980 h 1240971"/>
              <a:gd name="connsiteX8" fmla="*/ 25184 w 5693265"/>
              <a:gd name="connsiteY8" fmla="*/ 1100294 h 1240971"/>
              <a:gd name="connsiteX9" fmla="*/ 20160 w 5693265"/>
              <a:gd name="connsiteY9" fmla="*/ 1150536 h 1240971"/>
              <a:gd name="connsiteX10" fmla="*/ 25184 w 5693265"/>
              <a:gd name="connsiteY10" fmla="*/ 1170633 h 1240971"/>
              <a:gd name="connsiteX11" fmla="*/ 35232 w 5693265"/>
              <a:gd name="connsiteY11" fmla="*/ 1160584 h 1240971"/>
              <a:gd name="connsiteX12" fmla="*/ 55329 w 5693265"/>
              <a:gd name="connsiteY12" fmla="*/ 1100294 h 1240971"/>
              <a:gd name="connsiteX13" fmla="*/ 60353 w 5693265"/>
              <a:gd name="connsiteY13" fmla="*/ 1085222 h 1240971"/>
              <a:gd name="connsiteX14" fmla="*/ 70402 w 5693265"/>
              <a:gd name="connsiteY14" fmla="*/ 1075173 h 1240971"/>
              <a:gd name="connsiteX15" fmla="*/ 95522 w 5693265"/>
              <a:gd name="connsiteY15" fmla="*/ 1045028 h 1240971"/>
              <a:gd name="connsiteX16" fmla="*/ 110595 w 5693265"/>
              <a:gd name="connsiteY16" fmla="*/ 1040004 h 1240971"/>
              <a:gd name="connsiteX17" fmla="*/ 135716 w 5693265"/>
              <a:gd name="connsiteY17" fmla="*/ 1019908 h 1240971"/>
              <a:gd name="connsiteX18" fmla="*/ 150788 w 5693265"/>
              <a:gd name="connsiteY18" fmla="*/ 1009859 h 1240971"/>
              <a:gd name="connsiteX19" fmla="*/ 175909 w 5693265"/>
              <a:gd name="connsiteY19" fmla="*/ 994787 h 1240971"/>
              <a:gd name="connsiteX20" fmla="*/ 216103 w 5693265"/>
              <a:gd name="connsiteY20" fmla="*/ 984738 h 1240971"/>
              <a:gd name="connsiteX21" fmla="*/ 286441 w 5693265"/>
              <a:gd name="connsiteY21" fmla="*/ 994787 h 1240971"/>
              <a:gd name="connsiteX22" fmla="*/ 301514 w 5693265"/>
              <a:gd name="connsiteY22" fmla="*/ 1004835 h 1240971"/>
              <a:gd name="connsiteX23" fmla="*/ 321610 w 5693265"/>
              <a:gd name="connsiteY23" fmla="*/ 1034980 h 1240971"/>
              <a:gd name="connsiteX24" fmla="*/ 356780 w 5693265"/>
              <a:gd name="connsiteY24" fmla="*/ 1065125 h 1240971"/>
              <a:gd name="connsiteX25" fmla="*/ 366828 w 5693265"/>
              <a:gd name="connsiteY25" fmla="*/ 1080198 h 1240971"/>
              <a:gd name="connsiteX26" fmla="*/ 381900 w 5693265"/>
              <a:gd name="connsiteY26" fmla="*/ 1085222 h 1240971"/>
              <a:gd name="connsiteX27" fmla="*/ 396973 w 5693265"/>
              <a:gd name="connsiteY27" fmla="*/ 1095270 h 1240971"/>
              <a:gd name="connsiteX28" fmla="*/ 407021 w 5693265"/>
              <a:gd name="connsiteY28" fmla="*/ 1105319 h 1240971"/>
              <a:gd name="connsiteX29" fmla="*/ 422094 w 5693265"/>
              <a:gd name="connsiteY29" fmla="*/ 1110343 h 1240971"/>
              <a:gd name="connsiteX30" fmla="*/ 437166 w 5693265"/>
              <a:gd name="connsiteY30" fmla="*/ 1120391 h 1240971"/>
              <a:gd name="connsiteX31" fmla="*/ 467311 w 5693265"/>
              <a:gd name="connsiteY31" fmla="*/ 1130439 h 1240971"/>
              <a:gd name="connsiteX32" fmla="*/ 522577 w 5693265"/>
              <a:gd name="connsiteY32" fmla="*/ 1115367 h 1240971"/>
              <a:gd name="connsiteX33" fmla="*/ 552722 w 5693265"/>
              <a:gd name="connsiteY33" fmla="*/ 1075173 h 1240971"/>
              <a:gd name="connsiteX34" fmla="*/ 567795 w 5693265"/>
              <a:gd name="connsiteY34" fmla="*/ 1070149 h 1240971"/>
              <a:gd name="connsiteX35" fmla="*/ 582867 w 5693265"/>
              <a:gd name="connsiteY35" fmla="*/ 1060101 h 1240971"/>
              <a:gd name="connsiteX36" fmla="*/ 638133 w 5693265"/>
              <a:gd name="connsiteY36" fmla="*/ 1045028 h 1240971"/>
              <a:gd name="connsiteX37" fmla="*/ 653206 w 5693265"/>
              <a:gd name="connsiteY37" fmla="*/ 1040004 h 1240971"/>
              <a:gd name="connsiteX38" fmla="*/ 693399 w 5693265"/>
              <a:gd name="connsiteY38" fmla="*/ 1045028 h 1240971"/>
              <a:gd name="connsiteX39" fmla="*/ 723544 w 5693265"/>
              <a:gd name="connsiteY39" fmla="*/ 1055077 h 1240971"/>
              <a:gd name="connsiteX40" fmla="*/ 733593 w 5693265"/>
              <a:gd name="connsiteY40" fmla="*/ 1065125 h 1240971"/>
              <a:gd name="connsiteX41" fmla="*/ 768762 w 5693265"/>
              <a:gd name="connsiteY41" fmla="*/ 1080198 h 1240971"/>
              <a:gd name="connsiteX42" fmla="*/ 803931 w 5693265"/>
              <a:gd name="connsiteY42" fmla="*/ 1105319 h 1240971"/>
              <a:gd name="connsiteX43" fmla="*/ 834076 w 5693265"/>
              <a:gd name="connsiteY43" fmla="*/ 1130439 h 1240971"/>
              <a:gd name="connsiteX44" fmla="*/ 869246 w 5693265"/>
              <a:gd name="connsiteY44" fmla="*/ 1140488 h 1240971"/>
              <a:gd name="connsiteX45" fmla="*/ 909439 w 5693265"/>
              <a:gd name="connsiteY45" fmla="*/ 1175657 h 1240971"/>
              <a:gd name="connsiteX46" fmla="*/ 939584 w 5693265"/>
              <a:gd name="connsiteY46" fmla="*/ 1185705 h 1240971"/>
              <a:gd name="connsiteX47" fmla="*/ 979777 w 5693265"/>
              <a:gd name="connsiteY47" fmla="*/ 1180681 h 1240971"/>
              <a:gd name="connsiteX48" fmla="*/ 989826 w 5693265"/>
              <a:gd name="connsiteY48" fmla="*/ 1170633 h 1240971"/>
              <a:gd name="connsiteX49" fmla="*/ 1004898 w 5693265"/>
              <a:gd name="connsiteY49" fmla="*/ 1150536 h 1240971"/>
              <a:gd name="connsiteX50" fmla="*/ 1014947 w 5693265"/>
              <a:gd name="connsiteY50" fmla="*/ 1120391 h 1240971"/>
              <a:gd name="connsiteX51" fmla="*/ 1040067 w 5693265"/>
              <a:gd name="connsiteY51" fmla="*/ 1095270 h 1240971"/>
              <a:gd name="connsiteX52" fmla="*/ 1050116 w 5693265"/>
              <a:gd name="connsiteY52" fmla="*/ 1085222 h 1240971"/>
              <a:gd name="connsiteX53" fmla="*/ 1075237 w 5693265"/>
              <a:gd name="connsiteY53" fmla="*/ 1065125 h 1240971"/>
              <a:gd name="connsiteX54" fmla="*/ 1090309 w 5693265"/>
              <a:gd name="connsiteY54" fmla="*/ 1050053 h 1240971"/>
              <a:gd name="connsiteX55" fmla="*/ 1120454 w 5693265"/>
              <a:gd name="connsiteY55" fmla="*/ 1040004 h 1240971"/>
              <a:gd name="connsiteX56" fmla="*/ 1135527 w 5693265"/>
              <a:gd name="connsiteY56" fmla="*/ 1034980 h 1240971"/>
              <a:gd name="connsiteX57" fmla="*/ 1160648 w 5693265"/>
              <a:gd name="connsiteY57" fmla="*/ 1019908 h 1240971"/>
              <a:gd name="connsiteX58" fmla="*/ 1175720 w 5693265"/>
              <a:gd name="connsiteY58" fmla="*/ 1014883 h 1240971"/>
              <a:gd name="connsiteX59" fmla="*/ 1195817 w 5693265"/>
              <a:gd name="connsiteY59" fmla="*/ 1004835 h 1240971"/>
              <a:gd name="connsiteX60" fmla="*/ 1281228 w 5693265"/>
              <a:gd name="connsiteY60" fmla="*/ 1014883 h 1240971"/>
              <a:gd name="connsiteX61" fmla="*/ 1296300 w 5693265"/>
              <a:gd name="connsiteY61" fmla="*/ 1024932 h 1240971"/>
              <a:gd name="connsiteX62" fmla="*/ 1311373 w 5693265"/>
              <a:gd name="connsiteY62" fmla="*/ 1029956 h 1240971"/>
              <a:gd name="connsiteX63" fmla="*/ 1326446 w 5693265"/>
              <a:gd name="connsiteY63" fmla="*/ 1060101 h 1240971"/>
              <a:gd name="connsiteX64" fmla="*/ 1341518 w 5693265"/>
              <a:gd name="connsiteY64" fmla="*/ 1065125 h 1240971"/>
              <a:gd name="connsiteX65" fmla="*/ 1356591 w 5693265"/>
              <a:gd name="connsiteY65" fmla="*/ 1075173 h 1240971"/>
              <a:gd name="connsiteX66" fmla="*/ 1396784 w 5693265"/>
              <a:gd name="connsiteY66" fmla="*/ 1090246 h 1240971"/>
              <a:gd name="connsiteX67" fmla="*/ 1447026 w 5693265"/>
              <a:gd name="connsiteY67" fmla="*/ 1105319 h 1240971"/>
              <a:gd name="connsiteX68" fmla="*/ 1462098 w 5693265"/>
              <a:gd name="connsiteY68" fmla="*/ 1110343 h 1240971"/>
              <a:gd name="connsiteX69" fmla="*/ 1497267 w 5693265"/>
              <a:gd name="connsiteY69" fmla="*/ 1120391 h 1240971"/>
              <a:gd name="connsiteX70" fmla="*/ 1552533 w 5693265"/>
              <a:gd name="connsiteY70" fmla="*/ 1115367 h 1240971"/>
              <a:gd name="connsiteX71" fmla="*/ 1567606 w 5693265"/>
              <a:gd name="connsiteY71" fmla="*/ 1110343 h 1240971"/>
              <a:gd name="connsiteX72" fmla="*/ 1587703 w 5693265"/>
              <a:gd name="connsiteY72" fmla="*/ 1090246 h 1240971"/>
              <a:gd name="connsiteX73" fmla="*/ 1637944 w 5693265"/>
              <a:gd name="connsiteY73" fmla="*/ 1050053 h 1240971"/>
              <a:gd name="connsiteX74" fmla="*/ 1653017 w 5693265"/>
              <a:gd name="connsiteY74" fmla="*/ 1029956 h 1240971"/>
              <a:gd name="connsiteX75" fmla="*/ 1688186 w 5693265"/>
              <a:gd name="connsiteY75" fmla="*/ 1019908 h 1240971"/>
              <a:gd name="connsiteX76" fmla="*/ 1788670 w 5693265"/>
              <a:gd name="connsiteY76" fmla="*/ 1029956 h 1240971"/>
              <a:gd name="connsiteX77" fmla="*/ 1818815 w 5693265"/>
              <a:gd name="connsiteY77" fmla="*/ 1040004 h 1240971"/>
              <a:gd name="connsiteX78" fmla="*/ 1853984 w 5693265"/>
              <a:gd name="connsiteY78" fmla="*/ 1050053 h 1240971"/>
              <a:gd name="connsiteX79" fmla="*/ 1869056 w 5693265"/>
              <a:gd name="connsiteY79" fmla="*/ 1060101 h 1240971"/>
              <a:gd name="connsiteX80" fmla="*/ 1894177 w 5693265"/>
              <a:gd name="connsiteY80" fmla="*/ 1065125 h 1240971"/>
              <a:gd name="connsiteX81" fmla="*/ 1949443 w 5693265"/>
              <a:gd name="connsiteY81" fmla="*/ 1085222 h 1240971"/>
              <a:gd name="connsiteX82" fmla="*/ 1969540 w 5693265"/>
              <a:gd name="connsiteY82" fmla="*/ 1090246 h 1240971"/>
              <a:gd name="connsiteX83" fmla="*/ 2014758 w 5693265"/>
              <a:gd name="connsiteY83" fmla="*/ 1110343 h 1240971"/>
              <a:gd name="connsiteX84" fmla="*/ 2039878 w 5693265"/>
              <a:gd name="connsiteY84" fmla="*/ 1125415 h 1240971"/>
              <a:gd name="connsiteX85" fmla="*/ 2120265 w 5693265"/>
              <a:gd name="connsiteY85" fmla="*/ 1120391 h 1240971"/>
              <a:gd name="connsiteX86" fmla="*/ 2130314 w 5693265"/>
              <a:gd name="connsiteY86" fmla="*/ 1110343 h 1240971"/>
              <a:gd name="connsiteX87" fmla="*/ 2155435 w 5693265"/>
              <a:gd name="connsiteY87" fmla="*/ 1100294 h 1240971"/>
              <a:gd name="connsiteX88" fmla="*/ 2190604 w 5693265"/>
              <a:gd name="connsiteY88" fmla="*/ 1070149 h 1240971"/>
              <a:gd name="connsiteX89" fmla="*/ 2230797 w 5693265"/>
              <a:gd name="connsiteY89" fmla="*/ 1040004 h 1240971"/>
              <a:gd name="connsiteX90" fmla="*/ 2245870 w 5693265"/>
              <a:gd name="connsiteY90" fmla="*/ 1034980 h 1240971"/>
              <a:gd name="connsiteX91" fmla="*/ 2270991 w 5693265"/>
              <a:gd name="connsiteY91" fmla="*/ 1019908 h 1240971"/>
              <a:gd name="connsiteX92" fmla="*/ 2301136 w 5693265"/>
              <a:gd name="connsiteY92" fmla="*/ 994787 h 1240971"/>
              <a:gd name="connsiteX93" fmla="*/ 2316208 w 5693265"/>
              <a:gd name="connsiteY93" fmla="*/ 989763 h 1240971"/>
              <a:gd name="connsiteX94" fmla="*/ 2396595 w 5693265"/>
              <a:gd name="connsiteY94" fmla="*/ 984738 h 1240971"/>
              <a:gd name="connsiteX95" fmla="*/ 2426740 w 5693265"/>
              <a:gd name="connsiteY95" fmla="*/ 989763 h 1240971"/>
              <a:gd name="connsiteX96" fmla="*/ 2461909 w 5693265"/>
              <a:gd name="connsiteY96" fmla="*/ 1024932 h 1240971"/>
              <a:gd name="connsiteX97" fmla="*/ 2476982 w 5693265"/>
              <a:gd name="connsiteY97" fmla="*/ 1029956 h 1240971"/>
              <a:gd name="connsiteX98" fmla="*/ 2487030 w 5693265"/>
              <a:gd name="connsiteY98" fmla="*/ 1045028 h 1240971"/>
              <a:gd name="connsiteX99" fmla="*/ 2497078 w 5693265"/>
              <a:gd name="connsiteY99" fmla="*/ 1055077 h 1240971"/>
              <a:gd name="connsiteX100" fmla="*/ 2532248 w 5693265"/>
              <a:gd name="connsiteY100" fmla="*/ 1095270 h 1240971"/>
              <a:gd name="connsiteX101" fmla="*/ 2567417 w 5693265"/>
              <a:gd name="connsiteY101" fmla="*/ 1135464 h 1240971"/>
              <a:gd name="connsiteX102" fmla="*/ 2582489 w 5693265"/>
              <a:gd name="connsiteY102" fmla="*/ 1145512 h 1240971"/>
              <a:gd name="connsiteX103" fmla="*/ 2622683 w 5693265"/>
              <a:gd name="connsiteY103" fmla="*/ 1170633 h 1240971"/>
              <a:gd name="connsiteX104" fmla="*/ 2657852 w 5693265"/>
              <a:gd name="connsiteY104" fmla="*/ 1160584 h 1240971"/>
              <a:gd name="connsiteX105" fmla="*/ 2682973 w 5693265"/>
              <a:gd name="connsiteY105" fmla="*/ 1145512 h 1240971"/>
              <a:gd name="connsiteX106" fmla="*/ 2713118 w 5693265"/>
              <a:gd name="connsiteY106" fmla="*/ 1130439 h 1240971"/>
              <a:gd name="connsiteX107" fmla="*/ 2728191 w 5693265"/>
              <a:gd name="connsiteY107" fmla="*/ 1120391 h 1240971"/>
              <a:gd name="connsiteX108" fmla="*/ 2748287 w 5693265"/>
              <a:gd name="connsiteY108" fmla="*/ 1115367 h 1240971"/>
              <a:gd name="connsiteX109" fmla="*/ 2778432 w 5693265"/>
              <a:gd name="connsiteY109" fmla="*/ 1105319 h 1240971"/>
              <a:gd name="connsiteX110" fmla="*/ 2868867 w 5693265"/>
              <a:gd name="connsiteY110" fmla="*/ 1075173 h 1240971"/>
              <a:gd name="connsiteX111" fmla="*/ 2893988 w 5693265"/>
              <a:gd name="connsiteY111" fmla="*/ 1070149 h 1240971"/>
              <a:gd name="connsiteX112" fmla="*/ 2919109 w 5693265"/>
              <a:gd name="connsiteY112" fmla="*/ 1075173 h 1240971"/>
              <a:gd name="connsiteX113" fmla="*/ 2934182 w 5693265"/>
              <a:gd name="connsiteY113" fmla="*/ 1080198 h 1240971"/>
              <a:gd name="connsiteX114" fmla="*/ 2944230 w 5693265"/>
              <a:gd name="connsiteY114" fmla="*/ 1110343 h 1240971"/>
              <a:gd name="connsiteX115" fmla="*/ 2959303 w 5693265"/>
              <a:gd name="connsiteY115" fmla="*/ 1125415 h 1240971"/>
              <a:gd name="connsiteX116" fmla="*/ 2979399 w 5693265"/>
              <a:gd name="connsiteY116" fmla="*/ 1155560 h 1240971"/>
              <a:gd name="connsiteX117" fmla="*/ 2994472 w 5693265"/>
              <a:gd name="connsiteY117" fmla="*/ 1160584 h 1240971"/>
              <a:gd name="connsiteX118" fmla="*/ 3014569 w 5693265"/>
              <a:gd name="connsiteY118" fmla="*/ 1180681 h 1240971"/>
              <a:gd name="connsiteX119" fmla="*/ 3024617 w 5693265"/>
              <a:gd name="connsiteY119" fmla="*/ 1190730 h 1240971"/>
              <a:gd name="connsiteX120" fmla="*/ 3069835 w 5693265"/>
              <a:gd name="connsiteY120" fmla="*/ 1215850 h 1240971"/>
              <a:gd name="connsiteX121" fmla="*/ 3079883 w 5693265"/>
              <a:gd name="connsiteY121" fmla="*/ 1225899 h 1240971"/>
              <a:gd name="connsiteX122" fmla="*/ 3099980 w 5693265"/>
              <a:gd name="connsiteY122" fmla="*/ 1230923 h 1240971"/>
              <a:gd name="connsiteX123" fmla="*/ 3130125 w 5693265"/>
              <a:gd name="connsiteY123" fmla="*/ 1240971 h 1240971"/>
              <a:gd name="connsiteX124" fmla="*/ 3180366 w 5693265"/>
              <a:gd name="connsiteY124" fmla="*/ 1235947 h 1240971"/>
              <a:gd name="connsiteX125" fmla="*/ 3195439 w 5693265"/>
              <a:gd name="connsiteY125" fmla="*/ 1225899 h 1240971"/>
              <a:gd name="connsiteX126" fmla="*/ 3220560 w 5693265"/>
              <a:gd name="connsiteY126" fmla="*/ 1215850 h 1240971"/>
              <a:gd name="connsiteX127" fmla="*/ 3255729 w 5693265"/>
              <a:gd name="connsiteY127" fmla="*/ 1185705 h 1240971"/>
              <a:gd name="connsiteX128" fmla="*/ 3295922 w 5693265"/>
              <a:gd name="connsiteY128" fmla="*/ 1160584 h 1240971"/>
              <a:gd name="connsiteX129" fmla="*/ 3310995 w 5693265"/>
              <a:gd name="connsiteY129" fmla="*/ 1145512 h 1240971"/>
              <a:gd name="connsiteX130" fmla="*/ 3351188 w 5693265"/>
              <a:gd name="connsiteY130" fmla="*/ 1140488 h 1240971"/>
              <a:gd name="connsiteX131" fmla="*/ 3406454 w 5693265"/>
              <a:gd name="connsiteY131" fmla="*/ 1155560 h 1240971"/>
              <a:gd name="connsiteX132" fmla="*/ 3426551 w 5693265"/>
              <a:gd name="connsiteY132" fmla="*/ 1165609 h 1240971"/>
              <a:gd name="connsiteX133" fmla="*/ 3441624 w 5693265"/>
              <a:gd name="connsiteY133" fmla="*/ 1175657 h 1240971"/>
              <a:gd name="connsiteX134" fmla="*/ 3456696 w 5693265"/>
              <a:gd name="connsiteY134" fmla="*/ 1180681 h 1240971"/>
              <a:gd name="connsiteX135" fmla="*/ 3466744 w 5693265"/>
              <a:gd name="connsiteY135" fmla="*/ 1195754 h 1240971"/>
              <a:gd name="connsiteX136" fmla="*/ 3527035 w 5693265"/>
              <a:gd name="connsiteY136" fmla="*/ 1200778 h 1240971"/>
              <a:gd name="connsiteX137" fmla="*/ 3542107 w 5693265"/>
              <a:gd name="connsiteY137" fmla="*/ 1190730 h 1240971"/>
              <a:gd name="connsiteX138" fmla="*/ 3567228 w 5693265"/>
              <a:gd name="connsiteY138" fmla="*/ 1180681 h 1240971"/>
              <a:gd name="connsiteX139" fmla="*/ 3587325 w 5693265"/>
              <a:gd name="connsiteY139" fmla="*/ 1150536 h 1240971"/>
              <a:gd name="connsiteX140" fmla="*/ 3617470 w 5693265"/>
              <a:gd name="connsiteY140" fmla="*/ 1125415 h 1240971"/>
              <a:gd name="connsiteX141" fmla="*/ 3632542 w 5693265"/>
              <a:gd name="connsiteY141" fmla="*/ 1105319 h 1240971"/>
              <a:gd name="connsiteX142" fmla="*/ 3662687 w 5693265"/>
              <a:gd name="connsiteY142" fmla="*/ 1085222 h 1240971"/>
              <a:gd name="connsiteX143" fmla="*/ 3697856 w 5693265"/>
              <a:gd name="connsiteY143" fmla="*/ 1070149 h 1240971"/>
              <a:gd name="connsiteX144" fmla="*/ 3707905 w 5693265"/>
              <a:gd name="connsiteY144" fmla="*/ 1060101 h 1240971"/>
              <a:gd name="connsiteX145" fmla="*/ 3743074 w 5693265"/>
              <a:gd name="connsiteY145" fmla="*/ 1040004 h 1240971"/>
              <a:gd name="connsiteX146" fmla="*/ 3813413 w 5693265"/>
              <a:gd name="connsiteY146" fmla="*/ 1024932 h 1240971"/>
              <a:gd name="connsiteX147" fmla="*/ 3833509 w 5693265"/>
              <a:gd name="connsiteY147" fmla="*/ 1014883 h 1240971"/>
              <a:gd name="connsiteX148" fmla="*/ 3858630 w 5693265"/>
              <a:gd name="connsiteY148" fmla="*/ 1009859 h 1240971"/>
              <a:gd name="connsiteX149" fmla="*/ 3873703 w 5693265"/>
              <a:gd name="connsiteY149" fmla="*/ 1004835 h 1240971"/>
              <a:gd name="connsiteX150" fmla="*/ 3923944 w 5693265"/>
              <a:gd name="connsiteY150" fmla="*/ 1014883 h 1240971"/>
              <a:gd name="connsiteX151" fmla="*/ 3933993 w 5693265"/>
              <a:gd name="connsiteY151" fmla="*/ 1029956 h 1240971"/>
              <a:gd name="connsiteX152" fmla="*/ 3964138 w 5693265"/>
              <a:gd name="connsiteY152" fmla="*/ 1075173 h 1240971"/>
              <a:gd name="connsiteX153" fmla="*/ 3969162 w 5693265"/>
              <a:gd name="connsiteY153" fmla="*/ 1100294 h 1240971"/>
              <a:gd name="connsiteX154" fmla="*/ 3979210 w 5693265"/>
              <a:gd name="connsiteY154" fmla="*/ 1110343 h 1240971"/>
              <a:gd name="connsiteX155" fmla="*/ 3984235 w 5693265"/>
              <a:gd name="connsiteY155" fmla="*/ 1130439 h 1240971"/>
              <a:gd name="connsiteX156" fmla="*/ 4019404 w 5693265"/>
              <a:gd name="connsiteY156" fmla="*/ 1165609 h 1240971"/>
              <a:gd name="connsiteX157" fmla="*/ 4064621 w 5693265"/>
              <a:gd name="connsiteY157" fmla="*/ 1150536 h 1240971"/>
              <a:gd name="connsiteX158" fmla="*/ 4079694 w 5693265"/>
              <a:gd name="connsiteY158" fmla="*/ 1125415 h 1240971"/>
              <a:gd name="connsiteX159" fmla="*/ 4099791 w 5693265"/>
              <a:gd name="connsiteY159" fmla="*/ 1105319 h 1240971"/>
              <a:gd name="connsiteX160" fmla="*/ 4129936 w 5693265"/>
              <a:gd name="connsiteY160" fmla="*/ 1075173 h 1240971"/>
              <a:gd name="connsiteX161" fmla="*/ 4150032 w 5693265"/>
              <a:gd name="connsiteY161" fmla="*/ 1040004 h 1240971"/>
              <a:gd name="connsiteX162" fmla="*/ 4160081 w 5693265"/>
              <a:gd name="connsiteY162" fmla="*/ 1019908 h 1240971"/>
              <a:gd name="connsiteX163" fmla="*/ 4165105 w 5693265"/>
              <a:gd name="connsiteY163" fmla="*/ 1004835 h 1240971"/>
              <a:gd name="connsiteX164" fmla="*/ 4185202 w 5693265"/>
              <a:gd name="connsiteY164" fmla="*/ 984738 h 1240971"/>
              <a:gd name="connsiteX165" fmla="*/ 4200274 w 5693265"/>
              <a:gd name="connsiteY165" fmla="*/ 979714 h 1240971"/>
              <a:gd name="connsiteX166" fmla="*/ 4235443 w 5693265"/>
              <a:gd name="connsiteY166" fmla="*/ 954593 h 1240971"/>
              <a:gd name="connsiteX167" fmla="*/ 4275637 w 5693265"/>
              <a:gd name="connsiteY167" fmla="*/ 934497 h 1240971"/>
              <a:gd name="connsiteX168" fmla="*/ 4310806 w 5693265"/>
              <a:gd name="connsiteY168" fmla="*/ 914400 h 1240971"/>
              <a:gd name="connsiteX169" fmla="*/ 4325878 w 5693265"/>
              <a:gd name="connsiteY169" fmla="*/ 904352 h 1240971"/>
              <a:gd name="connsiteX170" fmla="*/ 4381144 w 5693265"/>
              <a:gd name="connsiteY170" fmla="*/ 904352 h 1240971"/>
              <a:gd name="connsiteX171" fmla="*/ 4401241 w 5693265"/>
              <a:gd name="connsiteY171" fmla="*/ 914400 h 1240971"/>
              <a:gd name="connsiteX172" fmla="*/ 4416314 w 5693265"/>
              <a:gd name="connsiteY172" fmla="*/ 919424 h 1240971"/>
              <a:gd name="connsiteX173" fmla="*/ 4431386 w 5693265"/>
              <a:gd name="connsiteY173" fmla="*/ 929472 h 1240971"/>
              <a:gd name="connsiteX174" fmla="*/ 4456507 w 5693265"/>
              <a:gd name="connsiteY174" fmla="*/ 974690 h 1240971"/>
              <a:gd name="connsiteX175" fmla="*/ 4476604 w 5693265"/>
              <a:gd name="connsiteY175" fmla="*/ 999811 h 1240971"/>
              <a:gd name="connsiteX176" fmla="*/ 4567039 w 5693265"/>
              <a:gd name="connsiteY176" fmla="*/ 994787 h 1240971"/>
              <a:gd name="connsiteX177" fmla="*/ 4597184 w 5693265"/>
              <a:gd name="connsiteY177" fmla="*/ 969666 h 1240971"/>
              <a:gd name="connsiteX178" fmla="*/ 4617281 w 5693265"/>
              <a:gd name="connsiteY178" fmla="*/ 959617 h 1240971"/>
              <a:gd name="connsiteX179" fmla="*/ 4632353 w 5693265"/>
              <a:gd name="connsiteY179" fmla="*/ 944545 h 1240971"/>
              <a:gd name="connsiteX180" fmla="*/ 4652450 w 5693265"/>
              <a:gd name="connsiteY180" fmla="*/ 934497 h 1240971"/>
              <a:gd name="connsiteX181" fmla="*/ 4672547 w 5693265"/>
              <a:gd name="connsiteY181" fmla="*/ 919424 h 1240971"/>
              <a:gd name="connsiteX182" fmla="*/ 4737861 w 5693265"/>
              <a:gd name="connsiteY182" fmla="*/ 884255 h 1240971"/>
              <a:gd name="connsiteX183" fmla="*/ 4762982 w 5693265"/>
              <a:gd name="connsiteY183" fmla="*/ 879231 h 1240971"/>
              <a:gd name="connsiteX184" fmla="*/ 4778054 w 5693265"/>
              <a:gd name="connsiteY184" fmla="*/ 874206 h 1240971"/>
              <a:gd name="connsiteX185" fmla="*/ 4819294 w 5693265"/>
              <a:gd name="connsiteY185" fmla="*/ 873944 h 1240971"/>
              <a:gd name="connsiteX186" fmla="*/ 4877465 w 5693265"/>
              <a:gd name="connsiteY186" fmla="*/ 895638 h 1240971"/>
              <a:gd name="connsiteX187" fmla="*/ 4935347 w 5693265"/>
              <a:gd name="connsiteY187" fmla="*/ 934523 h 1240971"/>
              <a:gd name="connsiteX188" fmla="*/ 4995402 w 5693265"/>
              <a:gd name="connsiteY188" fmla="*/ 1006746 h 1240971"/>
              <a:gd name="connsiteX189" fmla="*/ 5024762 w 5693265"/>
              <a:gd name="connsiteY189" fmla="*/ 1051963 h 1240971"/>
              <a:gd name="connsiteX190" fmla="*/ 5092223 w 5693265"/>
              <a:gd name="connsiteY190" fmla="*/ 1016506 h 1240971"/>
              <a:gd name="connsiteX191" fmla="*/ 5144322 w 5693265"/>
              <a:gd name="connsiteY191" fmla="*/ 948261 h 1240971"/>
              <a:gd name="connsiteX192" fmla="*/ 5189252 w 5693265"/>
              <a:gd name="connsiteY192" fmla="*/ 886112 h 1240971"/>
              <a:gd name="connsiteX193" fmla="*/ 5226279 w 5693265"/>
              <a:gd name="connsiteY193" fmla="*/ 856230 h 1240971"/>
              <a:gd name="connsiteX194" fmla="*/ 5260637 w 5693265"/>
              <a:gd name="connsiteY194" fmla="*/ 822918 h 1240971"/>
              <a:gd name="connsiteX195" fmla="*/ 5295282 w 5693265"/>
              <a:gd name="connsiteY195" fmla="*/ 800440 h 1240971"/>
              <a:gd name="connsiteX196" fmla="*/ 5334430 w 5693265"/>
              <a:gd name="connsiteY196" fmla="*/ 794893 h 1240971"/>
              <a:gd name="connsiteX197" fmla="*/ 5412174 w 5693265"/>
              <a:gd name="connsiteY197" fmla="*/ 824252 h 1240971"/>
              <a:gd name="connsiteX198" fmla="*/ 5431197 w 5693265"/>
              <a:gd name="connsiteY198" fmla="*/ 768699 h 1240971"/>
              <a:gd name="connsiteX199" fmla="*/ 5441246 w 5693265"/>
              <a:gd name="connsiteY199" fmla="*/ 753626 h 1240971"/>
              <a:gd name="connsiteX200" fmla="*/ 5456318 w 5693265"/>
              <a:gd name="connsiteY200" fmla="*/ 708409 h 1240971"/>
              <a:gd name="connsiteX201" fmla="*/ 5466366 w 5693265"/>
              <a:gd name="connsiteY201" fmla="*/ 683288 h 1240971"/>
              <a:gd name="connsiteX202" fmla="*/ 5476415 w 5693265"/>
              <a:gd name="connsiteY202" fmla="*/ 643094 h 1240971"/>
              <a:gd name="connsiteX203" fmla="*/ 5491487 w 5693265"/>
              <a:gd name="connsiteY203" fmla="*/ 617973 h 1240971"/>
              <a:gd name="connsiteX204" fmla="*/ 5506560 w 5693265"/>
              <a:gd name="connsiteY204" fmla="*/ 572756 h 1240971"/>
              <a:gd name="connsiteX205" fmla="*/ 5526656 w 5693265"/>
              <a:gd name="connsiteY205" fmla="*/ 522514 h 1240971"/>
              <a:gd name="connsiteX206" fmla="*/ 5546753 w 5693265"/>
              <a:gd name="connsiteY206" fmla="*/ 467248 h 1240971"/>
              <a:gd name="connsiteX207" fmla="*/ 5556802 w 5693265"/>
              <a:gd name="connsiteY207" fmla="*/ 411982 h 1240971"/>
              <a:gd name="connsiteX208" fmla="*/ 5566850 w 5693265"/>
              <a:gd name="connsiteY208" fmla="*/ 381837 h 1240971"/>
              <a:gd name="connsiteX209" fmla="*/ 5576898 w 5693265"/>
              <a:gd name="connsiteY209" fmla="*/ 356716 h 1240971"/>
              <a:gd name="connsiteX210" fmla="*/ 5596995 w 5693265"/>
              <a:gd name="connsiteY210" fmla="*/ 316523 h 1240971"/>
              <a:gd name="connsiteX211" fmla="*/ 5617092 w 5693265"/>
              <a:gd name="connsiteY211" fmla="*/ 246184 h 1240971"/>
              <a:gd name="connsiteX212" fmla="*/ 5622116 w 5693265"/>
              <a:gd name="connsiteY212" fmla="*/ 226088 h 1240971"/>
              <a:gd name="connsiteX213" fmla="*/ 5632164 w 5693265"/>
              <a:gd name="connsiteY213" fmla="*/ 216039 h 1240971"/>
              <a:gd name="connsiteX214" fmla="*/ 5637188 w 5693265"/>
              <a:gd name="connsiteY214" fmla="*/ 200967 h 1240971"/>
              <a:gd name="connsiteX215" fmla="*/ 5642213 w 5693265"/>
              <a:gd name="connsiteY215" fmla="*/ 180870 h 1240971"/>
              <a:gd name="connsiteX216" fmla="*/ 5652261 w 5693265"/>
              <a:gd name="connsiteY216" fmla="*/ 165798 h 1240971"/>
              <a:gd name="connsiteX217" fmla="*/ 5693265 w 5693265"/>
              <a:gd name="connsiteY217" fmla="*/ 101268 h 1240971"/>
              <a:gd name="connsiteX218" fmla="*/ 5657285 w 5693265"/>
              <a:gd name="connsiteY218" fmla="*/ 80387 h 1240971"/>
              <a:gd name="connsiteX219" fmla="*/ 5624759 w 5693265"/>
              <a:gd name="connsiteY219" fmla="*/ 46788 h 1240971"/>
              <a:gd name="connsiteX220" fmla="*/ 5575040 w 5693265"/>
              <a:gd name="connsiteY220" fmla="*/ 39120 h 1240971"/>
              <a:gd name="connsiteX221" fmla="*/ 5470369 w 5693265"/>
              <a:gd name="connsiteY221" fmla="*/ 39381 h 1240971"/>
              <a:gd name="connsiteX222" fmla="*/ 5379124 w 5693265"/>
              <a:gd name="connsiteY222" fmla="*/ 39644 h 1240971"/>
              <a:gd name="connsiteX223" fmla="*/ 5323570 w 5693265"/>
              <a:gd name="connsiteY223" fmla="*/ 61337 h 1240971"/>
              <a:gd name="connsiteX224" fmla="*/ 5238682 w 5693265"/>
              <a:gd name="connsiteY224" fmla="*/ 54455 h 1240971"/>
              <a:gd name="connsiteX225" fmla="*/ 5075554 w 5693265"/>
              <a:gd name="connsiteY225" fmla="*/ 56574 h 1240971"/>
              <a:gd name="connsiteX226" fmla="*/ 4989070 w 5693265"/>
              <a:gd name="connsiteY226" fmla="*/ 65314 h 1240971"/>
              <a:gd name="connsiteX227" fmla="*/ 4943852 w 5693265"/>
              <a:gd name="connsiteY227" fmla="*/ 60290 h 1240971"/>
              <a:gd name="connsiteX228" fmla="*/ 4823272 w 5693265"/>
              <a:gd name="connsiteY228" fmla="*/ 50242 h 1240971"/>
              <a:gd name="connsiteX229" fmla="*/ 4677571 w 5693265"/>
              <a:gd name="connsiteY229" fmla="*/ 55266 h 1240971"/>
              <a:gd name="connsiteX230" fmla="*/ 4647426 w 5693265"/>
              <a:gd name="connsiteY230" fmla="*/ 60290 h 1240971"/>
              <a:gd name="connsiteX231" fmla="*/ 4577087 w 5693265"/>
              <a:gd name="connsiteY231" fmla="*/ 65314 h 1240971"/>
              <a:gd name="connsiteX232" fmla="*/ 4486652 w 5693265"/>
              <a:gd name="connsiteY232" fmla="*/ 75363 h 1240971"/>
              <a:gd name="connsiteX233" fmla="*/ 4139984 w 5693265"/>
              <a:gd name="connsiteY233" fmla="*/ 60290 h 1240971"/>
              <a:gd name="connsiteX234" fmla="*/ 3918920 w 5693265"/>
              <a:gd name="connsiteY234" fmla="*/ 50242 h 1240971"/>
              <a:gd name="connsiteX235" fmla="*/ 3873703 w 5693265"/>
              <a:gd name="connsiteY235" fmla="*/ 45217 h 1240971"/>
              <a:gd name="connsiteX236" fmla="*/ 3687808 w 5693265"/>
              <a:gd name="connsiteY236" fmla="*/ 40193 h 1240971"/>
              <a:gd name="connsiteX237" fmla="*/ 3662687 w 5693265"/>
              <a:gd name="connsiteY237" fmla="*/ 35169 h 1240971"/>
              <a:gd name="connsiteX238" fmla="*/ 3627518 w 5693265"/>
              <a:gd name="connsiteY238" fmla="*/ 25121 h 1240971"/>
              <a:gd name="connsiteX239" fmla="*/ 3547131 w 5693265"/>
              <a:gd name="connsiteY239" fmla="*/ 20097 h 1240971"/>
              <a:gd name="connsiteX240" fmla="*/ 3310995 w 5693265"/>
              <a:gd name="connsiteY240" fmla="*/ 25121 h 1240971"/>
              <a:gd name="connsiteX241" fmla="*/ 3265777 w 5693265"/>
              <a:gd name="connsiteY241" fmla="*/ 30145 h 1240971"/>
              <a:gd name="connsiteX242" fmla="*/ 3175342 w 5693265"/>
              <a:gd name="connsiteY242" fmla="*/ 35169 h 1240971"/>
              <a:gd name="connsiteX243" fmla="*/ 2582489 w 5693265"/>
              <a:gd name="connsiteY243" fmla="*/ 45217 h 1240971"/>
              <a:gd name="connsiteX244" fmla="*/ 2255918 w 5693265"/>
              <a:gd name="connsiteY244" fmla="*/ 40193 h 1240971"/>
              <a:gd name="connsiteX245" fmla="*/ 1974564 w 5693265"/>
              <a:gd name="connsiteY245" fmla="*/ 30145 h 1240971"/>
              <a:gd name="connsiteX246" fmla="*/ 1944419 w 5693265"/>
              <a:gd name="connsiteY246" fmla="*/ 25121 h 1240971"/>
              <a:gd name="connsiteX247" fmla="*/ 1848960 w 5693265"/>
              <a:gd name="connsiteY247" fmla="*/ 20097 h 1240971"/>
              <a:gd name="connsiteX248" fmla="*/ 1768573 w 5693265"/>
              <a:gd name="connsiteY248" fmla="*/ 10048 h 1240971"/>
              <a:gd name="connsiteX249" fmla="*/ 1502292 w 5693265"/>
              <a:gd name="connsiteY249" fmla="*/ 20097 h 1240971"/>
              <a:gd name="connsiteX250" fmla="*/ 1467122 w 5693265"/>
              <a:gd name="connsiteY250" fmla="*/ 25121 h 1240971"/>
              <a:gd name="connsiteX251" fmla="*/ 1426929 w 5693265"/>
              <a:gd name="connsiteY251" fmla="*/ 30145 h 1240971"/>
              <a:gd name="connsiteX252" fmla="*/ 1341518 w 5693265"/>
              <a:gd name="connsiteY252" fmla="*/ 45217 h 1240971"/>
              <a:gd name="connsiteX253" fmla="*/ 1095333 w 5693265"/>
              <a:gd name="connsiteY253" fmla="*/ 35169 h 1240971"/>
              <a:gd name="connsiteX254" fmla="*/ 979777 w 5693265"/>
              <a:gd name="connsiteY254" fmla="*/ 20097 h 1240971"/>
              <a:gd name="connsiteX255" fmla="*/ 939584 w 5693265"/>
              <a:gd name="connsiteY255" fmla="*/ 10048 h 1240971"/>
              <a:gd name="connsiteX256" fmla="*/ 813980 w 5693265"/>
              <a:gd name="connsiteY256" fmla="*/ 0 h 1240971"/>
              <a:gd name="connsiteX257" fmla="*/ 743641 w 5693265"/>
              <a:gd name="connsiteY257" fmla="*/ 5024 h 1240971"/>
              <a:gd name="connsiteX258" fmla="*/ 582867 w 5693265"/>
              <a:gd name="connsiteY258" fmla="*/ 15072 h 1240971"/>
              <a:gd name="connsiteX259" fmla="*/ 432142 w 5693265"/>
              <a:gd name="connsiteY259" fmla="*/ 5024 h 1240971"/>
              <a:gd name="connsiteX260" fmla="*/ 412046 w 5693265"/>
              <a:gd name="connsiteY260" fmla="*/ 0 h 1240971"/>
              <a:gd name="connsiteX261" fmla="*/ 281417 w 5693265"/>
              <a:gd name="connsiteY261" fmla="*/ 10048 h 1240971"/>
              <a:gd name="connsiteX262" fmla="*/ 261320 w 5693265"/>
              <a:gd name="connsiteY262" fmla="*/ 15072 h 1240971"/>
              <a:gd name="connsiteX263" fmla="*/ 100547 w 5693265"/>
              <a:gd name="connsiteY263" fmla="*/ 20097 h 1240971"/>
              <a:gd name="connsiteX264" fmla="*/ 5087 w 5693265"/>
              <a:gd name="connsiteY264" fmla="*/ 30145 h 1240971"/>
              <a:gd name="connsiteX0" fmla="*/ 5087 w 5731022"/>
              <a:gd name="connsiteY0" fmla="*/ 30145 h 1240971"/>
              <a:gd name="connsiteX1" fmla="*/ 15136 w 5731022"/>
              <a:gd name="connsiteY1" fmla="*/ 115556 h 1240971"/>
              <a:gd name="connsiteX2" fmla="*/ 20160 w 5731022"/>
              <a:gd name="connsiteY2" fmla="*/ 150725 h 1240971"/>
              <a:gd name="connsiteX3" fmla="*/ 25184 w 5731022"/>
              <a:gd name="connsiteY3" fmla="*/ 236136 h 1240971"/>
              <a:gd name="connsiteX4" fmla="*/ 35232 w 5731022"/>
              <a:gd name="connsiteY4" fmla="*/ 311499 h 1240971"/>
              <a:gd name="connsiteX5" fmla="*/ 40256 w 5731022"/>
              <a:gd name="connsiteY5" fmla="*/ 783771 h 1240971"/>
              <a:gd name="connsiteX6" fmla="*/ 45281 w 5731022"/>
              <a:gd name="connsiteY6" fmla="*/ 864158 h 1240971"/>
              <a:gd name="connsiteX7" fmla="*/ 35232 w 5731022"/>
              <a:gd name="connsiteY7" fmla="*/ 1034980 h 1240971"/>
              <a:gd name="connsiteX8" fmla="*/ 25184 w 5731022"/>
              <a:gd name="connsiteY8" fmla="*/ 1100294 h 1240971"/>
              <a:gd name="connsiteX9" fmla="*/ 20160 w 5731022"/>
              <a:gd name="connsiteY9" fmla="*/ 1150536 h 1240971"/>
              <a:gd name="connsiteX10" fmla="*/ 25184 w 5731022"/>
              <a:gd name="connsiteY10" fmla="*/ 1170633 h 1240971"/>
              <a:gd name="connsiteX11" fmla="*/ 35232 w 5731022"/>
              <a:gd name="connsiteY11" fmla="*/ 1160584 h 1240971"/>
              <a:gd name="connsiteX12" fmla="*/ 55329 w 5731022"/>
              <a:gd name="connsiteY12" fmla="*/ 1100294 h 1240971"/>
              <a:gd name="connsiteX13" fmla="*/ 60353 w 5731022"/>
              <a:gd name="connsiteY13" fmla="*/ 1085222 h 1240971"/>
              <a:gd name="connsiteX14" fmla="*/ 70402 w 5731022"/>
              <a:gd name="connsiteY14" fmla="*/ 1075173 h 1240971"/>
              <a:gd name="connsiteX15" fmla="*/ 95522 w 5731022"/>
              <a:gd name="connsiteY15" fmla="*/ 1045028 h 1240971"/>
              <a:gd name="connsiteX16" fmla="*/ 110595 w 5731022"/>
              <a:gd name="connsiteY16" fmla="*/ 1040004 h 1240971"/>
              <a:gd name="connsiteX17" fmla="*/ 135716 w 5731022"/>
              <a:gd name="connsiteY17" fmla="*/ 1019908 h 1240971"/>
              <a:gd name="connsiteX18" fmla="*/ 150788 w 5731022"/>
              <a:gd name="connsiteY18" fmla="*/ 1009859 h 1240971"/>
              <a:gd name="connsiteX19" fmla="*/ 175909 w 5731022"/>
              <a:gd name="connsiteY19" fmla="*/ 994787 h 1240971"/>
              <a:gd name="connsiteX20" fmla="*/ 216103 w 5731022"/>
              <a:gd name="connsiteY20" fmla="*/ 984738 h 1240971"/>
              <a:gd name="connsiteX21" fmla="*/ 286441 w 5731022"/>
              <a:gd name="connsiteY21" fmla="*/ 994787 h 1240971"/>
              <a:gd name="connsiteX22" fmla="*/ 301514 w 5731022"/>
              <a:gd name="connsiteY22" fmla="*/ 1004835 h 1240971"/>
              <a:gd name="connsiteX23" fmla="*/ 321610 w 5731022"/>
              <a:gd name="connsiteY23" fmla="*/ 1034980 h 1240971"/>
              <a:gd name="connsiteX24" fmla="*/ 356780 w 5731022"/>
              <a:gd name="connsiteY24" fmla="*/ 1065125 h 1240971"/>
              <a:gd name="connsiteX25" fmla="*/ 366828 w 5731022"/>
              <a:gd name="connsiteY25" fmla="*/ 1080198 h 1240971"/>
              <a:gd name="connsiteX26" fmla="*/ 381900 w 5731022"/>
              <a:gd name="connsiteY26" fmla="*/ 1085222 h 1240971"/>
              <a:gd name="connsiteX27" fmla="*/ 396973 w 5731022"/>
              <a:gd name="connsiteY27" fmla="*/ 1095270 h 1240971"/>
              <a:gd name="connsiteX28" fmla="*/ 407021 w 5731022"/>
              <a:gd name="connsiteY28" fmla="*/ 1105319 h 1240971"/>
              <a:gd name="connsiteX29" fmla="*/ 422094 w 5731022"/>
              <a:gd name="connsiteY29" fmla="*/ 1110343 h 1240971"/>
              <a:gd name="connsiteX30" fmla="*/ 437166 w 5731022"/>
              <a:gd name="connsiteY30" fmla="*/ 1120391 h 1240971"/>
              <a:gd name="connsiteX31" fmla="*/ 467311 w 5731022"/>
              <a:gd name="connsiteY31" fmla="*/ 1130439 h 1240971"/>
              <a:gd name="connsiteX32" fmla="*/ 522577 w 5731022"/>
              <a:gd name="connsiteY32" fmla="*/ 1115367 h 1240971"/>
              <a:gd name="connsiteX33" fmla="*/ 552722 w 5731022"/>
              <a:gd name="connsiteY33" fmla="*/ 1075173 h 1240971"/>
              <a:gd name="connsiteX34" fmla="*/ 567795 w 5731022"/>
              <a:gd name="connsiteY34" fmla="*/ 1070149 h 1240971"/>
              <a:gd name="connsiteX35" fmla="*/ 582867 w 5731022"/>
              <a:gd name="connsiteY35" fmla="*/ 1060101 h 1240971"/>
              <a:gd name="connsiteX36" fmla="*/ 638133 w 5731022"/>
              <a:gd name="connsiteY36" fmla="*/ 1045028 h 1240971"/>
              <a:gd name="connsiteX37" fmla="*/ 653206 w 5731022"/>
              <a:gd name="connsiteY37" fmla="*/ 1040004 h 1240971"/>
              <a:gd name="connsiteX38" fmla="*/ 693399 w 5731022"/>
              <a:gd name="connsiteY38" fmla="*/ 1045028 h 1240971"/>
              <a:gd name="connsiteX39" fmla="*/ 723544 w 5731022"/>
              <a:gd name="connsiteY39" fmla="*/ 1055077 h 1240971"/>
              <a:gd name="connsiteX40" fmla="*/ 733593 w 5731022"/>
              <a:gd name="connsiteY40" fmla="*/ 1065125 h 1240971"/>
              <a:gd name="connsiteX41" fmla="*/ 768762 w 5731022"/>
              <a:gd name="connsiteY41" fmla="*/ 1080198 h 1240971"/>
              <a:gd name="connsiteX42" fmla="*/ 803931 w 5731022"/>
              <a:gd name="connsiteY42" fmla="*/ 1105319 h 1240971"/>
              <a:gd name="connsiteX43" fmla="*/ 834076 w 5731022"/>
              <a:gd name="connsiteY43" fmla="*/ 1130439 h 1240971"/>
              <a:gd name="connsiteX44" fmla="*/ 869246 w 5731022"/>
              <a:gd name="connsiteY44" fmla="*/ 1140488 h 1240971"/>
              <a:gd name="connsiteX45" fmla="*/ 909439 w 5731022"/>
              <a:gd name="connsiteY45" fmla="*/ 1175657 h 1240971"/>
              <a:gd name="connsiteX46" fmla="*/ 939584 w 5731022"/>
              <a:gd name="connsiteY46" fmla="*/ 1185705 h 1240971"/>
              <a:gd name="connsiteX47" fmla="*/ 979777 w 5731022"/>
              <a:gd name="connsiteY47" fmla="*/ 1180681 h 1240971"/>
              <a:gd name="connsiteX48" fmla="*/ 989826 w 5731022"/>
              <a:gd name="connsiteY48" fmla="*/ 1170633 h 1240971"/>
              <a:gd name="connsiteX49" fmla="*/ 1004898 w 5731022"/>
              <a:gd name="connsiteY49" fmla="*/ 1150536 h 1240971"/>
              <a:gd name="connsiteX50" fmla="*/ 1014947 w 5731022"/>
              <a:gd name="connsiteY50" fmla="*/ 1120391 h 1240971"/>
              <a:gd name="connsiteX51" fmla="*/ 1040067 w 5731022"/>
              <a:gd name="connsiteY51" fmla="*/ 1095270 h 1240971"/>
              <a:gd name="connsiteX52" fmla="*/ 1050116 w 5731022"/>
              <a:gd name="connsiteY52" fmla="*/ 1085222 h 1240971"/>
              <a:gd name="connsiteX53" fmla="*/ 1075237 w 5731022"/>
              <a:gd name="connsiteY53" fmla="*/ 1065125 h 1240971"/>
              <a:gd name="connsiteX54" fmla="*/ 1090309 w 5731022"/>
              <a:gd name="connsiteY54" fmla="*/ 1050053 h 1240971"/>
              <a:gd name="connsiteX55" fmla="*/ 1120454 w 5731022"/>
              <a:gd name="connsiteY55" fmla="*/ 1040004 h 1240971"/>
              <a:gd name="connsiteX56" fmla="*/ 1135527 w 5731022"/>
              <a:gd name="connsiteY56" fmla="*/ 1034980 h 1240971"/>
              <a:gd name="connsiteX57" fmla="*/ 1160648 w 5731022"/>
              <a:gd name="connsiteY57" fmla="*/ 1019908 h 1240971"/>
              <a:gd name="connsiteX58" fmla="*/ 1175720 w 5731022"/>
              <a:gd name="connsiteY58" fmla="*/ 1014883 h 1240971"/>
              <a:gd name="connsiteX59" fmla="*/ 1195817 w 5731022"/>
              <a:gd name="connsiteY59" fmla="*/ 1004835 h 1240971"/>
              <a:gd name="connsiteX60" fmla="*/ 1281228 w 5731022"/>
              <a:gd name="connsiteY60" fmla="*/ 1014883 h 1240971"/>
              <a:gd name="connsiteX61" fmla="*/ 1296300 w 5731022"/>
              <a:gd name="connsiteY61" fmla="*/ 1024932 h 1240971"/>
              <a:gd name="connsiteX62" fmla="*/ 1311373 w 5731022"/>
              <a:gd name="connsiteY62" fmla="*/ 1029956 h 1240971"/>
              <a:gd name="connsiteX63" fmla="*/ 1326446 w 5731022"/>
              <a:gd name="connsiteY63" fmla="*/ 1060101 h 1240971"/>
              <a:gd name="connsiteX64" fmla="*/ 1341518 w 5731022"/>
              <a:gd name="connsiteY64" fmla="*/ 1065125 h 1240971"/>
              <a:gd name="connsiteX65" fmla="*/ 1356591 w 5731022"/>
              <a:gd name="connsiteY65" fmla="*/ 1075173 h 1240971"/>
              <a:gd name="connsiteX66" fmla="*/ 1396784 w 5731022"/>
              <a:gd name="connsiteY66" fmla="*/ 1090246 h 1240971"/>
              <a:gd name="connsiteX67" fmla="*/ 1447026 w 5731022"/>
              <a:gd name="connsiteY67" fmla="*/ 1105319 h 1240971"/>
              <a:gd name="connsiteX68" fmla="*/ 1462098 w 5731022"/>
              <a:gd name="connsiteY68" fmla="*/ 1110343 h 1240971"/>
              <a:gd name="connsiteX69" fmla="*/ 1497267 w 5731022"/>
              <a:gd name="connsiteY69" fmla="*/ 1120391 h 1240971"/>
              <a:gd name="connsiteX70" fmla="*/ 1552533 w 5731022"/>
              <a:gd name="connsiteY70" fmla="*/ 1115367 h 1240971"/>
              <a:gd name="connsiteX71" fmla="*/ 1567606 w 5731022"/>
              <a:gd name="connsiteY71" fmla="*/ 1110343 h 1240971"/>
              <a:gd name="connsiteX72" fmla="*/ 1587703 w 5731022"/>
              <a:gd name="connsiteY72" fmla="*/ 1090246 h 1240971"/>
              <a:gd name="connsiteX73" fmla="*/ 1637944 w 5731022"/>
              <a:gd name="connsiteY73" fmla="*/ 1050053 h 1240971"/>
              <a:gd name="connsiteX74" fmla="*/ 1653017 w 5731022"/>
              <a:gd name="connsiteY74" fmla="*/ 1029956 h 1240971"/>
              <a:gd name="connsiteX75" fmla="*/ 1688186 w 5731022"/>
              <a:gd name="connsiteY75" fmla="*/ 1019908 h 1240971"/>
              <a:gd name="connsiteX76" fmla="*/ 1788670 w 5731022"/>
              <a:gd name="connsiteY76" fmla="*/ 1029956 h 1240971"/>
              <a:gd name="connsiteX77" fmla="*/ 1818815 w 5731022"/>
              <a:gd name="connsiteY77" fmla="*/ 1040004 h 1240971"/>
              <a:gd name="connsiteX78" fmla="*/ 1853984 w 5731022"/>
              <a:gd name="connsiteY78" fmla="*/ 1050053 h 1240971"/>
              <a:gd name="connsiteX79" fmla="*/ 1869056 w 5731022"/>
              <a:gd name="connsiteY79" fmla="*/ 1060101 h 1240971"/>
              <a:gd name="connsiteX80" fmla="*/ 1894177 w 5731022"/>
              <a:gd name="connsiteY80" fmla="*/ 1065125 h 1240971"/>
              <a:gd name="connsiteX81" fmla="*/ 1949443 w 5731022"/>
              <a:gd name="connsiteY81" fmla="*/ 1085222 h 1240971"/>
              <a:gd name="connsiteX82" fmla="*/ 1969540 w 5731022"/>
              <a:gd name="connsiteY82" fmla="*/ 1090246 h 1240971"/>
              <a:gd name="connsiteX83" fmla="*/ 2014758 w 5731022"/>
              <a:gd name="connsiteY83" fmla="*/ 1110343 h 1240971"/>
              <a:gd name="connsiteX84" fmla="*/ 2039878 w 5731022"/>
              <a:gd name="connsiteY84" fmla="*/ 1125415 h 1240971"/>
              <a:gd name="connsiteX85" fmla="*/ 2120265 w 5731022"/>
              <a:gd name="connsiteY85" fmla="*/ 1120391 h 1240971"/>
              <a:gd name="connsiteX86" fmla="*/ 2130314 w 5731022"/>
              <a:gd name="connsiteY86" fmla="*/ 1110343 h 1240971"/>
              <a:gd name="connsiteX87" fmla="*/ 2155435 w 5731022"/>
              <a:gd name="connsiteY87" fmla="*/ 1100294 h 1240971"/>
              <a:gd name="connsiteX88" fmla="*/ 2190604 w 5731022"/>
              <a:gd name="connsiteY88" fmla="*/ 1070149 h 1240971"/>
              <a:gd name="connsiteX89" fmla="*/ 2230797 w 5731022"/>
              <a:gd name="connsiteY89" fmla="*/ 1040004 h 1240971"/>
              <a:gd name="connsiteX90" fmla="*/ 2245870 w 5731022"/>
              <a:gd name="connsiteY90" fmla="*/ 1034980 h 1240971"/>
              <a:gd name="connsiteX91" fmla="*/ 2270991 w 5731022"/>
              <a:gd name="connsiteY91" fmla="*/ 1019908 h 1240971"/>
              <a:gd name="connsiteX92" fmla="*/ 2301136 w 5731022"/>
              <a:gd name="connsiteY92" fmla="*/ 994787 h 1240971"/>
              <a:gd name="connsiteX93" fmla="*/ 2316208 w 5731022"/>
              <a:gd name="connsiteY93" fmla="*/ 989763 h 1240971"/>
              <a:gd name="connsiteX94" fmla="*/ 2396595 w 5731022"/>
              <a:gd name="connsiteY94" fmla="*/ 984738 h 1240971"/>
              <a:gd name="connsiteX95" fmla="*/ 2426740 w 5731022"/>
              <a:gd name="connsiteY95" fmla="*/ 989763 h 1240971"/>
              <a:gd name="connsiteX96" fmla="*/ 2461909 w 5731022"/>
              <a:gd name="connsiteY96" fmla="*/ 1024932 h 1240971"/>
              <a:gd name="connsiteX97" fmla="*/ 2476982 w 5731022"/>
              <a:gd name="connsiteY97" fmla="*/ 1029956 h 1240971"/>
              <a:gd name="connsiteX98" fmla="*/ 2487030 w 5731022"/>
              <a:gd name="connsiteY98" fmla="*/ 1045028 h 1240971"/>
              <a:gd name="connsiteX99" fmla="*/ 2497078 w 5731022"/>
              <a:gd name="connsiteY99" fmla="*/ 1055077 h 1240971"/>
              <a:gd name="connsiteX100" fmla="*/ 2532248 w 5731022"/>
              <a:gd name="connsiteY100" fmla="*/ 1095270 h 1240971"/>
              <a:gd name="connsiteX101" fmla="*/ 2567417 w 5731022"/>
              <a:gd name="connsiteY101" fmla="*/ 1135464 h 1240971"/>
              <a:gd name="connsiteX102" fmla="*/ 2582489 w 5731022"/>
              <a:gd name="connsiteY102" fmla="*/ 1145512 h 1240971"/>
              <a:gd name="connsiteX103" fmla="*/ 2622683 w 5731022"/>
              <a:gd name="connsiteY103" fmla="*/ 1170633 h 1240971"/>
              <a:gd name="connsiteX104" fmla="*/ 2657852 w 5731022"/>
              <a:gd name="connsiteY104" fmla="*/ 1160584 h 1240971"/>
              <a:gd name="connsiteX105" fmla="*/ 2682973 w 5731022"/>
              <a:gd name="connsiteY105" fmla="*/ 1145512 h 1240971"/>
              <a:gd name="connsiteX106" fmla="*/ 2713118 w 5731022"/>
              <a:gd name="connsiteY106" fmla="*/ 1130439 h 1240971"/>
              <a:gd name="connsiteX107" fmla="*/ 2728191 w 5731022"/>
              <a:gd name="connsiteY107" fmla="*/ 1120391 h 1240971"/>
              <a:gd name="connsiteX108" fmla="*/ 2748287 w 5731022"/>
              <a:gd name="connsiteY108" fmla="*/ 1115367 h 1240971"/>
              <a:gd name="connsiteX109" fmla="*/ 2778432 w 5731022"/>
              <a:gd name="connsiteY109" fmla="*/ 1105319 h 1240971"/>
              <a:gd name="connsiteX110" fmla="*/ 2868867 w 5731022"/>
              <a:gd name="connsiteY110" fmla="*/ 1075173 h 1240971"/>
              <a:gd name="connsiteX111" fmla="*/ 2893988 w 5731022"/>
              <a:gd name="connsiteY111" fmla="*/ 1070149 h 1240971"/>
              <a:gd name="connsiteX112" fmla="*/ 2919109 w 5731022"/>
              <a:gd name="connsiteY112" fmla="*/ 1075173 h 1240971"/>
              <a:gd name="connsiteX113" fmla="*/ 2934182 w 5731022"/>
              <a:gd name="connsiteY113" fmla="*/ 1080198 h 1240971"/>
              <a:gd name="connsiteX114" fmla="*/ 2944230 w 5731022"/>
              <a:gd name="connsiteY114" fmla="*/ 1110343 h 1240971"/>
              <a:gd name="connsiteX115" fmla="*/ 2959303 w 5731022"/>
              <a:gd name="connsiteY115" fmla="*/ 1125415 h 1240971"/>
              <a:gd name="connsiteX116" fmla="*/ 2979399 w 5731022"/>
              <a:gd name="connsiteY116" fmla="*/ 1155560 h 1240971"/>
              <a:gd name="connsiteX117" fmla="*/ 2994472 w 5731022"/>
              <a:gd name="connsiteY117" fmla="*/ 1160584 h 1240971"/>
              <a:gd name="connsiteX118" fmla="*/ 3014569 w 5731022"/>
              <a:gd name="connsiteY118" fmla="*/ 1180681 h 1240971"/>
              <a:gd name="connsiteX119" fmla="*/ 3024617 w 5731022"/>
              <a:gd name="connsiteY119" fmla="*/ 1190730 h 1240971"/>
              <a:gd name="connsiteX120" fmla="*/ 3069835 w 5731022"/>
              <a:gd name="connsiteY120" fmla="*/ 1215850 h 1240971"/>
              <a:gd name="connsiteX121" fmla="*/ 3079883 w 5731022"/>
              <a:gd name="connsiteY121" fmla="*/ 1225899 h 1240971"/>
              <a:gd name="connsiteX122" fmla="*/ 3099980 w 5731022"/>
              <a:gd name="connsiteY122" fmla="*/ 1230923 h 1240971"/>
              <a:gd name="connsiteX123" fmla="*/ 3130125 w 5731022"/>
              <a:gd name="connsiteY123" fmla="*/ 1240971 h 1240971"/>
              <a:gd name="connsiteX124" fmla="*/ 3180366 w 5731022"/>
              <a:gd name="connsiteY124" fmla="*/ 1235947 h 1240971"/>
              <a:gd name="connsiteX125" fmla="*/ 3195439 w 5731022"/>
              <a:gd name="connsiteY125" fmla="*/ 1225899 h 1240971"/>
              <a:gd name="connsiteX126" fmla="*/ 3220560 w 5731022"/>
              <a:gd name="connsiteY126" fmla="*/ 1215850 h 1240971"/>
              <a:gd name="connsiteX127" fmla="*/ 3255729 w 5731022"/>
              <a:gd name="connsiteY127" fmla="*/ 1185705 h 1240971"/>
              <a:gd name="connsiteX128" fmla="*/ 3295922 w 5731022"/>
              <a:gd name="connsiteY128" fmla="*/ 1160584 h 1240971"/>
              <a:gd name="connsiteX129" fmla="*/ 3310995 w 5731022"/>
              <a:gd name="connsiteY129" fmla="*/ 1145512 h 1240971"/>
              <a:gd name="connsiteX130" fmla="*/ 3351188 w 5731022"/>
              <a:gd name="connsiteY130" fmla="*/ 1140488 h 1240971"/>
              <a:gd name="connsiteX131" fmla="*/ 3406454 w 5731022"/>
              <a:gd name="connsiteY131" fmla="*/ 1155560 h 1240971"/>
              <a:gd name="connsiteX132" fmla="*/ 3426551 w 5731022"/>
              <a:gd name="connsiteY132" fmla="*/ 1165609 h 1240971"/>
              <a:gd name="connsiteX133" fmla="*/ 3441624 w 5731022"/>
              <a:gd name="connsiteY133" fmla="*/ 1175657 h 1240971"/>
              <a:gd name="connsiteX134" fmla="*/ 3456696 w 5731022"/>
              <a:gd name="connsiteY134" fmla="*/ 1180681 h 1240971"/>
              <a:gd name="connsiteX135" fmla="*/ 3466744 w 5731022"/>
              <a:gd name="connsiteY135" fmla="*/ 1195754 h 1240971"/>
              <a:gd name="connsiteX136" fmla="*/ 3527035 w 5731022"/>
              <a:gd name="connsiteY136" fmla="*/ 1200778 h 1240971"/>
              <a:gd name="connsiteX137" fmla="*/ 3542107 w 5731022"/>
              <a:gd name="connsiteY137" fmla="*/ 1190730 h 1240971"/>
              <a:gd name="connsiteX138" fmla="*/ 3567228 w 5731022"/>
              <a:gd name="connsiteY138" fmla="*/ 1180681 h 1240971"/>
              <a:gd name="connsiteX139" fmla="*/ 3587325 w 5731022"/>
              <a:gd name="connsiteY139" fmla="*/ 1150536 h 1240971"/>
              <a:gd name="connsiteX140" fmla="*/ 3617470 w 5731022"/>
              <a:gd name="connsiteY140" fmla="*/ 1125415 h 1240971"/>
              <a:gd name="connsiteX141" fmla="*/ 3632542 w 5731022"/>
              <a:gd name="connsiteY141" fmla="*/ 1105319 h 1240971"/>
              <a:gd name="connsiteX142" fmla="*/ 3662687 w 5731022"/>
              <a:gd name="connsiteY142" fmla="*/ 1085222 h 1240971"/>
              <a:gd name="connsiteX143" fmla="*/ 3697856 w 5731022"/>
              <a:gd name="connsiteY143" fmla="*/ 1070149 h 1240971"/>
              <a:gd name="connsiteX144" fmla="*/ 3707905 w 5731022"/>
              <a:gd name="connsiteY144" fmla="*/ 1060101 h 1240971"/>
              <a:gd name="connsiteX145" fmla="*/ 3743074 w 5731022"/>
              <a:gd name="connsiteY145" fmla="*/ 1040004 h 1240971"/>
              <a:gd name="connsiteX146" fmla="*/ 3813413 w 5731022"/>
              <a:gd name="connsiteY146" fmla="*/ 1024932 h 1240971"/>
              <a:gd name="connsiteX147" fmla="*/ 3833509 w 5731022"/>
              <a:gd name="connsiteY147" fmla="*/ 1014883 h 1240971"/>
              <a:gd name="connsiteX148" fmla="*/ 3858630 w 5731022"/>
              <a:gd name="connsiteY148" fmla="*/ 1009859 h 1240971"/>
              <a:gd name="connsiteX149" fmla="*/ 3873703 w 5731022"/>
              <a:gd name="connsiteY149" fmla="*/ 1004835 h 1240971"/>
              <a:gd name="connsiteX150" fmla="*/ 3923944 w 5731022"/>
              <a:gd name="connsiteY150" fmla="*/ 1014883 h 1240971"/>
              <a:gd name="connsiteX151" fmla="*/ 3933993 w 5731022"/>
              <a:gd name="connsiteY151" fmla="*/ 1029956 h 1240971"/>
              <a:gd name="connsiteX152" fmla="*/ 3964138 w 5731022"/>
              <a:gd name="connsiteY152" fmla="*/ 1075173 h 1240971"/>
              <a:gd name="connsiteX153" fmla="*/ 3969162 w 5731022"/>
              <a:gd name="connsiteY153" fmla="*/ 1100294 h 1240971"/>
              <a:gd name="connsiteX154" fmla="*/ 3979210 w 5731022"/>
              <a:gd name="connsiteY154" fmla="*/ 1110343 h 1240971"/>
              <a:gd name="connsiteX155" fmla="*/ 3984235 w 5731022"/>
              <a:gd name="connsiteY155" fmla="*/ 1130439 h 1240971"/>
              <a:gd name="connsiteX156" fmla="*/ 4019404 w 5731022"/>
              <a:gd name="connsiteY156" fmla="*/ 1165609 h 1240971"/>
              <a:gd name="connsiteX157" fmla="*/ 4064621 w 5731022"/>
              <a:gd name="connsiteY157" fmla="*/ 1150536 h 1240971"/>
              <a:gd name="connsiteX158" fmla="*/ 4079694 w 5731022"/>
              <a:gd name="connsiteY158" fmla="*/ 1125415 h 1240971"/>
              <a:gd name="connsiteX159" fmla="*/ 4099791 w 5731022"/>
              <a:gd name="connsiteY159" fmla="*/ 1105319 h 1240971"/>
              <a:gd name="connsiteX160" fmla="*/ 4129936 w 5731022"/>
              <a:gd name="connsiteY160" fmla="*/ 1075173 h 1240971"/>
              <a:gd name="connsiteX161" fmla="*/ 4150032 w 5731022"/>
              <a:gd name="connsiteY161" fmla="*/ 1040004 h 1240971"/>
              <a:gd name="connsiteX162" fmla="*/ 4160081 w 5731022"/>
              <a:gd name="connsiteY162" fmla="*/ 1019908 h 1240971"/>
              <a:gd name="connsiteX163" fmla="*/ 4165105 w 5731022"/>
              <a:gd name="connsiteY163" fmla="*/ 1004835 h 1240971"/>
              <a:gd name="connsiteX164" fmla="*/ 4185202 w 5731022"/>
              <a:gd name="connsiteY164" fmla="*/ 984738 h 1240971"/>
              <a:gd name="connsiteX165" fmla="*/ 4200274 w 5731022"/>
              <a:gd name="connsiteY165" fmla="*/ 979714 h 1240971"/>
              <a:gd name="connsiteX166" fmla="*/ 4235443 w 5731022"/>
              <a:gd name="connsiteY166" fmla="*/ 954593 h 1240971"/>
              <a:gd name="connsiteX167" fmla="*/ 4275637 w 5731022"/>
              <a:gd name="connsiteY167" fmla="*/ 934497 h 1240971"/>
              <a:gd name="connsiteX168" fmla="*/ 4310806 w 5731022"/>
              <a:gd name="connsiteY168" fmla="*/ 914400 h 1240971"/>
              <a:gd name="connsiteX169" fmla="*/ 4325878 w 5731022"/>
              <a:gd name="connsiteY169" fmla="*/ 904352 h 1240971"/>
              <a:gd name="connsiteX170" fmla="*/ 4381144 w 5731022"/>
              <a:gd name="connsiteY170" fmla="*/ 904352 h 1240971"/>
              <a:gd name="connsiteX171" fmla="*/ 4401241 w 5731022"/>
              <a:gd name="connsiteY171" fmla="*/ 914400 h 1240971"/>
              <a:gd name="connsiteX172" fmla="*/ 4416314 w 5731022"/>
              <a:gd name="connsiteY172" fmla="*/ 919424 h 1240971"/>
              <a:gd name="connsiteX173" fmla="*/ 4431386 w 5731022"/>
              <a:gd name="connsiteY173" fmla="*/ 929472 h 1240971"/>
              <a:gd name="connsiteX174" fmla="*/ 4456507 w 5731022"/>
              <a:gd name="connsiteY174" fmla="*/ 974690 h 1240971"/>
              <a:gd name="connsiteX175" fmla="*/ 4476604 w 5731022"/>
              <a:gd name="connsiteY175" fmla="*/ 999811 h 1240971"/>
              <a:gd name="connsiteX176" fmla="*/ 4567039 w 5731022"/>
              <a:gd name="connsiteY176" fmla="*/ 994787 h 1240971"/>
              <a:gd name="connsiteX177" fmla="*/ 4597184 w 5731022"/>
              <a:gd name="connsiteY177" fmla="*/ 969666 h 1240971"/>
              <a:gd name="connsiteX178" fmla="*/ 4617281 w 5731022"/>
              <a:gd name="connsiteY178" fmla="*/ 959617 h 1240971"/>
              <a:gd name="connsiteX179" fmla="*/ 4632353 w 5731022"/>
              <a:gd name="connsiteY179" fmla="*/ 944545 h 1240971"/>
              <a:gd name="connsiteX180" fmla="*/ 4652450 w 5731022"/>
              <a:gd name="connsiteY180" fmla="*/ 934497 h 1240971"/>
              <a:gd name="connsiteX181" fmla="*/ 4672547 w 5731022"/>
              <a:gd name="connsiteY181" fmla="*/ 919424 h 1240971"/>
              <a:gd name="connsiteX182" fmla="*/ 4737861 w 5731022"/>
              <a:gd name="connsiteY182" fmla="*/ 884255 h 1240971"/>
              <a:gd name="connsiteX183" fmla="*/ 4762982 w 5731022"/>
              <a:gd name="connsiteY183" fmla="*/ 879231 h 1240971"/>
              <a:gd name="connsiteX184" fmla="*/ 4778054 w 5731022"/>
              <a:gd name="connsiteY184" fmla="*/ 874206 h 1240971"/>
              <a:gd name="connsiteX185" fmla="*/ 4819294 w 5731022"/>
              <a:gd name="connsiteY185" fmla="*/ 873944 h 1240971"/>
              <a:gd name="connsiteX186" fmla="*/ 4877465 w 5731022"/>
              <a:gd name="connsiteY186" fmla="*/ 895638 h 1240971"/>
              <a:gd name="connsiteX187" fmla="*/ 4935347 w 5731022"/>
              <a:gd name="connsiteY187" fmla="*/ 934523 h 1240971"/>
              <a:gd name="connsiteX188" fmla="*/ 4995402 w 5731022"/>
              <a:gd name="connsiteY188" fmla="*/ 1006746 h 1240971"/>
              <a:gd name="connsiteX189" fmla="*/ 5024762 w 5731022"/>
              <a:gd name="connsiteY189" fmla="*/ 1051963 h 1240971"/>
              <a:gd name="connsiteX190" fmla="*/ 5092223 w 5731022"/>
              <a:gd name="connsiteY190" fmla="*/ 1016506 h 1240971"/>
              <a:gd name="connsiteX191" fmla="*/ 5144322 w 5731022"/>
              <a:gd name="connsiteY191" fmla="*/ 948261 h 1240971"/>
              <a:gd name="connsiteX192" fmla="*/ 5189252 w 5731022"/>
              <a:gd name="connsiteY192" fmla="*/ 886112 h 1240971"/>
              <a:gd name="connsiteX193" fmla="*/ 5226279 w 5731022"/>
              <a:gd name="connsiteY193" fmla="*/ 856230 h 1240971"/>
              <a:gd name="connsiteX194" fmla="*/ 5260637 w 5731022"/>
              <a:gd name="connsiteY194" fmla="*/ 822918 h 1240971"/>
              <a:gd name="connsiteX195" fmla="*/ 5295282 w 5731022"/>
              <a:gd name="connsiteY195" fmla="*/ 800440 h 1240971"/>
              <a:gd name="connsiteX196" fmla="*/ 5334430 w 5731022"/>
              <a:gd name="connsiteY196" fmla="*/ 794893 h 1240971"/>
              <a:gd name="connsiteX197" fmla="*/ 5412174 w 5731022"/>
              <a:gd name="connsiteY197" fmla="*/ 824252 h 1240971"/>
              <a:gd name="connsiteX198" fmla="*/ 5431197 w 5731022"/>
              <a:gd name="connsiteY198" fmla="*/ 768699 h 1240971"/>
              <a:gd name="connsiteX199" fmla="*/ 5441246 w 5731022"/>
              <a:gd name="connsiteY199" fmla="*/ 753626 h 1240971"/>
              <a:gd name="connsiteX200" fmla="*/ 5456318 w 5731022"/>
              <a:gd name="connsiteY200" fmla="*/ 708409 h 1240971"/>
              <a:gd name="connsiteX201" fmla="*/ 5466366 w 5731022"/>
              <a:gd name="connsiteY201" fmla="*/ 683288 h 1240971"/>
              <a:gd name="connsiteX202" fmla="*/ 5476415 w 5731022"/>
              <a:gd name="connsiteY202" fmla="*/ 643094 h 1240971"/>
              <a:gd name="connsiteX203" fmla="*/ 5491487 w 5731022"/>
              <a:gd name="connsiteY203" fmla="*/ 617973 h 1240971"/>
              <a:gd name="connsiteX204" fmla="*/ 5506560 w 5731022"/>
              <a:gd name="connsiteY204" fmla="*/ 572756 h 1240971"/>
              <a:gd name="connsiteX205" fmla="*/ 5526656 w 5731022"/>
              <a:gd name="connsiteY205" fmla="*/ 522514 h 1240971"/>
              <a:gd name="connsiteX206" fmla="*/ 5546753 w 5731022"/>
              <a:gd name="connsiteY206" fmla="*/ 467248 h 1240971"/>
              <a:gd name="connsiteX207" fmla="*/ 5556802 w 5731022"/>
              <a:gd name="connsiteY207" fmla="*/ 411982 h 1240971"/>
              <a:gd name="connsiteX208" fmla="*/ 5566850 w 5731022"/>
              <a:gd name="connsiteY208" fmla="*/ 381837 h 1240971"/>
              <a:gd name="connsiteX209" fmla="*/ 5576898 w 5731022"/>
              <a:gd name="connsiteY209" fmla="*/ 356716 h 1240971"/>
              <a:gd name="connsiteX210" fmla="*/ 5596995 w 5731022"/>
              <a:gd name="connsiteY210" fmla="*/ 316523 h 1240971"/>
              <a:gd name="connsiteX211" fmla="*/ 5617092 w 5731022"/>
              <a:gd name="connsiteY211" fmla="*/ 246184 h 1240971"/>
              <a:gd name="connsiteX212" fmla="*/ 5622116 w 5731022"/>
              <a:gd name="connsiteY212" fmla="*/ 226088 h 1240971"/>
              <a:gd name="connsiteX213" fmla="*/ 5632164 w 5731022"/>
              <a:gd name="connsiteY213" fmla="*/ 216039 h 1240971"/>
              <a:gd name="connsiteX214" fmla="*/ 5637188 w 5731022"/>
              <a:gd name="connsiteY214" fmla="*/ 200967 h 1240971"/>
              <a:gd name="connsiteX215" fmla="*/ 5642213 w 5731022"/>
              <a:gd name="connsiteY215" fmla="*/ 180870 h 1240971"/>
              <a:gd name="connsiteX216" fmla="*/ 5652261 w 5731022"/>
              <a:gd name="connsiteY216" fmla="*/ 165798 h 1240971"/>
              <a:gd name="connsiteX217" fmla="*/ 5693265 w 5731022"/>
              <a:gd name="connsiteY217" fmla="*/ 101268 h 1240971"/>
              <a:gd name="connsiteX218" fmla="*/ 5728722 w 5731022"/>
              <a:gd name="connsiteY218" fmla="*/ 42287 h 1240971"/>
              <a:gd name="connsiteX219" fmla="*/ 5624759 w 5731022"/>
              <a:gd name="connsiteY219" fmla="*/ 46788 h 1240971"/>
              <a:gd name="connsiteX220" fmla="*/ 5575040 w 5731022"/>
              <a:gd name="connsiteY220" fmla="*/ 39120 h 1240971"/>
              <a:gd name="connsiteX221" fmla="*/ 5470369 w 5731022"/>
              <a:gd name="connsiteY221" fmla="*/ 39381 h 1240971"/>
              <a:gd name="connsiteX222" fmla="*/ 5379124 w 5731022"/>
              <a:gd name="connsiteY222" fmla="*/ 39644 h 1240971"/>
              <a:gd name="connsiteX223" fmla="*/ 5323570 w 5731022"/>
              <a:gd name="connsiteY223" fmla="*/ 61337 h 1240971"/>
              <a:gd name="connsiteX224" fmla="*/ 5238682 w 5731022"/>
              <a:gd name="connsiteY224" fmla="*/ 54455 h 1240971"/>
              <a:gd name="connsiteX225" fmla="*/ 5075554 w 5731022"/>
              <a:gd name="connsiteY225" fmla="*/ 56574 h 1240971"/>
              <a:gd name="connsiteX226" fmla="*/ 4989070 w 5731022"/>
              <a:gd name="connsiteY226" fmla="*/ 65314 h 1240971"/>
              <a:gd name="connsiteX227" fmla="*/ 4943852 w 5731022"/>
              <a:gd name="connsiteY227" fmla="*/ 60290 h 1240971"/>
              <a:gd name="connsiteX228" fmla="*/ 4823272 w 5731022"/>
              <a:gd name="connsiteY228" fmla="*/ 50242 h 1240971"/>
              <a:gd name="connsiteX229" fmla="*/ 4677571 w 5731022"/>
              <a:gd name="connsiteY229" fmla="*/ 55266 h 1240971"/>
              <a:gd name="connsiteX230" fmla="*/ 4647426 w 5731022"/>
              <a:gd name="connsiteY230" fmla="*/ 60290 h 1240971"/>
              <a:gd name="connsiteX231" fmla="*/ 4577087 w 5731022"/>
              <a:gd name="connsiteY231" fmla="*/ 65314 h 1240971"/>
              <a:gd name="connsiteX232" fmla="*/ 4486652 w 5731022"/>
              <a:gd name="connsiteY232" fmla="*/ 75363 h 1240971"/>
              <a:gd name="connsiteX233" fmla="*/ 4139984 w 5731022"/>
              <a:gd name="connsiteY233" fmla="*/ 60290 h 1240971"/>
              <a:gd name="connsiteX234" fmla="*/ 3918920 w 5731022"/>
              <a:gd name="connsiteY234" fmla="*/ 50242 h 1240971"/>
              <a:gd name="connsiteX235" fmla="*/ 3873703 w 5731022"/>
              <a:gd name="connsiteY235" fmla="*/ 45217 h 1240971"/>
              <a:gd name="connsiteX236" fmla="*/ 3687808 w 5731022"/>
              <a:gd name="connsiteY236" fmla="*/ 40193 h 1240971"/>
              <a:gd name="connsiteX237" fmla="*/ 3662687 w 5731022"/>
              <a:gd name="connsiteY237" fmla="*/ 35169 h 1240971"/>
              <a:gd name="connsiteX238" fmla="*/ 3627518 w 5731022"/>
              <a:gd name="connsiteY238" fmla="*/ 25121 h 1240971"/>
              <a:gd name="connsiteX239" fmla="*/ 3547131 w 5731022"/>
              <a:gd name="connsiteY239" fmla="*/ 20097 h 1240971"/>
              <a:gd name="connsiteX240" fmla="*/ 3310995 w 5731022"/>
              <a:gd name="connsiteY240" fmla="*/ 25121 h 1240971"/>
              <a:gd name="connsiteX241" fmla="*/ 3265777 w 5731022"/>
              <a:gd name="connsiteY241" fmla="*/ 30145 h 1240971"/>
              <a:gd name="connsiteX242" fmla="*/ 3175342 w 5731022"/>
              <a:gd name="connsiteY242" fmla="*/ 35169 h 1240971"/>
              <a:gd name="connsiteX243" fmla="*/ 2582489 w 5731022"/>
              <a:gd name="connsiteY243" fmla="*/ 45217 h 1240971"/>
              <a:gd name="connsiteX244" fmla="*/ 2255918 w 5731022"/>
              <a:gd name="connsiteY244" fmla="*/ 40193 h 1240971"/>
              <a:gd name="connsiteX245" fmla="*/ 1974564 w 5731022"/>
              <a:gd name="connsiteY245" fmla="*/ 30145 h 1240971"/>
              <a:gd name="connsiteX246" fmla="*/ 1944419 w 5731022"/>
              <a:gd name="connsiteY246" fmla="*/ 25121 h 1240971"/>
              <a:gd name="connsiteX247" fmla="*/ 1848960 w 5731022"/>
              <a:gd name="connsiteY247" fmla="*/ 20097 h 1240971"/>
              <a:gd name="connsiteX248" fmla="*/ 1768573 w 5731022"/>
              <a:gd name="connsiteY248" fmla="*/ 10048 h 1240971"/>
              <a:gd name="connsiteX249" fmla="*/ 1502292 w 5731022"/>
              <a:gd name="connsiteY249" fmla="*/ 20097 h 1240971"/>
              <a:gd name="connsiteX250" fmla="*/ 1467122 w 5731022"/>
              <a:gd name="connsiteY250" fmla="*/ 25121 h 1240971"/>
              <a:gd name="connsiteX251" fmla="*/ 1426929 w 5731022"/>
              <a:gd name="connsiteY251" fmla="*/ 30145 h 1240971"/>
              <a:gd name="connsiteX252" fmla="*/ 1341518 w 5731022"/>
              <a:gd name="connsiteY252" fmla="*/ 45217 h 1240971"/>
              <a:gd name="connsiteX253" fmla="*/ 1095333 w 5731022"/>
              <a:gd name="connsiteY253" fmla="*/ 35169 h 1240971"/>
              <a:gd name="connsiteX254" fmla="*/ 979777 w 5731022"/>
              <a:gd name="connsiteY254" fmla="*/ 20097 h 1240971"/>
              <a:gd name="connsiteX255" fmla="*/ 939584 w 5731022"/>
              <a:gd name="connsiteY255" fmla="*/ 10048 h 1240971"/>
              <a:gd name="connsiteX256" fmla="*/ 813980 w 5731022"/>
              <a:gd name="connsiteY256" fmla="*/ 0 h 1240971"/>
              <a:gd name="connsiteX257" fmla="*/ 743641 w 5731022"/>
              <a:gd name="connsiteY257" fmla="*/ 5024 h 1240971"/>
              <a:gd name="connsiteX258" fmla="*/ 582867 w 5731022"/>
              <a:gd name="connsiteY258" fmla="*/ 15072 h 1240971"/>
              <a:gd name="connsiteX259" fmla="*/ 432142 w 5731022"/>
              <a:gd name="connsiteY259" fmla="*/ 5024 h 1240971"/>
              <a:gd name="connsiteX260" fmla="*/ 412046 w 5731022"/>
              <a:gd name="connsiteY260" fmla="*/ 0 h 1240971"/>
              <a:gd name="connsiteX261" fmla="*/ 281417 w 5731022"/>
              <a:gd name="connsiteY261" fmla="*/ 10048 h 1240971"/>
              <a:gd name="connsiteX262" fmla="*/ 261320 w 5731022"/>
              <a:gd name="connsiteY262" fmla="*/ 15072 h 1240971"/>
              <a:gd name="connsiteX263" fmla="*/ 100547 w 5731022"/>
              <a:gd name="connsiteY263" fmla="*/ 20097 h 1240971"/>
              <a:gd name="connsiteX264" fmla="*/ 5087 w 5731022"/>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23570 w 5730544"/>
              <a:gd name="connsiteY223" fmla="*/ 6133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86652 w 5730544"/>
              <a:gd name="connsiteY232" fmla="*/ 75363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86652 w 5730544"/>
              <a:gd name="connsiteY232" fmla="*/ 75363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727577 w 5730544"/>
              <a:gd name="connsiteY229" fmla="*/ 29073 h 1240971"/>
              <a:gd name="connsiteX230" fmla="*/ 4647426 w 5730544"/>
              <a:gd name="connsiteY230" fmla="*/ 6029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108892 w 5730544"/>
              <a:gd name="connsiteY225" fmla="*/ 3752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36940 w 5730544"/>
              <a:gd name="connsiteY220" fmla="*/ 27214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108892 w 5730544"/>
              <a:gd name="connsiteY225" fmla="*/ 3752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8365"/>
              <a:gd name="connsiteY0" fmla="*/ 30145 h 1240971"/>
              <a:gd name="connsiteX1" fmla="*/ 15136 w 5738365"/>
              <a:gd name="connsiteY1" fmla="*/ 115556 h 1240971"/>
              <a:gd name="connsiteX2" fmla="*/ 20160 w 5738365"/>
              <a:gd name="connsiteY2" fmla="*/ 150725 h 1240971"/>
              <a:gd name="connsiteX3" fmla="*/ 25184 w 5738365"/>
              <a:gd name="connsiteY3" fmla="*/ 236136 h 1240971"/>
              <a:gd name="connsiteX4" fmla="*/ 35232 w 5738365"/>
              <a:gd name="connsiteY4" fmla="*/ 311499 h 1240971"/>
              <a:gd name="connsiteX5" fmla="*/ 40256 w 5738365"/>
              <a:gd name="connsiteY5" fmla="*/ 783771 h 1240971"/>
              <a:gd name="connsiteX6" fmla="*/ 45281 w 5738365"/>
              <a:gd name="connsiteY6" fmla="*/ 864158 h 1240971"/>
              <a:gd name="connsiteX7" fmla="*/ 35232 w 5738365"/>
              <a:gd name="connsiteY7" fmla="*/ 1034980 h 1240971"/>
              <a:gd name="connsiteX8" fmla="*/ 25184 w 5738365"/>
              <a:gd name="connsiteY8" fmla="*/ 1100294 h 1240971"/>
              <a:gd name="connsiteX9" fmla="*/ 20160 w 5738365"/>
              <a:gd name="connsiteY9" fmla="*/ 1150536 h 1240971"/>
              <a:gd name="connsiteX10" fmla="*/ 25184 w 5738365"/>
              <a:gd name="connsiteY10" fmla="*/ 1170633 h 1240971"/>
              <a:gd name="connsiteX11" fmla="*/ 35232 w 5738365"/>
              <a:gd name="connsiteY11" fmla="*/ 1160584 h 1240971"/>
              <a:gd name="connsiteX12" fmla="*/ 55329 w 5738365"/>
              <a:gd name="connsiteY12" fmla="*/ 1100294 h 1240971"/>
              <a:gd name="connsiteX13" fmla="*/ 60353 w 5738365"/>
              <a:gd name="connsiteY13" fmla="*/ 1085222 h 1240971"/>
              <a:gd name="connsiteX14" fmla="*/ 70402 w 5738365"/>
              <a:gd name="connsiteY14" fmla="*/ 1075173 h 1240971"/>
              <a:gd name="connsiteX15" fmla="*/ 95522 w 5738365"/>
              <a:gd name="connsiteY15" fmla="*/ 1045028 h 1240971"/>
              <a:gd name="connsiteX16" fmla="*/ 110595 w 5738365"/>
              <a:gd name="connsiteY16" fmla="*/ 1040004 h 1240971"/>
              <a:gd name="connsiteX17" fmla="*/ 135716 w 5738365"/>
              <a:gd name="connsiteY17" fmla="*/ 1019908 h 1240971"/>
              <a:gd name="connsiteX18" fmla="*/ 150788 w 5738365"/>
              <a:gd name="connsiteY18" fmla="*/ 1009859 h 1240971"/>
              <a:gd name="connsiteX19" fmla="*/ 175909 w 5738365"/>
              <a:gd name="connsiteY19" fmla="*/ 994787 h 1240971"/>
              <a:gd name="connsiteX20" fmla="*/ 216103 w 5738365"/>
              <a:gd name="connsiteY20" fmla="*/ 984738 h 1240971"/>
              <a:gd name="connsiteX21" fmla="*/ 286441 w 5738365"/>
              <a:gd name="connsiteY21" fmla="*/ 994787 h 1240971"/>
              <a:gd name="connsiteX22" fmla="*/ 301514 w 5738365"/>
              <a:gd name="connsiteY22" fmla="*/ 1004835 h 1240971"/>
              <a:gd name="connsiteX23" fmla="*/ 321610 w 5738365"/>
              <a:gd name="connsiteY23" fmla="*/ 1034980 h 1240971"/>
              <a:gd name="connsiteX24" fmla="*/ 356780 w 5738365"/>
              <a:gd name="connsiteY24" fmla="*/ 1065125 h 1240971"/>
              <a:gd name="connsiteX25" fmla="*/ 366828 w 5738365"/>
              <a:gd name="connsiteY25" fmla="*/ 1080198 h 1240971"/>
              <a:gd name="connsiteX26" fmla="*/ 381900 w 5738365"/>
              <a:gd name="connsiteY26" fmla="*/ 1085222 h 1240971"/>
              <a:gd name="connsiteX27" fmla="*/ 396973 w 5738365"/>
              <a:gd name="connsiteY27" fmla="*/ 1095270 h 1240971"/>
              <a:gd name="connsiteX28" fmla="*/ 407021 w 5738365"/>
              <a:gd name="connsiteY28" fmla="*/ 1105319 h 1240971"/>
              <a:gd name="connsiteX29" fmla="*/ 422094 w 5738365"/>
              <a:gd name="connsiteY29" fmla="*/ 1110343 h 1240971"/>
              <a:gd name="connsiteX30" fmla="*/ 437166 w 5738365"/>
              <a:gd name="connsiteY30" fmla="*/ 1120391 h 1240971"/>
              <a:gd name="connsiteX31" fmla="*/ 467311 w 5738365"/>
              <a:gd name="connsiteY31" fmla="*/ 1130439 h 1240971"/>
              <a:gd name="connsiteX32" fmla="*/ 522577 w 5738365"/>
              <a:gd name="connsiteY32" fmla="*/ 1115367 h 1240971"/>
              <a:gd name="connsiteX33" fmla="*/ 552722 w 5738365"/>
              <a:gd name="connsiteY33" fmla="*/ 1075173 h 1240971"/>
              <a:gd name="connsiteX34" fmla="*/ 567795 w 5738365"/>
              <a:gd name="connsiteY34" fmla="*/ 1070149 h 1240971"/>
              <a:gd name="connsiteX35" fmla="*/ 582867 w 5738365"/>
              <a:gd name="connsiteY35" fmla="*/ 1060101 h 1240971"/>
              <a:gd name="connsiteX36" fmla="*/ 638133 w 5738365"/>
              <a:gd name="connsiteY36" fmla="*/ 1045028 h 1240971"/>
              <a:gd name="connsiteX37" fmla="*/ 653206 w 5738365"/>
              <a:gd name="connsiteY37" fmla="*/ 1040004 h 1240971"/>
              <a:gd name="connsiteX38" fmla="*/ 693399 w 5738365"/>
              <a:gd name="connsiteY38" fmla="*/ 1045028 h 1240971"/>
              <a:gd name="connsiteX39" fmla="*/ 723544 w 5738365"/>
              <a:gd name="connsiteY39" fmla="*/ 1055077 h 1240971"/>
              <a:gd name="connsiteX40" fmla="*/ 733593 w 5738365"/>
              <a:gd name="connsiteY40" fmla="*/ 1065125 h 1240971"/>
              <a:gd name="connsiteX41" fmla="*/ 768762 w 5738365"/>
              <a:gd name="connsiteY41" fmla="*/ 1080198 h 1240971"/>
              <a:gd name="connsiteX42" fmla="*/ 803931 w 5738365"/>
              <a:gd name="connsiteY42" fmla="*/ 1105319 h 1240971"/>
              <a:gd name="connsiteX43" fmla="*/ 834076 w 5738365"/>
              <a:gd name="connsiteY43" fmla="*/ 1130439 h 1240971"/>
              <a:gd name="connsiteX44" fmla="*/ 869246 w 5738365"/>
              <a:gd name="connsiteY44" fmla="*/ 1140488 h 1240971"/>
              <a:gd name="connsiteX45" fmla="*/ 909439 w 5738365"/>
              <a:gd name="connsiteY45" fmla="*/ 1175657 h 1240971"/>
              <a:gd name="connsiteX46" fmla="*/ 939584 w 5738365"/>
              <a:gd name="connsiteY46" fmla="*/ 1185705 h 1240971"/>
              <a:gd name="connsiteX47" fmla="*/ 979777 w 5738365"/>
              <a:gd name="connsiteY47" fmla="*/ 1180681 h 1240971"/>
              <a:gd name="connsiteX48" fmla="*/ 989826 w 5738365"/>
              <a:gd name="connsiteY48" fmla="*/ 1170633 h 1240971"/>
              <a:gd name="connsiteX49" fmla="*/ 1004898 w 5738365"/>
              <a:gd name="connsiteY49" fmla="*/ 1150536 h 1240971"/>
              <a:gd name="connsiteX50" fmla="*/ 1014947 w 5738365"/>
              <a:gd name="connsiteY50" fmla="*/ 1120391 h 1240971"/>
              <a:gd name="connsiteX51" fmla="*/ 1040067 w 5738365"/>
              <a:gd name="connsiteY51" fmla="*/ 1095270 h 1240971"/>
              <a:gd name="connsiteX52" fmla="*/ 1050116 w 5738365"/>
              <a:gd name="connsiteY52" fmla="*/ 1085222 h 1240971"/>
              <a:gd name="connsiteX53" fmla="*/ 1075237 w 5738365"/>
              <a:gd name="connsiteY53" fmla="*/ 1065125 h 1240971"/>
              <a:gd name="connsiteX54" fmla="*/ 1090309 w 5738365"/>
              <a:gd name="connsiteY54" fmla="*/ 1050053 h 1240971"/>
              <a:gd name="connsiteX55" fmla="*/ 1120454 w 5738365"/>
              <a:gd name="connsiteY55" fmla="*/ 1040004 h 1240971"/>
              <a:gd name="connsiteX56" fmla="*/ 1135527 w 5738365"/>
              <a:gd name="connsiteY56" fmla="*/ 1034980 h 1240971"/>
              <a:gd name="connsiteX57" fmla="*/ 1160648 w 5738365"/>
              <a:gd name="connsiteY57" fmla="*/ 1019908 h 1240971"/>
              <a:gd name="connsiteX58" fmla="*/ 1175720 w 5738365"/>
              <a:gd name="connsiteY58" fmla="*/ 1014883 h 1240971"/>
              <a:gd name="connsiteX59" fmla="*/ 1195817 w 5738365"/>
              <a:gd name="connsiteY59" fmla="*/ 1004835 h 1240971"/>
              <a:gd name="connsiteX60" fmla="*/ 1281228 w 5738365"/>
              <a:gd name="connsiteY60" fmla="*/ 1014883 h 1240971"/>
              <a:gd name="connsiteX61" fmla="*/ 1296300 w 5738365"/>
              <a:gd name="connsiteY61" fmla="*/ 1024932 h 1240971"/>
              <a:gd name="connsiteX62" fmla="*/ 1311373 w 5738365"/>
              <a:gd name="connsiteY62" fmla="*/ 1029956 h 1240971"/>
              <a:gd name="connsiteX63" fmla="*/ 1326446 w 5738365"/>
              <a:gd name="connsiteY63" fmla="*/ 1060101 h 1240971"/>
              <a:gd name="connsiteX64" fmla="*/ 1341518 w 5738365"/>
              <a:gd name="connsiteY64" fmla="*/ 1065125 h 1240971"/>
              <a:gd name="connsiteX65" fmla="*/ 1356591 w 5738365"/>
              <a:gd name="connsiteY65" fmla="*/ 1075173 h 1240971"/>
              <a:gd name="connsiteX66" fmla="*/ 1396784 w 5738365"/>
              <a:gd name="connsiteY66" fmla="*/ 1090246 h 1240971"/>
              <a:gd name="connsiteX67" fmla="*/ 1447026 w 5738365"/>
              <a:gd name="connsiteY67" fmla="*/ 1105319 h 1240971"/>
              <a:gd name="connsiteX68" fmla="*/ 1462098 w 5738365"/>
              <a:gd name="connsiteY68" fmla="*/ 1110343 h 1240971"/>
              <a:gd name="connsiteX69" fmla="*/ 1497267 w 5738365"/>
              <a:gd name="connsiteY69" fmla="*/ 1120391 h 1240971"/>
              <a:gd name="connsiteX70" fmla="*/ 1552533 w 5738365"/>
              <a:gd name="connsiteY70" fmla="*/ 1115367 h 1240971"/>
              <a:gd name="connsiteX71" fmla="*/ 1567606 w 5738365"/>
              <a:gd name="connsiteY71" fmla="*/ 1110343 h 1240971"/>
              <a:gd name="connsiteX72" fmla="*/ 1587703 w 5738365"/>
              <a:gd name="connsiteY72" fmla="*/ 1090246 h 1240971"/>
              <a:gd name="connsiteX73" fmla="*/ 1637944 w 5738365"/>
              <a:gd name="connsiteY73" fmla="*/ 1050053 h 1240971"/>
              <a:gd name="connsiteX74" fmla="*/ 1653017 w 5738365"/>
              <a:gd name="connsiteY74" fmla="*/ 1029956 h 1240971"/>
              <a:gd name="connsiteX75" fmla="*/ 1688186 w 5738365"/>
              <a:gd name="connsiteY75" fmla="*/ 1019908 h 1240971"/>
              <a:gd name="connsiteX76" fmla="*/ 1788670 w 5738365"/>
              <a:gd name="connsiteY76" fmla="*/ 1029956 h 1240971"/>
              <a:gd name="connsiteX77" fmla="*/ 1818815 w 5738365"/>
              <a:gd name="connsiteY77" fmla="*/ 1040004 h 1240971"/>
              <a:gd name="connsiteX78" fmla="*/ 1853984 w 5738365"/>
              <a:gd name="connsiteY78" fmla="*/ 1050053 h 1240971"/>
              <a:gd name="connsiteX79" fmla="*/ 1869056 w 5738365"/>
              <a:gd name="connsiteY79" fmla="*/ 1060101 h 1240971"/>
              <a:gd name="connsiteX80" fmla="*/ 1894177 w 5738365"/>
              <a:gd name="connsiteY80" fmla="*/ 1065125 h 1240971"/>
              <a:gd name="connsiteX81" fmla="*/ 1949443 w 5738365"/>
              <a:gd name="connsiteY81" fmla="*/ 1085222 h 1240971"/>
              <a:gd name="connsiteX82" fmla="*/ 1969540 w 5738365"/>
              <a:gd name="connsiteY82" fmla="*/ 1090246 h 1240971"/>
              <a:gd name="connsiteX83" fmla="*/ 2014758 w 5738365"/>
              <a:gd name="connsiteY83" fmla="*/ 1110343 h 1240971"/>
              <a:gd name="connsiteX84" fmla="*/ 2039878 w 5738365"/>
              <a:gd name="connsiteY84" fmla="*/ 1125415 h 1240971"/>
              <a:gd name="connsiteX85" fmla="*/ 2120265 w 5738365"/>
              <a:gd name="connsiteY85" fmla="*/ 1120391 h 1240971"/>
              <a:gd name="connsiteX86" fmla="*/ 2130314 w 5738365"/>
              <a:gd name="connsiteY86" fmla="*/ 1110343 h 1240971"/>
              <a:gd name="connsiteX87" fmla="*/ 2155435 w 5738365"/>
              <a:gd name="connsiteY87" fmla="*/ 1100294 h 1240971"/>
              <a:gd name="connsiteX88" fmla="*/ 2190604 w 5738365"/>
              <a:gd name="connsiteY88" fmla="*/ 1070149 h 1240971"/>
              <a:gd name="connsiteX89" fmla="*/ 2230797 w 5738365"/>
              <a:gd name="connsiteY89" fmla="*/ 1040004 h 1240971"/>
              <a:gd name="connsiteX90" fmla="*/ 2245870 w 5738365"/>
              <a:gd name="connsiteY90" fmla="*/ 1034980 h 1240971"/>
              <a:gd name="connsiteX91" fmla="*/ 2270991 w 5738365"/>
              <a:gd name="connsiteY91" fmla="*/ 1019908 h 1240971"/>
              <a:gd name="connsiteX92" fmla="*/ 2301136 w 5738365"/>
              <a:gd name="connsiteY92" fmla="*/ 994787 h 1240971"/>
              <a:gd name="connsiteX93" fmla="*/ 2316208 w 5738365"/>
              <a:gd name="connsiteY93" fmla="*/ 989763 h 1240971"/>
              <a:gd name="connsiteX94" fmla="*/ 2396595 w 5738365"/>
              <a:gd name="connsiteY94" fmla="*/ 984738 h 1240971"/>
              <a:gd name="connsiteX95" fmla="*/ 2426740 w 5738365"/>
              <a:gd name="connsiteY95" fmla="*/ 989763 h 1240971"/>
              <a:gd name="connsiteX96" fmla="*/ 2461909 w 5738365"/>
              <a:gd name="connsiteY96" fmla="*/ 1024932 h 1240971"/>
              <a:gd name="connsiteX97" fmla="*/ 2476982 w 5738365"/>
              <a:gd name="connsiteY97" fmla="*/ 1029956 h 1240971"/>
              <a:gd name="connsiteX98" fmla="*/ 2487030 w 5738365"/>
              <a:gd name="connsiteY98" fmla="*/ 1045028 h 1240971"/>
              <a:gd name="connsiteX99" fmla="*/ 2497078 w 5738365"/>
              <a:gd name="connsiteY99" fmla="*/ 1055077 h 1240971"/>
              <a:gd name="connsiteX100" fmla="*/ 2532248 w 5738365"/>
              <a:gd name="connsiteY100" fmla="*/ 1095270 h 1240971"/>
              <a:gd name="connsiteX101" fmla="*/ 2567417 w 5738365"/>
              <a:gd name="connsiteY101" fmla="*/ 1135464 h 1240971"/>
              <a:gd name="connsiteX102" fmla="*/ 2582489 w 5738365"/>
              <a:gd name="connsiteY102" fmla="*/ 1145512 h 1240971"/>
              <a:gd name="connsiteX103" fmla="*/ 2622683 w 5738365"/>
              <a:gd name="connsiteY103" fmla="*/ 1170633 h 1240971"/>
              <a:gd name="connsiteX104" fmla="*/ 2657852 w 5738365"/>
              <a:gd name="connsiteY104" fmla="*/ 1160584 h 1240971"/>
              <a:gd name="connsiteX105" fmla="*/ 2682973 w 5738365"/>
              <a:gd name="connsiteY105" fmla="*/ 1145512 h 1240971"/>
              <a:gd name="connsiteX106" fmla="*/ 2713118 w 5738365"/>
              <a:gd name="connsiteY106" fmla="*/ 1130439 h 1240971"/>
              <a:gd name="connsiteX107" fmla="*/ 2728191 w 5738365"/>
              <a:gd name="connsiteY107" fmla="*/ 1120391 h 1240971"/>
              <a:gd name="connsiteX108" fmla="*/ 2748287 w 5738365"/>
              <a:gd name="connsiteY108" fmla="*/ 1115367 h 1240971"/>
              <a:gd name="connsiteX109" fmla="*/ 2778432 w 5738365"/>
              <a:gd name="connsiteY109" fmla="*/ 1105319 h 1240971"/>
              <a:gd name="connsiteX110" fmla="*/ 2868867 w 5738365"/>
              <a:gd name="connsiteY110" fmla="*/ 1075173 h 1240971"/>
              <a:gd name="connsiteX111" fmla="*/ 2893988 w 5738365"/>
              <a:gd name="connsiteY111" fmla="*/ 1070149 h 1240971"/>
              <a:gd name="connsiteX112" fmla="*/ 2919109 w 5738365"/>
              <a:gd name="connsiteY112" fmla="*/ 1075173 h 1240971"/>
              <a:gd name="connsiteX113" fmla="*/ 2934182 w 5738365"/>
              <a:gd name="connsiteY113" fmla="*/ 1080198 h 1240971"/>
              <a:gd name="connsiteX114" fmla="*/ 2944230 w 5738365"/>
              <a:gd name="connsiteY114" fmla="*/ 1110343 h 1240971"/>
              <a:gd name="connsiteX115" fmla="*/ 2959303 w 5738365"/>
              <a:gd name="connsiteY115" fmla="*/ 1125415 h 1240971"/>
              <a:gd name="connsiteX116" fmla="*/ 2979399 w 5738365"/>
              <a:gd name="connsiteY116" fmla="*/ 1155560 h 1240971"/>
              <a:gd name="connsiteX117" fmla="*/ 2994472 w 5738365"/>
              <a:gd name="connsiteY117" fmla="*/ 1160584 h 1240971"/>
              <a:gd name="connsiteX118" fmla="*/ 3014569 w 5738365"/>
              <a:gd name="connsiteY118" fmla="*/ 1180681 h 1240971"/>
              <a:gd name="connsiteX119" fmla="*/ 3024617 w 5738365"/>
              <a:gd name="connsiteY119" fmla="*/ 1190730 h 1240971"/>
              <a:gd name="connsiteX120" fmla="*/ 3069835 w 5738365"/>
              <a:gd name="connsiteY120" fmla="*/ 1215850 h 1240971"/>
              <a:gd name="connsiteX121" fmla="*/ 3079883 w 5738365"/>
              <a:gd name="connsiteY121" fmla="*/ 1225899 h 1240971"/>
              <a:gd name="connsiteX122" fmla="*/ 3099980 w 5738365"/>
              <a:gd name="connsiteY122" fmla="*/ 1230923 h 1240971"/>
              <a:gd name="connsiteX123" fmla="*/ 3130125 w 5738365"/>
              <a:gd name="connsiteY123" fmla="*/ 1240971 h 1240971"/>
              <a:gd name="connsiteX124" fmla="*/ 3180366 w 5738365"/>
              <a:gd name="connsiteY124" fmla="*/ 1235947 h 1240971"/>
              <a:gd name="connsiteX125" fmla="*/ 3195439 w 5738365"/>
              <a:gd name="connsiteY125" fmla="*/ 1225899 h 1240971"/>
              <a:gd name="connsiteX126" fmla="*/ 3220560 w 5738365"/>
              <a:gd name="connsiteY126" fmla="*/ 1215850 h 1240971"/>
              <a:gd name="connsiteX127" fmla="*/ 3255729 w 5738365"/>
              <a:gd name="connsiteY127" fmla="*/ 1185705 h 1240971"/>
              <a:gd name="connsiteX128" fmla="*/ 3295922 w 5738365"/>
              <a:gd name="connsiteY128" fmla="*/ 1160584 h 1240971"/>
              <a:gd name="connsiteX129" fmla="*/ 3310995 w 5738365"/>
              <a:gd name="connsiteY129" fmla="*/ 1145512 h 1240971"/>
              <a:gd name="connsiteX130" fmla="*/ 3351188 w 5738365"/>
              <a:gd name="connsiteY130" fmla="*/ 1140488 h 1240971"/>
              <a:gd name="connsiteX131" fmla="*/ 3406454 w 5738365"/>
              <a:gd name="connsiteY131" fmla="*/ 1155560 h 1240971"/>
              <a:gd name="connsiteX132" fmla="*/ 3426551 w 5738365"/>
              <a:gd name="connsiteY132" fmla="*/ 1165609 h 1240971"/>
              <a:gd name="connsiteX133" fmla="*/ 3441624 w 5738365"/>
              <a:gd name="connsiteY133" fmla="*/ 1175657 h 1240971"/>
              <a:gd name="connsiteX134" fmla="*/ 3456696 w 5738365"/>
              <a:gd name="connsiteY134" fmla="*/ 1180681 h 1240971"/>
              <a:gd name="connsiteX135" fmla="*/ 3466744 w 5738365"/>
              <a:gd name="connsiteY135" fmla="*/ 1195754 h 1240971"/>
              <a:gd name="connsiteX136" fmla="*/ 3527035 w 5738365"/>
              <a:gd name="connsiteY136" fmla="*/ 1200778 h 1240971"/>
              <a:gd name="connsiteX137" fmla="*/ 3542107 w 5738365"/>
              <a:gd name="connsiteY137" fmla="*/ 1190730 h 1240971"/>
              <a:gd name="connsiteX138" fmla="*/ 3567228 w 5738365"/>
              <a:gd name="connsiteY138" fmla="*/ 1180681 h 1240971"/>
              <a:gd name="connsiteX139" fmla="*/ 3587325 w 5738365"/>
              <a:gd name="connsiteY139" fmla="*/ 1150536 h 1240971"/>
              <a:gd name="connsiteX140" fmla="*/ 3617470 w 5738365"/>
              <a:gd name="connsiteY140" fmla="*/ 1125415 h 1240971"/>
              <a:gd name="connsiteX141" fmla="*/ 3632542 w 5738365"/>
              <a:gd name="connsiteY141" fmla="*/ 1105319 h 1240971"/>
              <a:gd name="connsiteX142" fmla="*/ 3662687 w 5738365"/>
              <a:gd name="connsiteY142" fmla="*/ 1085222 h 1240971"/>
              <a:gd name="connsiteX143" fmla="*/ 3697856 w 5738365"/>
              <a:gd name="connsiteY143" fmla="*/ 1070149 h 1240971"/>
              <a:gd name="connsiteX144" fmla="*/ 3707905 w 5738365"/>
              <a:gd name="connsiteY144" fmla="*/ 1060101 h 1240971"/>
              <a:gd name="connsiteX145" fmla="*/ 3743074 w 5738365"/>
              <a:gd name="connsiteY145" fmla="*/ 1040004 h 1240971"/>
              <a:gd name="connsiteX146" fmla="*/ 3813413 w 5738365"/>
              <a:gd name="connsiteY146" fmla="*/ 1024932 h 1240971"/>
              <a:gd name="connsiteX147" fmla="*/ 3833509 w 5738365"/>
              <a:gd name="connsiteY147" fmla="*/ 1014883 h 1240971"/>
              <a:gd name="connsiteX148" fmla="*/ 3858630 w 5738365"/>
              <a:gd name="connsiteY148" fmla="*/ 1009859 h 1240971"/>
              <a:gd name="connsiteX149" fmla="*/ 3873703 w 5738365"/>
              <a:gd name="connsiteY149" fmla="*/ 1004835 h 1240971"/>
              <a:gd name="connsiteX150" fmla="*/ 3923944 w 5738365"/>
              <a:gd name="connsiteY150" fmla="*/ 1014883 h 1240971"/>
              <a:gd name="connsiteX151" fmla="*/ 3933993 w 5738365"/>
              <a:gd name="connsiteY151" fmla="*/ 1029956 h 1240971"/>
              <a:gd name="connsiteX152" fmla="*/ 3964138 w 5738365"/>
              <a:gd name="connsiteY152" fmla="*/ 1075173 h 1240971"/>
              <a:gd name="connsiteX153" fmla="*/ 3969162 w 5738365"/>
              <a:gd name="connsiteY153" fmla="*/ 1100294 h 1240971"/>
              <a:gd name="connsiteX154" fmla="*/ 3979210 w 5738365"/>
              <a:gd name="connsiteY154" fmla="*/ 1110343 h 1240971"/>
              <a:gd name="connsiteX155" fmla="*/ 3984235 w 5738365"/>
              <a:gd name="connsiteY155" fmla="*/ 1130439 h 1240971"/>
              <a:gd name="connsiteX156" fmla="*/ 4019404 w 5738365"/>
              <a:gd name="connsiteY156" fmla="*/ 1165609 h 1240971"/>
              <a:gd name="connsiteX157" fmla="*/ 4064621 w 5738365"/>
              <a:gd name="connsiteY157" fmla="*/ 1150536 h 1240971"/>
              <a:gd name="connsiteX158" fmla="*/ 4079694 w 5738365"/>
              <a:gd name="connsiteY158" fmla="*/ 1125415 h 1240971"/>
              <a:gd name="connsiteX159" fmla="*/ 4099791 w 5738365"/>
              <a:gd name="connsiteY159" fmla="*/ 1105319 h 1240971"/>
              <a:gd name="connsiteX160" fmla="*/ 4129936 w 5738365"/>
              <a:gd name="connsiteY160" fmla="*/ 1075173 h 1240971"/>
              <a:gd name="connsiteX161" fmla="*/ 4150032 w 5738365"/>
              <a:gd name="connsiteY161" fmla="*/ 1040004 h 1240971"/>
              <a:gd name="connsiteX162" fmla="*/ 4160081 w 5738365"/>
              <a:gd name="connsiteY162" fmla="*/ 1019908 h 1240971"/>
              <a:gd name="connsiteX163" fmla="*/ 4165105 w 5738365"/>
              <a:gd name="connsiteY163" fmla="*/ 1004835 h 1240971"/>
              <a:gd name="connsiteX164" fmla="*/ 4185202 w 5738365"/>
              <a:gd name="connsiteY164" fmla="*/ 984738 h 1240971"/>
              <a:gd name="connsiteX165" fmla="*/ 4200274 w 5738365"/>
              <a:gd name="connsiteY165" fmla="*/ 979714 h 1240971"/>
              <a:gd name="connsiteX166" fmla="*/ 4235443 w 5738365"/>
              <a:gd name="connsiteY166" fmla="*/ 954593 h 1240971"/>
              <a:gd name="connsiteX167" fmla="*/ 4275637 w 5738365"/>
              <a:gd name="connsiteY167" fmla="*/ 934497 h 1240971"/>
              <a:gd name="connsiteX168" fmla="*/ 4310806 w 5738365"/>
              <a:gd name="connsiteY168" fmla="*/ 914400 h 1240971"/>
              <a:gd name="connsiteX169" fmla="*/ 4325878 w 5738365"/>
              <a:gd name="connsiteY169" fmla="*/ 904352 h 1240971"/>
              <a:gd name="connsiteX170" fmla="*/ 4381144 w 5738365"/>
              <a:gd name="connsiteY170" fmla="*/ 904352 h 1240971"/>
              <a:gd name="connsiteX171" fmla="*/ 4401241 w 5738365"/>
              <a:gd name="connsiteY171" fmla="*/ 914400 h 1240971"/>
              <a:gd name="connsiteX172" fmla="*/ 4416314 w 5738365"/>
              <a:gd name="connsiteY172" fmla="*/ 919424 h 1240971"/>
              <a:gd name="connsiteX173" fmla="*/ 4431386 w 5738365"/>
              <a:gd name="connsiteY173" fmla="*/ 929472 h 1240971"/>
              <a:gd name="connsiteX174" fmla="*/ 4456507 w 5738365"/>
              <a:gd name="connsiteY174" fmla="*/ 974690 h 1240971"/>
              <a:gd name="connsiteX175" fmla="*/ 4476604 w 5738365"/>
              <a:gd name="connsiteY175" fmla="*/ 999811 h 1240971"/>
              <a:gd name="connsiteX176" fmla="*/ 4567039 w 5738365"/>
              <a:gd name="connsiteY176" fmla="*/ 994787 h 1240971"/>
              <a:gd name="connsiteX177" fmla="*/ 4597184 w 5738365"/>
              <a:gd name="connsiteY177" fmla="*/ 969666 h 1240971"/>
              <a:gd name="connsiteX178" fmla="*/ 4617281 w 5738365"/>
              <a:gd name="connsiteY178" fmla="*/ 959617 h 1240971"/>
              <a:gd name="connsiteX179" fmla="*/ 4632353 w 5738365"/>
              <a:gd name="connsiteY179" fmla="*/ 944545 h 1240971"/>
              <a:gd name="connsiteX180" fmla="*/ 4652450 w 5738365"/>
              <a:gd name="connsiteY180" fmla="*/ 934497 h 1240971"/>
              <a:gd name="connsiteX181" fmla="*/ 4672547 w 5738365"/>
              <a:gd name="connsiteY181" fmla="*/ 919424 h 1240971"/>
              <a:gd name="connsiteX182" fmla="*/ 4737861 w 5738365"/>
              <a:gd name="connsiteY182" fmla="*/ 884255 h 1240971"/>
              <a:gd name="connsiteX183" fmla="*/ 4762982 w 5738365"/>
              <a:gd name="connsiteY183" fmla="*/ 879231 h 1240971"/>
              <a:gd name="connsiteX184" fmla="*/ 4778054 w 5738365"/>
              <a:gd name="connsiteY184" fmla="*/ 874206 h 1240971"/>
              <a:gd name="connsiteX185" fmla="*/ 4819294 w 5738365"/>
              <a:gd name="connsiteY185" fmla="*/ 873944 h 1240971"/>
              <a:gd name="connsiteX186" fmla="*/ 4877465 w 5738365"/>
              <a:gd name="connsiteY186" fmla="*/ 895638 h 1240971"/>
              <a:gd name="connsiteX187" fmla="*/ 4935347 w 5738365"/>
              <a:gd name="connsiteY187" fmla="*/ 934523 h 1240971"/>
              <a:gd name="connsiteX188" fmla="*/ 4995402 w 5738365"/>
              <a:gd name="connsiteY188" fmla="*/ 1006746 h 1240971"/>
              <a:gd name="connsiteX189" fmla="*/ 5024762 w 5738365"/>
              <a:gd name="connsiteY189" fmla="*/ 1051963 h 1240971"/>
              <a:gd name="connsiteX190" fmla="*/ 5092223 w 5738365"/>
              <a:gd name="connsiteY190" fmla="*/ 1016506 h 1240971"/>
              <a:gd name="connsiteX191" fmla="*/ 5144322 w 5738365"/>
              <a:gd name="connsiteY191" fmla="*/ 948261 h 1240971"/>
              <a:gd name="connsiteX192" fmla="*/ 5189252 w 5738365"/>
              <a:gd name="connsiteY192" fmla="*/ 886112 h 1240971"/>
              <a:gd name="connsiteX193" fmla="*/ 5226279 w 5738365"/>
              <a:gd name="connsiteY193" fmla="*/ 856230 h 1240971"/>
              <a:gd name="connsiteX194" fmla="*/ 5260637 w 5738365"/>
              <a:gd name="connsiteY194" fmla="*/ 822918 h 1240971"/>
              <a:gd name="connsiteX195" fmla="*/ 5295282 w 5738365"/>
              <a:gd name="connsiteY195" fmla="*/ 800440 h 1240971"/>
              <a:gd name="connsiteX196" fmla="*/ 5334430 w 5738365"/>
              <a:gd name="connsiteY196" fmla="*/ 794893 h 1240971"/>
              <a:gd name="connsiteX197" fmla="*/ 5412174 w 5738365"/>
              <a:gd name="connsiteY197" fmla="*/ 824252 h 1240971"/>
              <a:gd name="connsiteX198" fmla="*/ 5431197 w 5738365"/>
              <a:gd name="connsiteY198" fmla="*/ 768699 h 1240971"/>
              <a:gd name="connsiteX199" fmla="*/ 5441246 w 5738365"/>
              <a:gd name="connsiteY199" fmla="*/ 753626 h 1240971"/>
              <a:gd name="connsiteX200" fmla="*/ 5456318 w 5738365"/>
              <a:gd name="connsiteY200" fmla="*/ 708409 h 1240971"/>
              <a:gd name="connsiteX201" fmla="*/ 5466366 w 5738365"/>
              <a:gd name="connsiteY201" fmla="*/ 683288 h 1240971"/>
              <a:gd name="connsiteX202" fmla="*/ 5476415 w 5738365"/>
              <a:gd name="connsiteY202" fmla="*/ 643094 h 1240971"/>
              <a:gd name="connsiteX203" fmla="*/ 5491487 w 5738365"/>
              <a:gd name="connsiteY203" fmla="*/ 617973 h 1240971"/>
              <a:gd name="connsiteX204" fmla="*/ 5506560 w 5738365"/>
              <a:gd name="connsiteY204" fmla="*/ 572756 h 1240971"/>
              <a:gd name="connsiteX205" fmla="*/ 5526656 w 5738365"/>
              <a:gd name="connsiteY205" fmla="*/ 522514 h 1240971"/>
              <a:gd name="connsiteX206" fmla="*/ 5546753 w 5738365"/>
              <a:gd name="connsiteY206" fmla="*/ 467248 h 1240971"/>
              <a:gd name="connsiteX207" fmla="*/ 5556802 w 5738365"/>
              <a:gd name="connsiteY207" fmla="*/ 411982 h 1240971"/>
              <a:gd name="connsiteX208" fmla="*/ 5566850 w 5738365"/>
              <a:gd name="connsiteY208" fmla="*/ 381837 h 1240971"/>
              <a:gd name="connsiteX209" fmla="*/ 5576898 w 5738365"/>
              <a:gd name="connsiteY209" fmla="*/ 356716 h 1240971"/>
              <a:gd name="connsiteX210" fmla="*/ 5596995 w 5738365"/>
              <a:gd name="connsiteY210" fmla="*/ 316523 h 1240971"/>
              <a:gd name="connsiteX211" fmla="*/ 5617092 w 5738365"/>
              <a:gd name="connsiteY211" fmla="*/ 246184 h 1240971"/>
              <a:gd name="connsiteX212" fmla="*/ 5622116 w 5738365"/>
              <a:gd name="connsiteY212" fmla="*/ 226088 h 1240971"/>
              <a:gd name="connsiteX213" fmla="*/ 5632164 w 5738365"/>
              <a:gd name="connsiteY213" fmla="*/ 216039 h 1240971"/>
              <a:gd name="connsiteX214" fmla="*/ 5637188 w 5738365"/>
              <a:gd name="connsiteY214" fmla="*/ 200967 h 1240971"/>
              <a:gd name="connsiteX215" fmla="*/ 5642213 w 5738365"/>
              <a:gd name="connsiteY215" fmla="*/ 180870 h 1240971"/>
              <a:gd name="connsiteX216" fmla="*/ 5652261 w 5738365"/>
              <a:gd name="connsiteY216" fmla="*/ 165798 h 1240971"/>
              <a:gd name="connsiteX217" fmla="*/ 5726602 w 5738365"/>
              <a:gd name="connsiteY217" fmla="*/ 89362 h 1240971"/>
              <a:gd name="connsiteX218" fmla="*/ 5728722 w 5738365"/>
              <a:gd name="connsiteY218" fmla="*/ 42287 h 1240971"/>
              <a:gd name="connsiteX219" fmla="*/ 5634284 w 5738365"/>
              <a:gd name="connsiteY219" fmla="*/ 25357 h 1240971"/>
              <a:gd name="connsiteX220" fmla="*/ 5536940 w 5738365"/>
              <a:gd name="connsiteY220" fmla="*/ 27214 h 1240971"/>
              <a:gd name="connsiteX221" fmla="*/ 5470369 w 5738365"/>
              <a:gd name="connsiteY221" fmla="*/ 39381 h 1240971"/>
              <a:gd name="connsiteX222" fmla="*/ 5379124 w 5738365"/>
              <a:gd name="connsiteY222" fmla="*/ 39644 h 1240971"/>
              <a:gd name="connsiteX223" fmla="*/ 5309282 w 5738365"/>
              <a:gd name="connsiteY223" fmla="*/ 42287 h 1240971"/>
              <a:gd name="connsiteX224" fmla="*/ 5238682 w 5738365"/>
              <a:gd name="connsiteY224" fmla="*/ 54455 h 1240971"/>
              <a:gd name="connsiteX225" fmla="*/ 5108892 w 5738365"/>
              <a:gd name="connsiteY225" fmla="*/ 37524 h 1240971"/>
              <a:gd name="connsiteX226" fmla="*/ 5020026 w 5738365"/>
              <a:gd name="connsiteY226" fmla="*/ 39120 h 1240971"/>
              <a:gd name="connsiteX227" fmla="*/ 4946233 w 5738365"/>
              <a:gd name="connsiteY227" fmla="*/ 41240 h 1240971"/>
              <a:gd name="connsiteX228" fmla="*/ 4823272 w 5738365"/>
              <a:gd name="connsiteY228" fmla="*/ 50242 h 1240971"/>
              <a:gd name="connsiteX229" fmla="*/ 4727577 w 5738365"/>
              <a:gd name="connsiteY229" fmla="*/ 29073 h 1240971"/>
              <a:gd name="connsiteX230" fmla="*/ 4628376 w 5738365"/>
              <a:gd name="connsiteY230" fmla="*/ 41240 h 1240971"/>
              <a:gd name="connsiteX231" fmla="*/ 4565180 w 5738365"/>
              <a:gd name="connsiteY231" fmla="*/ 46264 h 1240971"/>
              <a:gd name="connsiteX232" fmla="*/ 4417596 w 5738365"/>
              <a:gd name="connsiteY232" fmla="*/ 44406 h 1240971"/>
              <a:gd name="connsiteX233" fmla="*/ 4139984 w 5738365"/>
              <a:gd name="connsiteY233" fmla="*/ 60290 h 1240971"/>
              <a:gd name="connsiteX234" fmla="*/ 3918920 w 5738365"/>
              <a:gd name="connsiteY234" fmla="*/ 50242 h 1240971"/>
              <a:gd name="connsiteX235" fmla="*/ 3873703 w 5738365"/>
              <a:gd name="connsiteY235" fmla="*/ 45217 h 1240971"/>
              <a:gd name="connsiteX236" fmla="*/ 3687808 w 5738365"/>
              <a:gd name="connsiteY236" fmla="*/ 40193 h 1240971"/>
              <a:gd name="connsiteX237" fmla="*/ 3662687 w 5738365"/>
              <a:gd name="connsiteY237" fmla="*/ 35169 h 1240971"/>
              <a:gd name="connsiteX238" fmla="*/ 3627518 w 5738365"/>
              <a:gd name="connsiteY238" fmla="*/ 25121 h 1240971"/>
              <a:gd name="connsiteX239" fmla="*/ 3547131 w 5738365"/>
              <a:gd name="connsiteY239" fmla="*/ 20097 h 1240971"/>
              <a:gd name="connsiteX240" fmla="*/ 3310995 w 5738365"/>
              <a:gd name="connsiteY240" fmla="*/ 25121 h 1240971"/>
              <a:gd name="connsiteX241" fmla="*/ 3265777 w 5738365"/>
              <a:gd name="connsiteY241" fmla="*/ 30145 h 1240971"/>
              <a:gd name="connsiteX242" fmla="*/ 3175342 w 5738365"/>
              <a:gd name="connsiteY242" fmla="*/ 35169 h 1240971"/>
              <a:gd name="connsiteX243" fmla="*/ 2582489 w 5738365"/>
              <a:gd name="connsiteY243" fmla="*/ 45217 h 1240971"/>
              <a:gd name="connsiteX244" fmla="*/ 2255918 w 5738365"/>
              <a:gd name="connsiteY244" fmla="*/ 40193 h 1240971"/>
              <a:gd name="connsiteX245" fmla="*/ 1974564 w 5738365"/>
              <a:gd name="connsiteY245" fmla="*/ 30145 h 1240971"/>
              <a:gd name="connsiteX246" fmla="*/ 1944419 w 5738365"/>
              <a:gd name="connsiteY246" fmla="*/ 25121 h 1240971"/>
              <a:gd name="connsiteX247" fmla="*/ 1848960 w 5738365"/>
              <a:gd name="connsiteY247" fmla="*/ 20097 h 1240971"/>
              <a:gd name="connsiteX248" fmla="*/ 1768573 w 5738365"/>
              <a:gd name="connsiteY248" fmla="*/ 10048 h 1240971"/>
              <a:gd name="connsiteX249" fmla="*/ 1502292 w 5738365"/>
              <a:gd name="connsiteY249" fmla="*/ 20097 h 1240971"/>
              <a:gd name="connsiteX250" fmla="*/ 1467122 w 5738365"/>
              <a:gd name="connsiteY250" fmla="*/ 25121 h 1240971"/>
              <a:gd name="connsiteX251" fmla="*/ 1426929 w 5738365"/>
              <a:gd name="connsiteY251" fmla="*/ 30145 h 1240971"/>
              <a:gd name="connsiteX252" fmla="*/ 1341518 w 5738365"/>
              <a:gd name="connsiteY252" fmla="*/ 45217 h 1240971"/>
              <a:gd name="connsiteX253" fmla="*/ 1095333 w 5738365"/>
              <a:gd name="connsiteY253" fmla="*/ 35169 h 1240971"/>
              <a:gd name="connsiteX254" fmla="*/ 979777 w 5738365"/>
              <a:gd name="connsiteY254" fmla="*/ 20097 h 1240971"/>
              <a:gd name="connsiteX255" fmla="*/ 939584 w 5738365"/>
              <a:gd name="connsiteY255" fmla="*/ 10048 h 1240971"/>
              <a:gd name="connsiteX256" fmla="*/ 813980 w 5738365"/>
              <a:gd name="connsiteY256" fmla="*/ 0 h 1240971"/>
              <a:gd name="connsiteX257" fmla="*/ 743641 w 5738365"/>
              <a:gd name="connsiteY257" fmla="*/ 5024 h 1240971"/>
              <a:gd name="connsiteX258" fmla="*/ 582867 w 5738365"/>
              <a:gd name="connsiteY258" fmla="*/ 15072 h 1240971"/>
              <a:gd name="connsiteX259" fmla="*/ 432142 w 5738365"/>
              <a:gd name="connsiteY259" fmla="*/ 5024 h 1240971"/>
              <a:gd name="connsiteX260" fmla="*/ 412046 w 5738365"/>
              <a:gd name="connsiteY260" fmla="*/ 0 h 1240971"/>
              <a:gd name="connsiteX261" fmla="*/ 281417 w 5738365"/>
              <a:gd name="connsiteY261" fmla="*/ 10048 h 1240971"/>
              <a:gd name="connsiteX262" fmla="*/ 261320 w 5738365"/>
              <a:gd name="connsiteY262" fmla="*/ 15072 h 1240971"/>
              <a:gd name="connsiteX263" fmla="*/ 100547 w 5738365"/>
              <a:gd name="connsiteY263" fmla="*/ 20097 h 1240971"/>
              <a:gd name="connsiteX264" fmla="*/ 5087 w 5738365"/>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67039 w 5737264"/>
              <a:gd name="connsiteY176" fmla="*/ 994787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42213 w 5737264"/>
              <a:gd name="connsiteY215" fmla="*/ 180870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67039 w 5737264"/>
              <a:gd name="connsiteY176" fmla="*/ 994787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31320 w 5737264"/>
              <a:gd name="connsiteY176" fmla="*/ 1037650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62316 w 5737264"/>
              <a:gd name="connsiteY175" fmla="*/ 1006955 h 1240971"/>
              <a:gd name="connsiteX176" fmla="*/ 4531320 w 5737264"/>
              <a:gd name="connsiteY176" fmla="*/ 1037650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62316 w 5737264"/>
              <a:gd name="connsiteY174" fmla="*/ 1006955 h 1240971"/>
              <a:gd name="connsiteX175" fmla="*/ 4531320 w 5737264"/>
              <a:gd name="connsiteY175" fmla="*/ 1037650 h 1240971"/>
              <a:gd name="connsiteX176" fmla="*/ 4597184 w 5737264"/>
              <a:gd name="connsiteY176" fmla="*/ 969666 h 1240971"/>
              <a:gd name="connsiteX177" fmla="*/ 4617281 w 5737264"/>
              <a:gd name="connsiteY177" fmla="*/ 959617 h 1240971"/>
              <a:gd name="connsiteX178" fmla="*/ 4632353 w 5737264"/>
              <a:gd name="connsiteY178" fmla="*/ 944545 h 1240971"/>
              <a:gd name="connsiteX179" fmla="*/ 4652450 w 5737264"/>
              <a:gd name="connsiteY179" fmla="*/ 934497 h 1240971"/>
              <a:gd name="connsiteX180" fmla="*/ 4672547 w 5737264"/>
              <a:gd name="connsiteY180" fmla="*/ 919424 h 1240971"/>
              <a:gd name="connsiteX181" fmla="*/ 4737861 w 5737264"/>
              <a:gd name="connsiteY181" fmla="*/ 884255 h 1240971"/>
              <a:gd name="connsiteX182" fmla="*/ 4762982 w 5737264"/>
              <a:gd name="connsiteY182" fmla="*/ 879231 h 1240971"/>
              <a:gd name="connsiteX183" fmla="*/ 4778054 w 5737264"/>
              <a:gd name="connsiteY183" fmla="*/ 874206 h 1240971"/>
              <a:gd name="connsiteX184" fmla="*/ 4819294 w 5737264"/>
              <a:gd name="connsiteY184" fmla="*/ 873944 h 1240971"/>
              <a:gd name="connsiteX185" fmla="*/ 4877465 w 5737264"/>
              <a:gd name="connsiteY185" fmla="*/ 895638 h 1240971"/>
              <a:gd name="connsiteX186" fmla="*/ 4935347 w 5737264"/>
              <a:gd name="connsiteY186" fmla="*/ 934523 h 1240971"/>
              <a:gd name="connsiteX187" fmla="*/ 4995402 w 5737264"/>
              <a:gd name="connsiteY187" fmla="*/ 1006746 h 1240971"/>
              <a:gd name="connsiteX188" fmla="*/ 5024762 w 5737264"/>
              <a:gd name="connsiteY188" fmla="*/ 1051963 h 1240971"/>
              <a:gd name="connsiteX189" fmla="*/ 5092223 w 5737264"/>
              <a:gd name="connsiteY189" fmla="*/ 1016506 h 1240971"/>
              <a:gd name="connsiteX190" fmla="*/ 5144322 w 5737264"/>
              <a:gd name="connsiteY190" fmla="*/ 948261 h 1240971"/>
              <a:gd name="connsiteX191" fmla="*/ 5189252 w 5737264"/>
              <a:gd name="connsiteY191" fmla="*/ 886112 h 1240971"/>
              <a:gd name="connsiteX192" fmla="*/ 5226279 w 5737264"/>
              <a:gd name="connsiteY192" fmla="*/ 856230 h 1240971"/>
              <a:gd name="connsiteX193" fmla="*/ 5260637 w 5737264"/>
              <a:gd name="connsiteY193" fmla="*/ 822918 h 1240971"/>
              <a:gd name="connsiteX194" fmla="*/ 5295282 w 5737264"/>
              <a:gd name="connsiteY194" fmla="*/ 800440 h 1240971"/>
              <a:gd name="connsiteX195" fmla="*/ 5334430 w 5737264"/>
              <a:gd name="connsiteY195" fmla="*/ 794893 h 1240971"/>
              <a:gd name="connsiteX196" fmla="*/ 5412174 w 5737264"/>
              <a:gd name="connsiteY196" fmla="*/ 824252 h 1240971"/>
              <a:gd name="connsiteX197" fmla="*/ 5431197 w 5737264"/>
              <a:gd name="connsiteY197" fmla="*/ 768699 h 1240971"/>
              <a:gd name="connsiteX198" fmla="*/ 5441246 w 5737264"/>
              <a:gd name="connsiteY198" fmla="*/ 753626 h 1240971"/>
              <a:gd name="connsiteX199" fmla="*/ 5456318 w 5737264"/>
              <a:gd name="connsiteY199" fmla="*/ 708409 h 1240971"/>
              <a:gd name="connsiteX200" fmla="*/ 5466366 w 5737264"/>
              <a:gd name="connsiteY200" fmla="*/ 683288 h 1240971"/>
              <a:gd name="connsiteX201" fmla="*/ 5476415 w 5737264"/>
              <a:gd name="connsiteY201" fmla="*/ 643094 h 1240971"/>
              <a:gd name="connsiteX202" fmla="*/ 5491487 w 5737264"/>
              <a:gd name="connsiteY202" fmla="*/ 617973 h 1240971"/>
              <a:gd name="connsiteX203" fmla="*/ 5506560 w 5737264"/>
              <a:gd name="connsiteY203" fmla="*/ 572756 h 1240971"/>
              <a:gd name="connsiteX204" fmla="*/ 5526656 w 5737264"/>
              <a:gd name="connsiteY204" fmla="*/ 522514 h 1240971"/>
              <a:gd name="connsiteX205" fmla="*/ 5546753 w 5737264"/>
              <a:gd name="connsiteY205" fmla="*/ 467248 h 1240971"/>
              <a:gd name="connsiteX206" fmla="*/ 5556802 w 5737264"/>
              <a:gd name="connsiteY206" fmla="*/ 411982 h 1240971"/>
              <a:gd name="connsiteX207" fmla="*/ 5566850 w 5737264"/>
              <a:gd name="connsiteY207" fmla="*/ 381837 h 1240971"/>
              <a:gd name="connsiteX208" fmla="*/ 5576898 w 5737264"/>
              <a:gd name="connsiteY208" fmla="*/ 356716 h 1240971"/>
              <a:gd name="connsiteX209" fmla="*/ 5596995 w 5737264"/>
              <a:gd name="connsiteY209" fmla="*/ 316523 h 1240971"/>
              <a:gd name="connsiteX210" fmla="*/ 5617092 w 5737264"/>
              <a:gd name="connsiteY210" fmla="*/ 246184 h 1240971"/>
              <a:gd name="connsiteX211" fmla="*/ 5622116 w 5737264"/>
              <a:gd name="connsiteY211" fmla="*/ 226088 h 1240971"/>
              <a:gd name="connsiteX212" fmla="*/ 5632164 w 5737264"/>
              <a:gd name="connsiteY212" fmla="*/ 216039 h 1240971"/>
              <a:gd name="connsiteX213" fmla="*/ 5637188 w 5737264"/>
              <a:gd name="connsiteY213" fmla="*/ 200967 h 1240971"/>
              <a:gd name="connsiteX214" fmla="*/ 5651738 w 5737264"/>
              <a:gd name="connsiteY214" fmla="*/ 190395 h 1240971"/>
              <a:gd name="connsiteX215" fmla="*/ 5673692 w 5737264"/>
              <a:gd name="connsiteY215" fmla="*/ 153892 h 1240971"/>
              <a:gd name="connsiteX216" fmla="*/ 5726602 w 5737264"/>
              <a:gd name="connsiteY216" fmla="*/ 89362 h 1240971"/>
              <a:gd name="connsiteX217" fmla="*/ 5728722 w 5737264"/>
              <a:gd name="connsiteY217" fmla="*/ 42287 h 1240971"/>
              <a:gd name="connsiteX218" fmla="*/ 5634284 w 5737264"/>
              <a:gd name="connsiteY218" fmla="*/ 25357 h 1240971"/>
              <a:gd name="connsiteX219" fmla="*/ 5536940 w 5737264"/>
              <a:gd name="connsiteY219" fmla="*/ 27214 h 1240971"/>
              <a:gd name="connsiteX220" fmla="*/ 5470369 w 5737264"/>
              <a:gd name="connsiteY220" fmla="*/ 39381 h 1240971"/>
              <a:gd name="connsiteX221" fmla="*/ 5379124 w 5737264"/>
              <a:gd name="connsiteY221" fmla="*/ 39644 h 1240971"/>
              <a:gd name="connsiteX222" fmla="*/ 5309282 w 5737264"/>
              <a:gd name="connsiteY222" fmla="*/ 42287 h 1240971"/>
              <a:gd name="connsiteX223" fmla="*/ 5238682 w 5737264"/>
              <a:gd name="connsiteY223" fmla="*/ 54455 h 1240971"/>
              <a:gd name="connsiteX224" fmla="*/ 5108892 w 5737264"/>
              <a:gd name="connsiteY224" fmla="*/ 37524 h 1240971"/>
              <a:gd name="connsiteX225" fmla="*/ 5020026 w 5737264"/>
              <a:gd name="connsiteY225" fmla="*/ 39120 h 1240971"/>
              <a:gd name="connsiteX226" fmla="*/ 4946233 w 5737264"/>
              <a:gd name="connsiteY226" fmla="*/ 41240 h 1240971"/>
              <a:gd name="connsiteX227" fmla="*/ 4823272 w 5737264"/>
              <a:gd name="connsiteY227" fmla="*/ 50242 h 1240971"/>
              <a:gd name="connsiteX228" fmla="*/ 4727577 w 5737264"/>
              <a:gd name="connsiteY228" fmla="*/ 29073 h 1240971"/>
              <a:gd name="connsiteX229" fmla="*/ 4628376 w 5737264"/>
              <a:gd name="connsiteY229" fmla="*/ 41240 h 1240971"/>
              <a:gd name="connsiteX230" fmla="*/ 4565180 w 5737264"/>
              <a:gd name="connsiteY230" fmla="*/ 46264 h 1240971"/>
              <a:gd name="connsiteX231" fmla="*/ 4417596 w 5737264"/>
              <a:gd name="connsiteY231" fmla="*/ 44406 h 1240971"/>
              <a:gd name="connsiteX232" fmla="*/ 4139984 w 5737264"/>
              <a:gd name="connsiteY232" fmla="*/ 60290 h 1240971"/>
              <a:gd name="connsiteX233" fmla="*/ 3918920 w 5737264"/>
              <a:gd name="connsiteY233" fmla="*/ 50242 h 1240971"/>
              <a:gd name="connsiteX234" fmla="*/ 3873703 w 5737264"/>
              <a:gd name="connsiteY234" fmla="*/ 45217 h 1240971"/>
              <a:gd name="connsiteX235" fmla="*/ 3687808 w 5737264"/>
              <a:gd name="connsiteY235" fmla="*/ 40193 h 1240971"/>
              <a:gd name="connsiteX236" fmla="*/ 3662687 w 5737264"/>
              <a:gd name="connsiteY236" fmla="*/ 35169 h 1240971"/>
              <a:gd name="connsiteX237" fmla="*/ 3627518 w 5737264"/>
              <a:gd name="connsiteY237" fmla="*/ 25121 h 1240971"/>
              <a:gd name="connsiteX238" fmla="*/ 3547131 w 5737264"/>
              <a:gd name="connsiteY238" fmla="*/ 20097 h 1240971"/>
              <a:gd name="connsiteX239" fmla="*/ 3310995 w 5737264"/>
              <a:gd name="connsiteY239" fmla="*/ 25121 h 1240971"/>
              <a:gd name="connsiteX240" fmla="*/ 3265777 w 5737264"/>
              <a:gd name="connsiteY240" fmla="*/ 30145 h 1240971"/>
              <a:gd name="connsiteX241" fmla="*/ 3175342 w 5737264"/>
              <a:gd name="connsiteY241" fmla="*/ 35169 h 1240971"/>
              <a:gd name="connsiteX242" fmla="*/ 2582489 w 5737264"/>
              <a:gd name="connsiteY242" fmla="*/ 45217 h 1240971"/>
              <a:gd name="connsiteX243" fmla="*/ 2255918 w 5737264"/>
              <a:gd name="connsiteY243" fmla="*/ 40193 h 1240971"/>
              <a:gd name="connsiteX244" fmla="*/ 1974564 w 5737264"/>
              <a:gd name="connsiteY244" fmla="*/ 30145 h 1240971"/>
              <a:gd name="connsiteX245" fmla="*/ 1944419 w 5737264"/>
              <a:gd name="connsiteY245" fmla="*/ 25121 h 1240971"/>
              <a:gd name="connsiteX246" fmla="*/ 1848960 w 5737264"/>
              <a:gd name="connsiteY246" fmla="*/ 20097 h 1240971"/>
              <a:gd name="connsiteX247" fmla="*/ 1768573 w 5737264"/>
              <a:gd name="connsiteY247" fmla="*/ 10048 h 1240971"/>
              <a:gd name="connsiteX248" fmla="*/ 1502292 w 5737264"/>
              <a:gd name="connsiteY248" fmla="*/ 20097 h 1240971"/>
              <a:gd name="connsiteX249" fmla="*/ 1467122 w 5737264"/>
              <a:gd name="connsiteY249" fmla="*/ 25121 h 1240971"/>
              <a:gd name="connsiteX250" fmla="*/ 1426929 w 5737264"/>
              <a:gd name="connsiteY250" fmla="*/ 30145 h 1240971"/>
              <a:gd name="connsiteX251" fmla="*/ 1341518 w 5737264"/>
              <a:gd name="connsiteY251" fmla="*/ 45217 h 1240971"/>
              <a:gd name="connsiteX252" fmla="*/ 1095333 w 5737264"/>
              <a:gd name="connsiteY252" fmla="*/ 35169 h 1240971"/>
              <a:gd name="connsiteX253" fmla="*/ 979777 w 5737264"/>
              <a:gd name="connsiteY253" fmla="*/ 20097 h 1240971"/>
              <a:gd name="connsiteX254" fmla="*/ 939584 w 5737264"/>
              <a:gd name="connsiteY254" fmla="*/ 10048 h 1240971"/>
              <a:gd name="connsiteX255" fmla="*/ 813980 w 5737264"/>
              <a:gd name="connsiteY255" fmla="*/ 0 h 1240971"/>
              <a:gd name="connsiteX256" fmla="*/ 743641 w 5737264"/>
              <a:gd name="connsiteY256" fmla="*/ 5024 h 1240971"/>
              <a:gd name="connsiteX257" fmla="*/ 582867 w 5737264"/>
              <a:gd name="connsiteY257" fmla="*/ 15072 h 1240971"/>
              <a:gd name="connsiteX258" fmla="*/ 432142 w 5737264"/>
              <a:gd name="connsiteY258" fmla="*/ 5024 h 1240971"/>
              <a:gd name="connsiteX259" fmla="*/ 412046 w 5737264"/>
              <a:gd name="connsiteY259" fmla="*/ 0 h 1240971"/>
              <a:gd name="connsiteX260" fmla="*/ 281417 w 5737264"/>
              <a:gd name="connsiteY260" fmla="*/ 10048 h 1240971"/>
              <a:gd name="connsiteX261" fmla="*/ 261320 w 5737264"/>
              <a:gd name="connsiteY261" fmla="*/ 15072 h 1240971"/>
              <a:gd name="connsiteX262" fmla="*/ 100547 w 5737264"/>
              <a:gd name="connsiteY262" fmla="*/ 20097 h 1240971"/>
              <a:gd name="connsiteX263" fmla="*/ 5087 w 5737264"/>
              <a:gd name="connsiteY263"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31386 w 5737264"/>
              <a:gd name="connsiteY172" fmla="*/ 929472 h 1240971"/>
              <a:gd name="connsiteX173" fmla="*/ 4462316 w 5737264"/>
              <a:gd name="connsiteY173" fmla="*/ 1006955 h 1240971"/>
              <a:gd name="connsiteX174" fmla="*/ 4531320 w 5737264"/>
              <a:gd name="connsiteY174" fmla="*/ 1037650 h 1240971"/>
              <a:gd name="connsiteX175" fmla="*/ 4597184 w 5737264"/>
              <a:gd name="connsiteY175" fmla="*/ 969666 h 1240971"/>
              <a:gd name="connsiteX176" fmla="*/ 4617281 w 5737264"/>
              <a:gd name="connsiteY176" fmla="*/ 959617 h 1240971"/>
              <a:gd name="connsiteX177" fmla="*/ 4632353 w 5737264"/>
              <a:gd name="connsiteY177" fmla="*/ 944545 h 1240971"/>
              <a:gd name="connsiteX178" fmla="*/ 4652450 w 5737264"/>
              <a:gd name="connsiteY178" fmla="*/ 934497 h 1240971"/>
              <a:gd name="connsiteX179" fmla="*/ 4672547 w 5737264"/>
              <a:gd name="connsiteY179" fmla="*/ 919424 h 1240971"/>
              <a:gd name="connsiteX180" fmla="*/ 4737861 w 5737264"/>
              <a:gd name="connsiteY180" fmla="*/ 884255 h 1240971"/>
              <a:gd name="connsiteX181" fmla="*/ 4762982 w 5737264"/>
              <a:gd name="connsiteY181" fmla="*/ 879231 h 1240971"/>
              <a:gd name="connsiteX182" fmla="*/ 4778054 w 5737264"/>
              <a:gd name="connsiteY182" fmla="*/ 874206 h 1240971"/>
              <a:gd name="connsiteX183" fmla="*/ 4819294 w 5737264"/>
              <a:gd name="connsiteY183" fmla="*/ 873944 h 1240971"/>
              <a:gd name="connsiteX184" fmla="*/ 4877465 w 5737264"/>
              <a:gd name="connsiteY184" fmla="*/ 895638 h 1240971"/>
              <a:gd name="connsiteX185" fmla="*/ 4935347 w 5737264"/>
              <a:gd name="connsiteY185" fmla="*/ 934523 h 1240971"/>
              <a:gd name="connsiteX186" fmla="*/ 4995402 w 5737264"/>
              <a:gd name="connsiteY186" fmla="*/ 1006746 h 1240971"/>
              <a:gd name="connsiteX187" fmla="*/ 5024762 w 5737264"/>
              <a:gd name="connsiteY187" fmla="*/ 1051963 h 1240971"/>
              <a:gd name="connsiteX188" fmla="*/ 5092223 w 5737264"/>
              <a:gd name="connsiteY188" fmla="*/ 1016506 h 1240971"/>
              <a:gd name="connsiteX189" fmla="*/ 5144322 w 5737264"/>
              <a:gd name="connsiteY189" fmla="*/ 948261 h 1240971"/>
              <a:gd name="connsiteX190" fmla="*/ 5189252 w 5737264"/>
              <a:gd name="connsiteY190" fmla="*/ 886112 h 1240971"/>
              <a:gd name="connsiteX191" fmla="*/ 5226279 w 5737264"/>
              <a:gd name="connsiteY191" fmla="*/ 856230 h 1240971"/>
              <a:gd name="connsiteX192" fmla="*/ 5260637 w 5737264"/>
              <a:gd name="connsiteY192" fmla="*/ 822918 h 1240971"/>
              <a:gd name="connsiteX193" fmla="*/ 5295282 w 5737264"/>
              <a:gd name="connsiteY193" fmla="*/ 800440 h 1240971"/>
              <a:gd name="connsiteX194" fmla="*/ 5334430 w 5737264"/>
              <a:gd name="connsiteY194" fmla="*/ 794893 h 1240971"/>
              <a:gd name="connsiteX195" fmla="*/ 5412174 w 5737264"/>
              <a:gd name="connsiteY195" fmla="*/ 824252 h 1240971"/>
              <a:gd name="connsiteX196" fmla="*/ 5431197 w 5737264"/>
              <a:gd name="connsiteY196" fmla="*/ 768699 h 1240971"/>
              <a:gd name="connsiteX197" fmla="*/ 5441246 w 5737264"/>
              <a:gd name="connsiteY197" fmla="*/ 753626 h 1240971"/>
              <a:gd name="connsiteX198" fmla="*/ 5456318 w 5737264"/>
              <a:gd name="connsiteY198" fmla="*/ 708409 h 1240971"/>
              <a:gd name="connsiteX199" fmla="*/ 5466366 w 5737264"/>
              <a:gd name="connsiteY199" fmla="*/ 683288 h 1240971"/>
              <a:gd name="connsiteX200" fmla="*/ 5476415 w 5737264"/>
              <a:gd name="connsiteY200" fmla="*/ 643094 h 1240971"/>
              <a:gd name="connsiteX201" fmla="*/ 5491487 w 5737264"/>
              <a:gd name="connsiteY201" fmla="*/ 617973 h 1240971"/>
              <a:gd name="connsiteX202" fmla="*/ 5506560 w 5737264"/>
              <a:gd name="connsiteY202" fmla="*/ 572756 h 1240971"/>
              <a:gd name="connsiteX203" fmla="*/ 5526656 w 5737264"/>
              <a:gd name="connsiteY203" fmla="*/ 522514 h 1240971"/>
              <a:gd name="connsiteX204" fmla="*/ 5546753 w 5737264"/>
              <a:gd name="connsiteY204" fmla="*/ 467248 h 1240971"/>
              <a:gd name="connsiteX205" fmla="*/ 5556802 w 5737264"/>
              <a:gd name="connsiteY205" fmla="*/ 411982 h 1240971"/>
              <a:gd name="connsiteX206" fmla="*/ 5566850 w 5737264"/>
              <a:gd name="connsiteY206" fmla="*/ 381837 h 1240971"/>
              <a:gd name="connsiteX207" fmla="*/ 5576898 w 5737264"/>
              <a:gd name="connsiteY207" fmla="*/ 356716 h 1240971"/>
              <a:gd name="connsiteX208" fmla="*/ 5596995 w 5737264"/>
              <a:gd name="connsiteY208" fmla="*/ 316523 h 1240971"/>
              <a:gd name="connsiteX209" fmla="*/ 5617092 w 5737264"/>
              <a:gd name="connsiteY209" fmla="*/ 246184 h 1240971"/>
              <a:gd name="connsiteX210" fmla="*/ 5622116 w 5737264"/>
              <a:gd name="connsiteY210" fmla="*/ 226088 h 1240971"/>
              <a:gd name="connsiteX211" fmla="*/ 5632164 w 5737264"/>
              <a:gd name="connsiteY211" fmla="*/ 216039 h 1240971"/>
              <a:gd name="connsiteX212" fmla="*/ 5637188 w 5737264"/>
              <a:gd name="connsiteY212" fmla="*/ 200967 h 1240971"/>
              <a:gd name="connsiteX213" fmla="*/ 5651738 w 5737264"/>
              <a:gd name="connsiteY213" fmla="*/ 190395 h 1240971"/>
              <a:gd name="connsiteX214" fmla="*/ 5673692 w 5737264"/>
              <a:gd name="connsiteY214" fmla="*/ 153892 h 1240971"/>
              <a:gd name="connsiteX215" fmla="*/ 5726602 w 5737264"/>
              <a:gd name="connsiteY215" fmla="*/ 89362 h 1240971"/>
              <a:gd name="connsiteX216" fmla="*/ 5728722 w 5737264"/>
              <a:gd name="connsiteY216" fmla="*/ 42287 h 1240971"/>
              <a:gd name="connsiteX217" fmla="*/ 5634284 w 5737264"/>
              <a:gd name="connsiteY217" fmla="*/ 25357 h 1240971"/>
              <a:gd name="connsiteX218" fmla="*/ 5536940 w 5737264"/>
              <a:gd name="connsiteY218" fmla="*/ 27214 h 1240971"/>
              <a:gd name="connsiteX219" fmla="*/ 5470369 w 5737264"/>
              <a:gd name="connsiteY219" fmla="*/ 39381 h 1240971"/>
              <a:gd name="connsiteX220" fmla="*/ 5379124 w 5737264"/>
              <a:gd name="connsiteY220" fmla="*/ 39644 h 1240971"/>
              <a:gd name="connsiteX221" fmla="*/ 5309282 w 5737264"/>
              <a:gd name="connsiteY221" fmla="*/ 42287 h 1240971"/>
              <a:gd name="connsiteX222" fmla="*/ 5238682 w 5737264"/>
              <a:gd name="connsiteY222" fmla="*/ 54455 h 1240971"/>
              <a:gd name="connsiteX223" fmla="*/ 5108892 w 5737264"/>
              <a:gd name="connsiteY223" fmla="*/ 37524 h 1240971"/>
              <a:gd name="connsiteX224" fmla="*/ 5020026 w 5737264"/>
              <a:gd name="connsiteY224" fmla="*/ 39120 h 1240971"/>
              <a:gd name="connsiteX225" fmla="*/ 4946233 w 5737264"/>
              <a:gd name="connsiteY225" fmla="*/ 41240 h 1240971"/>
              <a:gd name="connsiteX226" fmla="*/ 4823272 w 5737264"/>
              <a:gd name="connsiteY226" fmla="*/ 50242 h 1240971"/>
              <a:gd name="connsiteX227" fmla="*/ 4727577 w 5737264"/>
              <a:gd name="connsiteY227" fmla="*/ 29073 h 1240971"/>
              <a:gd name="connsiteX228" fmla="*/ 4628376 w 5737264"/>
              <a:gd name="connsiteY228" fmla="*/ 41240 h 1240971"/>
              <a:gd name="connsiteX229" fmla="*/ 4565180 w 5737264"/>
              <a:gd name="connsiteY229" fmla="*/ 46264 h 1240971"/>
              <a:gd name="connsiteX230" fmla="*/ 4417596 w 5737264"/>
              <a:gd name="connsiteY230" fmla="*/ 44406 h 1240971"/>
              <a:gd name="connsiteX231" fmla="*/ 4139984 w 5737264"/>
              <a:gd name="connsiteY231" fmla="*/ 60290 h 1240971"/>
              <a:gd name="connsiteX232" fmla="*/ 3918920 w 5737264"/>
              <a:gd name="connsiteY232" fmla="*/ 50242 h 1240971"/>
              <a:gd name="connsiteX233" fmla="*/ 3873703 w 5737264"/>
              <a:gd name="connsiteY233" fmla="*/ 45217 h 1240971"/>
              <a:gd name="connsiteX234" fmla="*/ 3687808 w 5737264"/>
              <a:gd name="connsiteY234" fmla="*/ 40193 h 1240971"/>
              <a:gd name="connsiteX235" fmla="*/ 3662687 w 5737264"/>
              <a:gd name="connsiteY235" fmla="*/ 35169 h 1240971"/>
              <a:gd name="connsiteX236" fmla="*/ 3627518 w 5737264"/>
              <a:gd name="connsiteY236" fmla="*/ 25121 h 1240971"/>
              <a:gd name="connsiteX237" fmla="*/ 3547131 w 5737264"/>
              <a:gd name="connsiteY237" fmla="*/ 20097 h 1240971"/>
              <a:gd name="connsiteX238" fmla="*/ 3310995 w 5737264"/>
              <a:gd name="connsiteY238" fmla="*/ 25121 h 1240971"/>
              <a:gd name="connsiteX239" fmla="*/ 3265777 w 5737264"/>
              <a:gd name="connsiteY239" fmla="*/ 30145 h 1240971"/>
              <a:gd name="connsiteX240" fmla="*/ 3175342 w 5737264"/>
              <a:gd name="connsiteY240" fmla="*/ 35169 h 1240971"/>
              <a:gd name="connsiteX241" fmla="*/ 2582489 w 5737264"/>
              <a:gd name="connsiteY241" fmla="*/ 45217 h 1240971"/>
              <a:gd name="connsiteX242" fmla="*/ 2255918 w 5737264"/>
              <a:gd name="connsiteY242" fmla="*/ 40193 h 1240971"/>
              <a:gd name="connsiteX243" fmla="*/ 1974564 w 5737264"/>
              <a:gd name="connsiteY243" fmla="*/ 30145 h 1240971"/>
              <a:gd name="connsiteX244" fmla="*/ 1944419 w 5737264"/>
              <a:gd name="connsiteY244" fmla="*/ 25121 h 1240971"/>
              <a:gd name="connsiteX245" fmla="*/ 1848960 w 5737264"/>
              <a:gd name="connsiteY245" fmla="*/ 20097 h 1240971"/>
              <a:gd name="connsiteX246" fmla="*/ 1768573 w 5737264"/>
              <a:gd name="connsiteY246" fmla="*/ 10048 h 1240971"/>
              <a:gd name="connsiteX247" fmla="*/ 1502292 w 5737264"/>
              <a:gd name="connsiteY247" fmla="*/ 20097 h 1240971"/>
              <a:gd name="connsiteX248" fmla="*/ 1467122 w 5737264"/>
              <a:gd name="connsiteY248" fmla="*/ 25121 h 1240971"/>
              <a:gd name="connsiteX249" fmla="*/ 1426929 w 5737264"/>
              <a:gd name="connsiteY249" fmla="*/ 30145 h 1240971"/>
              <a:gd name="connsiteX250" fmla="*/ 1341518 w 5737264"/>
              <a:gd name="connsiteY250" fmla="*/ 45217 h 1240971"/>
              <a:gd name="connsiteX251" fmla="*/ 1095333 w 5737264"/>
              <a:gd name="connsiteY251" fmla="*/ 35169 h 1240971"/>
              <a:gd name="connsiteX252" fmla="*/ 979777 w 5737264"/>
              <a:gd name="connsiteY252" fmla="*/ 20097 h 1240971"/>
              <a:gd name="connsiteX253" fmla="*/ 939584 w 5737264"/>
              <a:gd name="connsiteY253" fmla="*/ 10048 h 1240971"/>
              <a:gd name="connsiteX254" fmla="*/ 813980 w 5737264"/>
              <a:gd name="connsiteY254" fmla="*/ 0 h 1240971"/>
              <a:gd name="connsiteX255" fmla="*/ 743641 w 5737264"/>
              <a:gd name="connsiteY255" fmla="*/ 5024 h 1240971"/>
              <a:gd name="connsiteX256" fmla="*/ 582867 w 5737264"/>
              <a:gd name="connsiteY256" fmla="*/ 15072 h 1240971"/>
              <a:gd name="connsiteX257" fmla="*/ 432142 w 5737264"/>
              <a:gd name="connsiteY257" fmla="*/ 5024 h 1240971"/>
              <a:gd name="connsiteX258" fmla="*/ 412046 w 5737264"/>
              <a:gd name="connsiteY258" fmla="*/ 0 h 1240971"/>
              <a:gd name="connsiteX259" fmla="*/ 281417 w 5737264"/>
              <a:gd name="connsiteY259" fmla="*/ 10048 h 1240971"/>
              <a:gd name="connsiteX260" fmla="*/ 261320 w 5737264"/>
              <a:gd name="connsiteY260" fmla="*/ 15072 h 1240971"/>
              <a:gd name="connsiteX261" fmla="*/ 100547 w 5737264"/>
              <a:gd name="connsiteY261" fmla="*/ 20097 h 1240971"/>
              <a:gd name="connsiteX262" fmla="*/ 5087 w 5737264"/>
              <a:gd name="connsiteY262"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31386 w 5737264"/>
              <a:gd name="connsiteY171" fmla="*/ 929472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17099 w 5737264"/>
              <a:gd name="connsiteY171" fmla="*/ 946141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62094 w 5737264"/>
              <a:gd name="connsiteY170" fmla="*/ 909114 h 1240971"/>
              <a:gd name="connsiteX171" fmla="*/ 4417099 w 5737264"/>
              <a:gd name="connsiteY171" fmla="*/ 946141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923944 w 5737264"/>
              <a:gd name="connsiteY149" fmla="*/ 1014883 h 1240971"/>
              <a:gd name="connsiteX150" fmla="*/ 3933993 w 5737264"/>
              <a:gd name="connsiteY150" fmla="*/ 1029956 h 1240971"/>
              <a:gd name="connsiteX151" fmla="*/ 3964138 w 5737264"/>
              <a:gd name="connsiteY151" fmla="*/ 1075173 h 1240971"/>
              <a:gd name="connsiteX152" fmla="*/ 3969162 w 5737264"/>
              <a:gd name="connsiteY152" fmla="*/ 1100294 h 1240971"/>
              <a:gd name="connsiteX153" fmla="*/ 3979210 w 5737264"/>
              <a:gd name="connsiteY153" fmla="*/ 1110343 h 1240971"/>
              <a:gd name="connsiteX154" fmla="*/ 3984235 w 5737264"/>
              <a:gd name="connsiteY154" fmla="*/ 1130439 h 1240971"/>
              <a:gd name="connsiteX155" fmla="*/ 4019404 w 5737264"/>
              <a:gd name="connsiteY155" fmla="*/ 1165609 h 1240971"/>
              <a:gd name="connsiteX156" fmla="*/ 4064621 w 5737264"/>
              <a:gd name="connsiteY156" fmla="*/ 1150536 h 1240971"/>
              <a:gd name="connsiteX157" fmla="*/ 4079694 w 5737264"/>
              <a:gd name="connsiteY157" fmla="*/ 1125415 h 1240971"/>
              <a:gd name="connsiteX158" fmla="*/ 4099791 w 5737264"/>
              <a:gd name="connsiteY158" fmla="*/ 1105319 h 1240971"/>
              <a:gd name="connsiteX159" fmla="*/ 4129936 w 5737264"/>
              <a:gd name="connsiteY159" fmla="*/ 1075173 h 1240971"/>
              <a:gd name="connsiteX160" fmla="*/ 4150032 w 5737264"/>
              <a:gd name="connsiteY160" fmla="*/ 1040004 h 1240971"/>
              <a:gd name="connsiteX161" fmla="*/ 4160081 w 5737264"/>
              <a:gd name="connsiteY161" fmla="*/ 1019908 h 1240971"/>
              <a:gd name="connsiteX162" fmla="*/ 4165105 w 5737264"/>
              <a:gd name="connsiteY162" fmla="*/ 1004835 h 1240971"/>
              <a:gd name="connsiteX163" fmla="*/ 4185202 w 5737264"/>
              <a:gd name="connsiteY163" fmla="*/ 984738 h 1240971"/>
              <a:gd name="connsiteX164" fmla="*/ 4200274 w 5737264"/>
              <a:gd name="connsiteY164" fmla="*/ 979714 h 1240971"/>
              <a:gd name="connsiteX165" fmla="*/ 4235443 w 5737264"/>
              <a:gd name="connsiteY165" fmla="*/ 954593 h 1240971"/>
              <a:gd name="connsiteX166" fmla="*/ 4275637 w 5737264"/>
              <a:gd name="connsiteY166" fmla="*/ 934497 h 1240971"/>
              <a:gd name="connsiteX167" fmla="*/ 4310806 w 5737264"/>
              <a:gd name="connsiteY167" fmla="*/ 914400 h 1240971"/>
              <a:gd name="connsiteX168" fmla="*/ 4325878 w 5737264"/>
              <a:gd name="connsiteY168" fmla="*/ 904352 h 1240971"/>
              <a:gd name="connsiteX169" fmla="*/ 4362094 w 5737264"/>
              <a:gd name="connsiteY169" fmla="*/ 909114 h 1240971"/>
              <a:gd name="connsiteX170" fmla="*/ 4417099 w 5737264"/>
              <a:gd name="connsiteY170" fmla="*/ 946141 h 1240971"/>
              <a:gd name="connsiteX171" fmla="*/ 4462316 w 5737264"/>
              <a:gd name="connsiteY171" fmla="*/ 1006955 h 1240971"/>
              <a:gd name="connsiteX172" fmla="*/ 4531320 w 5737264"/>
              <a:gd name="connsiteY172" fmla="*/ 1037650 h 1240971"/>
              <a:gd name="connsiteX173" fmla="*/ 4597184 w 5737264"/>
              <a:gd name="connsiteY173" fmla="*/ 969666 h 1240971"/>
              <a:gd name="connsiteX174" fmla="*/ 4617281 w 5737264"/>
              <a:gd name="connsiteY174" fmla="*/ 959617 h 1240971"/>
              <a:gd name="connsiteX175" fmla="*/ 4632353 w 5737264"/>
              <a:gd name="connsiteY175" fmla="*/ 944545 h 1240971"/>
              <a:gd name="connsiteX176" fmla="*/ 4652450 w 5737264"/>
              <a:gd name="connsiteY176" fmla="*/ 934497 h 1240971"/>
              <a:gd name="connsiteX177" fmla="*/ 4672547 w 5737264"/>
              <a:gd name="connsiteY177" fmla="*/ 919424 h 1240971"/>
              <a:gd name="connsiteX178" fmla="*/ 4737861 w 5737264"/>
              <a:gd name="connsiteY178" fmla="*/ 884255 h 1240971"/>
              <a:gd name="connsiteX179" fmla="*/ 4762982 w 5737264"/>
              <a:gd name="connsiteY179" fmla="*/ 879231 h 1240971"/>
              <a:gd name="connsiteX180" fmla="*/ 4778054 w 5737264"/>
              <a:gd name="connsiteY180" fmla="*/ 874206 h 1240971"/>
              <a:gd name="connsiteX181" fmla="*/ 4819294 w 5737264"/>
              <a:gd name="connsiteY181" fmla="*/ 873944 h 1240971"/>
              <a:gd name="connsiteX182" fmla="*/ 4877465 w 5737264"/>
              <a:gd name="connsiteY182" fmla="*/ 895638 h 1240971"/>
              <a:gd name="connsiteX183" fmla="*/ 4935347 w 5737264"/>
              <a:gd name="connsiteY183" fmla="*/ 934523 h 1240971"/>
              <a:gd name="connsiteX184" fmla="*/ 4995402 w 5737264"/>
              <a:gd name="connsiteY184" fmla="*/ 1006746 h 1240971"/>
              <a:gd name="connsiteX185" fmla="*/ 5024762 w 5737264"/>
              <a:gd name="connsiteY185" fmla="*/ 1051963 h 1240971"/>
              <a:gd name="connsiteX186" fmla="*/ 5092223 w 5737264"/>
              <a:gd name="connsiteY186" fmla="*/ 1016506 h 1240971"/>
              <a:gd name="connsiteX187" fmla="*/ 5144322 w 5737264"/>
              <a:gd name="connsiteY187" fmla="*/ 948261 h 1240971"/>
              <a:gd name="connsiteX188" fmla="*/ 5189252 w 5737264"/>
              <a:gd name="connsiteY188" fmla="*/ 886112 h 1240971"/>
              <a:gd name="connsiteX189" fmla="*/ 5226279 w 5737264"/>
              <a:gd name="connsiteY189" fmla="*/ 856230 h 1240971"/>
              <a:gd name="connsiteX190" fmla="*/ 5260637 w 5737264"/>
              <a:gd name="connsiteY190" fmla="*/ 822918 h 1240971"/>
              <a:gd name="connsiteX191" fmla="*/ 5295282 w 5737264"/>
              <a:gd name="connsiteY191" fmla="*/ 800440 h 1240971"/>
              <a:gd name="connsiteX192" fmla="*/ 5334430 w 5737264"/>
              <a:gd name="connsiteY192" fmla="*/ 794893 h 1240971"/>
              <a:gd name="connsiteX193" fmla="*/ 5412174 w 5737264"/>
              <a:gd name="connsiteY193" fmla="*/ 824252 h 1240971"/>
              <a:gd name="connsiteX194" fmla="*/ 5431197 w 5737264"/>
              <a:gd name="connsiteY194" fmla="*/ 768699 h 1240971"/>
              <a:gd name="connsiteX195" fmla="*/ 5441246 w 5737264"/>
              <a:gd name="connsiteY195" fmla="*/ 753626 h 1240971"/>
              <a:gd name="connsiteX196" fmla="*/ 5456318 w 5737264"/>
              <a:gd name="connsiteY196" fmla="*/ 708409 h 1240971"/>
              <a:gd name="connsiteX197" fmla="*/ 5466366 w 5737264"/>
              <a:gd name="connsiteY197" fmla="*/ 683288 h 1240971"/>
              <a:gd name="connsiteX198" fmla="*/ 5476415 w 5737264"/>
              <a:gd name="connsiteY198" fmla="*/ 643094 h 1240971"/>
              <a:gd name="connsiteX199" fmla="*/ 5491487 w 5737264"/>
              <a:gd name="connsiteY199" fmla="*/ 617973 h 1240971"/>
              <a:gd name="connsiteX200" fmla="*/ 5506560 w 5737264"/>
              <a:gd name="connsiteY200" fmla="*/ 572756 h 1240971"/>
              <a:gd name="connsiteX201" fmla="*/ 5526656 w 5737264"/>
              <a:gd name="connsiteY201" fmla="*/ 522514 h 1240971"/>
              <a:gd name="connsiteX202" fmla="*/ 5546753 w 5737264"/>
              <a:gd name="connsiteY202" fmla="*/ 467248 h 1240971"/>
              <a:gd name="connsiteX203" fmla="*/ 5556802 w 5737264"/>
              <a:gd name="connsiteY203" fmla="*/ 411982 h 1240971"/>
              <a:gd name="connsiteX204" fmla="*/ 5566850 w 5737264"/>
              <a:gd name="connsiteY204" fmla="*/ 381837 h 1240971"/>
              <a:gd name="connsiteX205" fmla="*/ 5576898 w 5737264"/>
              <a:gd name="connsiteY205" fmla="*/ 356716 h 1240971"/>
              <a:gd name="connsiteX206" fmla="*/ 5596995 w 5737264"/>
              <a:gd name="connsiteY206" fmla="*/ 316523 h 1240971"/>
              <a:gd name="connsiteX207" fmla="*/ 5617092 w 5737264"/>
              <a:gd name="connsiteY207" fmla="*/ 246184 h 1240971"/>
              <a:gd name="connsiteX208" fmla="*/ 5622116 w 5737264"/>
              <a:gd name="connsiteY208" fmla="*/ 226088 h 1240971"/>
              <a:gd name="connsiteX209" fmla="*/ 5632164 w 5737264"/>
              <a:gd name="connsiteY209" fmla="*/ 216039 h 1240971"/>
              <a:gd name="connsiteX210" fmla="*/ 5637188 w 5737264"/>
              <a:gd name="connsiteY210" fmla="*/ 200967 h 1240971"/>
              <a:gd name="connsiteX211" fmla="*/ 5651738 w 5737264"/>
              <a:gd name="connsiteY211" fmla="*/ 190395 h 1240971"/>
              <a:gd name="connsiteX212" fmla="*/ 5673692 w 5737264"/>
              <a:gd name="connsiteY212" fmla="*/ 153892 h 1240971"/>
              <a:gd name="connsiteX213" fmla="*/ 5726602 w 5737264"/>
              <a:gd name="connsiteY213" fmla="*/ 89362 h 1240971"/>
              <a:gd name="connsiteX214" fmla="*/ 5728722 w 5737264"/>
              <a:gd name="connsiteY214" fmla="*/ 42287 h 1240971"/>
              <a:gd name="connsiteX215" fmla="*/ 5634284 w 5737264"/>
              <a:gd name="connsiteY215" fmla="*/ 25357 h 1240971"/>
              <a:gd name="connsiteX216" fmla="*/ 5536940 w 5737264"/>
              <a:gd name="connsiteY216" fmla="*/ 27214 h 1240971"/>
              <a:gd name="connsiteX217" fmla="*/ 5470369 w 5737264"/>
              <a:gd name="connsiteY217" fmla="*/ 39381 h 1240971"/>
              <a:gd name="connsiteX218" fmla="*/ 5379124 w 5737264"/>
              <a:gd name="connsiteY218" fmla="*/ 39644 h 1240971"/>
              <a:gd name="connsiteX219" fmla="*/ 5309282 w 5737264"/>
              <a:gd name="connsiteY219" fmla="*/ 42287 h 1240971"/>
              <a:gd name="connsiteX220" fmla="*/ 5238682 w 5737264"/>
              <a:gd name="connsiteY220" fmla="*/ 54455 h 1240971"/>
              <a:gd name="connsiteX221" fmla="*/ 5108892 w 5737264"/>
              <a:gd name="connsiteY221" fmla="*/ 37524 h 1240971"/>
              <a:gd name="connsiteX222" fmla="*/ 5020026 w 5737264"/>
              <a:gd name="connsiteY222" fmla="*/ 39120 h 1240971"/>
              <a:gd name="connsiteX223" fmla="*/ 4946233 w 5737264"/>
              <a:gd name="connsiteY223" fmla="*/ 41240 h 1240971"/>
              <a:gd name="connsiteX224" fmla="*/ 4823272 w 5737264"/>
              <a:gd name="connsiteY224" fmla="*/ 50242 h 1240971"/>
              <a:gd name="connsiteX225" fmla="*/ 4727577 w 5737264"/>
              <a:gd name="connsiteY225" fmla="*/ 29073 h 1240971"/>
              <a:gd name="connsiteX226" fmla="*/ 4628376 w 5737264"/>
              <a:gd name="connsiteY226" fmla="*/ 41240 h 1240971"/>
              <a:gd name="connsiteX227" fmla="*/ 4565180 w 5737264"/>
              <a:gd name="connsiteY227" fmla="*/ 46264 h 1240971"/>
              <a:gd name="connsiteX228" fmla="*/ 4417596 w 5737264"/>
              <a:gd name="connsiteY228" fmla="*/ 44406 h 1240971"/>
              <a:gd name="connsiteX229" fmla="*/ 4139984 w 5737264"/>
              <a:gd name="connsiteY229" fmla="*/ 60290 h 1240971"/>
              <a:gd name="connsiteX230" fmla="*/ 3918920 w 5737264"/>
              <a:gd name="connsiteY230" fmla="*/ 50242 h 1240971"/>
              <a:gd name="connsiteX231" fmla="*/ 3873703 w 5737264"/>
              <a:gd name="connsiteY231" fmla="*/ 45217 h 1240971"/>
              <a:gd name="connsiteX232" fmla="*/ 3687808 w 5737264"/>
              <a:gd name="connsiteY232" fmla="*/ 40193 h 1240971"/>
              <a:gd name="connsiteX233" fmla="*/ 3662687 w 5737264"/>
              <a:gd name="connsiteY233" fmla="*/ 35169 h 1240971"/>
              <a:gd name="connsiteX234" fmla="*/ 3627518 w 5737264"/>
              <a:gd name="connsiteY234" fmla="*/ 25121 h 1240971"/>
              <a:gd name="connsiteX235" fmla="*/ 3547131 w 5737264"/>
              <a:gd name="connsiteY235" fmla="*/ 20097 h 1240971"/>
              <a:gd name="connsiteX236" fmla="*/ 3310995 w 5737264"/>
              <a:gd name="connsiteY236" fmla="*/ 25121 h 1240971"/>
              <a:gd name="connsiteX237" fmla="*/ 3265777 w 5737264"/>
              <a:gd name="connsiteY237" fmla="*/ 30145 h 1240971"/>
              <a:gd name="connsiteX238" fmla="*/ 3175342 w 5737264"/>
              <a:gd name="connsiteY238" fmla="*/ 35169 h 1240971"/>
              <a:gd name="connsiteX239" fmla="*/ 2582489 w 5737264"/>
              <a:gd name="connsiteY239" fmla="*/ 45217 h 1240971"/>
              <a:gd name="connsiteX240" fmla="*/ 2255918 w 5737264"/>
              <a:gd name="connsiteY240" fmla="*/ 40193 h 1240971"/>
              <a:gd name="connsiteX241" fmla="*/ 1974564 w 5737264"/>
              <a:gd name="connsiteY241" fmla="*/ 30145 h 1240971"/>
              <a:gd name="connsiteX242" fmla="*/ 1944419 w 5737264"/>
              <a:gd name="connsiteY242" fmla="*/ 25121 h 1240971"/>
              <a:gd name="connsiteX243" fmla="*/ 1848960 w 5737264"/>
              <a:gd name="connsiteY243" fmla="*/ 20097 h 1240971"/>
              <a:gd name="connsiteX244" fmla="*/ 1768573 w 5737264"/>
              <a:gd name="connsiteY244" fmla="*/ 10048 h 1240971"/>
              <a:gd name="connsiteX245" fmla="*/ 1502292 w 5737264"/>
              <a:gd name="connsiteY245" fmla="*/ 20097 h 1240971"/>
              <a:gd name="connsiteX246" fmla="*/ 1467122 w 5737264"/>
              <a:gd name="connsiteY246" fmla="*/ 25121 h 1240971"/>
              <a:gd name="connsiteX247" fmla="*/ 1426929 w 5737264"/>
              <a:gd name="connsiteY247" fmla="*/ 30145 h 1240971"/>
              <a:gd name="connsiteX248" fmla="*/ 1341518 w 5737264"/>
              <a:gd name="connsiteY248" fmla="*/ 45217 h 1240971"/>
              <a:gd name="connsiteX249" fmla="*/ 1095333 w 5737264"/>
              <a:gd name="connsiteY249" fmla="*/ 35169 h 1240971"/>
              <a:gd name="connsiteX250" fmla="*/ 979777 w 5737264"/>
              <a:gd name="connsiteY250" fmla="*/ 20097 h 1240971"/>
              <a:gd name="connsiteX251" fmla="*/ 939584 w 5737264"/>
              <a:gd name="connsiteY251" fmla="*/ 10048 h 1240971"/>
              <a:gd name="connsiteX252" fmla="*/ 813980 w 5737264"/>
              <a:gd name="connsiteY252" fmla="*/ 0 h 1240971"/>
              <a:gd name="connsiteX253" fmla="*/ 743641 w 5737264"/>
              <a:gd name="connsiteY253" fmla="*/ 5024 h 1240971"/>
              <a:gd name="connsiteX254" fmla="*/ 582867 w 5737264"/>
              <a:gd name="connsiteY254" fmla="*/ 15072 h 1240971"/>
              <a:gd name="connsiteX255" fmla="*/ 432142 w 5737264"/>
              <a:gd name="connsiteY255" fmla="*/ 5024 h 1240971"/>
              <a:gd name="connsiteX256" fmla="*/ 412046 w 5737264"/>
              <a:gd name="connsiteY256" fmla="*/ 0 h 1240971"/>
              <a:gd name="connsiteX257" fmla="*/ 281417 w 5737264"/>
              <a:gd name="connsiteY257" fmla="*/ 10048 h 1240971"/>
              <a:gd name="connsiteX258" fmla="*/ 261320 w 5737264"/>
              <a:gd name="connsiteY258" fmla="*/ 15072 h 1240971"/>
              <a:gd name="connsiteX259" fmla="*/ 100547 w 5737264"/>
              <a:gd name="connsiteY259" fmla="*/ 20097 h 1240971"/>
              <a:gd name="connsiteX260" fmla="*/ 5087 w 5737264"/>
              <a:gd name="connsiteY260"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923944 w 5737264"/>
              <a:gd name="connsiteY148" fmla="*/ 1014883 h 1240971"/>
              <a:gd name="connsiteX149" fmla="*/ 3933993 w 5737264"/>
              <a:gd name="connsiteY149" fmla="*/ 1029956 h 1240971"/>
              <a:gd name="connsiteX150" fmla="*/ 3964138 w 5737264"/>
              <a:gd name="connsiteY150" fmla="*/ 1075173 h 1240971"/>
              <a:gd name="connsiteX151" fmla="*/ 3969162 w 5737264"/>
              <a:gd name="connsiteY151" fmla="*/ 1100294 h 1240971"/>
              <a:gd name="connsiteX152" fmla="*/ 3979210 w 5737264"/>
              <a:gd name="connsiteY152" fmla="*/ 1110343 h 1240971"/>
              <a:gd name="connsiteX153" fmla="*/ 3984235 w 5737264"/>
              <a:gd name="connsiteY153" fmla="*/ 1130439 h 1240971"/>
              <a:gd name="connsiteX154" fmla="*/ 4019404 w 5737264"/>
              <a:gd name="connsiteY154" fmla="*/ 1165609 h 1240971"/>
              <a:gd name="connsiteX155" fmla="*/ 4064621 w 5737264"/>
              <a:gd name="connsiteY155" fmla="*/ 1150536 h 1240971"/>
              <a:gd name="connsiteX156" fmla="*/ 4079694 w 5737264"/>
              <a:gd name="connsiteY156" fmla="*/ 1125415 h 1240971"/>
              <a:gd name="connsiteX157" fmla="*/ 4099791 w 5737264"/>
              <a:gd name="connsiteY157" fmla="*/ 1105319 h 1240971"/>
              <a:gd name="connsiteX158" fmla="*/ 4129936 w 5737264"/>
              <a:gd name="connsiteY158" fmla="*/ 1075173 h 1240971"/>
              <a:gd name="connsiteX159" fmla="*/ 4150032 w 5737264"/>
              <a:gd name="connsiteY159" fmla="*/ 1040004 h 1240971"/>
              <a:gd name="connsiteX160" fmla="*/ 4160081 w 5737264"/>
              <a:gd name="connsiteY160" fmla="*/ 1019908 h 1240971"/>
              <a:gd name="connsiteX161" fmla="*/ 4165105 w 5737264"/>
              <a:gd name="connsiteY161" fmla="*/ 1004835 h 1240971"/>
              <a:gd name="connsiteX162" fmla="*/ 4185202 w 5737264"/>
              <a:gd name="connsiteY162" fmla="*/ 984738 h 1240971"/>
              <a:gd name="connsiteX163" fmla="*/ 4200274 w 5737264"/>
              <a:gd name="connsiteY163" fmla="*/ 979714 h 1240971"/>
              <a:gd name="connsiteX164" fmla="*/ 4235443 w 5737264"/>
              <a:gd name="connsiteY164" fmla="*/ 954593 h 1240971"/>
              <a:gd name="connsiteX165" fmla="*/ 4275637 w 5737264"/>
              <a:gd name="connsiteY165" fmla="*/ 934497 h 1240971"/>
              <a:gd name="connsiteX166" fmla="*/ 4310806 w 5737264"/>
              <a:gd name="connsiteY166" fmla="*/ 914400 h 1240971"/>
              <a:gd name="connsiteX167" fmla="*/ 4325878 w 5737264"/>
              <a:gd name="connsiteY167" fmla="*/ 904352 h 1240971"/>
              <a:gd name="connsiteX168" fmla="*/ 4362094 w 5737264"/>
              <a:gd name="connsiteY168" fmla="*/ 909114 h 1240971"/>
              <a:gd name="connsiteX169" fmla="*/ 4417099 w 5737264"/>
              <a:gd name="connsiteY169" fmla="*/ 946141 h 1240971"/>
              <a:gd name="connsiteX170" fmla="*/ 4462316 w 5737264"/>
              <a:gd name="connsiteY170" fmla="*/ 1006955 h 1240971"/>
              <a:gd name="connsiteX171" fmla="*/ 4531320 w 5737264"/>
              <a:gd name="connsiteY171" fmla="*/ 1037650 h 1240971"/>
              <a:gd name="connsiteX172" fmla="*/ 4597184 w 5737264"/>
              <a:gd name="connsiteY172" fmla="*/ 969666 h 1240971"/>
              <a:gd name="connsiteX173" fmla="*/ 4617281 w 5737264"/>
              <a:gd name="connsiteY173" fmla="*/ 959617 h 1240971"/>
              <a:gd name="connsiteX174" fmla="*/ 4632353 w 5737264"/>
              <a:gd name="connsiteY174" fmla="*/ 944545 h 1240971"/>
              <a:gd name="connsiteX175" fmla="*/ 4652450 w 5737264"/>
              <a:gd name="connsiteY175" fmla="*/ 934497 h 1240971"/>
              <a:gd name="connsiteX176" fmla="*/ 4672547 w 5737264"/>
              <a:gd name="connsiteY176" fmla="*/ 919424 h 1240971"/>
              <a:gd name="connsiteX177" fmla="*/ 4737861 w 5737264"/>
              <a:gd name="connsiteY177" fmla="*/ 884255 h 1240971"/>
              <a:gd name="connsiteX178" fmla="*/ 4762982 w 5737264"/>
              <a:gd name="connsiteY178" fmla="*/ 879231 h 1240971"/>
              <a:gd name="connsiteX179" fmla="*/ 4778054 w 5737264"/>
              <a:gd name="connsiteY179" fmla="*/ 874206 h 1240971"/>
              <a:gd name="connsiteX180" fmla="*/ 4819294 w 5737264"/>
              <a:gd name="connsiteY180" fmla="*/ 873944 h 1240971"/>
              <a:gd name="connsiteX181" fmla="*/ 4877465 w 5737264"/>
              <a:gd name="connsiteY181" fmla="*/ 895638 h 1240971"/>
              <a:gd name="connsiteX182" fmla="*/ 4935347 w 5737264"/>
              <a:gd name="connsiteY182" fmla="*/ 934523 h 1240971"/>
              <a:gd name="connsiteX183" fmla="*/ 4995402 w 5737264"/>
              <a:gd name="connsiteY183" fmla="*/ 1006746 h 1240971"/>
              <a:gd name="connsiteX184" fmla="*/ 5024762 w 5737264"/>
              <a:gd name="connsiteY184" fmla="*/ 1051963 h 1240971"/>
              <a:gd name="connsiteX185" fmla="*/ 5092223 w 5737264"/>
              <a:gd name="connsiteY185" fmla="*/ 1016506 h 1240971"/>
              <a:gd name="connsiteX186" fmla="*/ 5144322 w 5737264"/>
              <a:gd name="connsiteY186" fmla="*/ 948261 h 1240971"/>
              <a:gd name="connsiteX187" fmla="*/ 5189252 w 5737264"/>
              <a:gd name="connsiteY187" fmla="*/ 886112 h 1240971"/>
              <a:gd name="connsiteX188" fmla="*/ 5226279 w 5737264"/>
              <a:gd name="connsiteY188" fmla="*/ 856230 h 1240971"/>
              <a:gd name="connsiteX189" fmla="*/ 5260637 w 5737264"/>
              <a:gd name="connsiteY189" fmla="*/ 822918 h 1240971"/>
              <a:gd name="connsiteX190" fmla="*/ 5295282 w 5737264"/>
              <a:gd name="connsiteY190" fmla="*/ 800440 h 1240971"/>
              <a:gd name="connsiteX191" fmla="*/ 5334430 w 5737264"/>
              <a:gd name="connsiteY191" fmla="*/ 794893 h 1240971"/>
              <a:gd name="connsiteX192" fmla="*/ 5412174 w 5737264"/>
              <a:gd name="connsiteY192" fmla="*/ 824252 h 1240971"/>
              <a:gd name="connsiteX193" fmla="*/ 5431197 w 5737264"/>
              <a:gd name="connsiteY193" fmla="*/ 768699 h 1240971"/>
              <a:gd name="connsiteX194" fmla="*/ 5441246 w 5737264"/>
              <a:gd name="connsiteY194" fmla="*/ 753626 h 1240971"/>
              <a:gd name="connsiteX195" fmla="*/ 5456318 w 5737264"/>
              <a:gd name="connsiteY195" fmla="*/ 708409 h 1240971"/>
              <a:gd name="connsiteX196" fmla="*/ 5466366 w 5737264"/>
              <a:gd name="connsiteY196" fmla="*/ 683288 h 1240971"/>
              <a:gd name="connsiteX197" fmla="*/ 5476415 w 5737264"/>
              <a:gd name="connsiteY197" fmla="*/ 643094 h 1240971"/>
              <a:gd name="connsiteX198" fmla="*/ 5491487 w 5737264"/>
              <a:gd name="connsiteY198" fmla="*/ 617973 h 1240971"/>
              <a:gd name="connsiteX199" fmla="*/ 5506560 w 5737264"/>
              <a:gd name="connsiteY199" fmla="*/ 572756 h 1240971"/>
              <a:gd name="connsiteX200" fmla="*/ 5526656 w 5737264"/>
              <a:gd name="connsiteY200" fmla="*/ 522514 h 1240971"/>
              <a:gd name="connsiteX201" fmla="*/ 5546753 w 5737264"/>
              <a:gd name="connsiteY201" fmla="*/ 467248 h 1240971"/>
              <a:gd name="connsiteX202" fmla="*/ 5556802 w 5737264"/>
              <a:gd name="connsiteY202" fmla="*/ 411982 h 1240971"/>
              <a:gd name="connsiteX203" fmla="*/ 5566850 w 5737264"/>
              <a:gd name="connsiteY203" fmla="*/ 381837 h 1240971"/>
              <a:gd name="connsiteX204" fmla="*/ 5576898 w 5737264"/>
              <a:gd name="connsiteY204" fmla="*/ 356716 h 1240971"/>
              <a:gd name="connsiteX205" fmla="*/ 5596995 w 5737264"/>
              <a:gd name="connsiteY205" fmla="*/ 316523 h 1240971"/>
              <a:gd name="connsiteX206" fmla="*/ 5617092 w 5737264"/>
              <a:gd name="connsiteY206" fmla="*/ 246184 h 1240971"/>
              <a:gd name="connsiteX207" fmla="*/ 5622116 w 5737264"/>
              <a:gd name="connsiteY207" fmla="*/ 226088 h 1240971"/>
              <a:gd name="connsiteX208" fmla="*/ 5632164 w 5737264"/>
              <a:gd name="connsiteY208" fmla="*/ 216039 h 1240971"/>
              <a:gd name="connsiteX209" fmla="*/ 5637188 w 5737264"/>
              <a:gd name="connsiteY209" fmla="*/ 200967 h 1240971"/>
              <a:gd name="connsiteX210" fmla="*/ 5651738 w 5737264"/>
              <a:gd name="connsiteY210" fmla="*/ 190395 h 1240971"/>
              <a:gd name="connsiteX211" fmla="*/ 5673692 w 5737264"/>
              <a:gd name="connsiteY211" fmla="*/ 153892 h 1240971"/>
              <a:gd name="connsiteX212" fmla="*/ 5726602 w 5737264"/>
              <a:gd name="connsiteY212" fmla="*/ 89362 h 1240971"/>
              <a:gd name="connsiteX213" fmla="*/ 5728722 w 5737264"/>
              <a:gd name="connsiteY213" fmla="*/ 42287 h 1240971"/>
              <a:gd name="connsiteX214" fmla="*/ 5634284 w 5737264"/>
              <a:gd name="connsiteY214" fmla="*/ 25357 h 1240971"/>
              <a:gd name="connsiteX215" fmla="*/ 5536940 w 5737264"/>
              <a:gd name="connsiteY215" fmla="*/ 27214 h 1240971"/>
              <a:gd name="connsiteX216" fmla="*/ 5470369 w 5737264"/>
              <a:gd name="connsiteY216" fmla="*/ 39381 h 1240971"/>
              <a:gd name="connsiteX217" fmla="*/ 5379124 w 5737264"/>
              <a:gd name="connsiteY217" fmla="*/ 39644 h 1240971"/>
              <a:gd name="connsiteX218" fmla="*/ 5309282 w 5737264"/>
              <a:gd name="connsiteY218" fmla="*/ 42287 h 1240971"/>
              <a:gd name="connsiteX219" fmla="*/ 5238682 w 5737264"/>
              <a:gd name="connsiteY219" fmla="*/ 54455 h 1240971"/>
              <a:gd name="connsiteX220" fmla="*/ 5108892 w 5737264"/>
              <a:gd name="connsiteY220" fmla="*/ 37524 h 1240971"/>
              <a:gd name="connsiteX221" fmla="*/ 5020026 w 5737264"/>
              <a:gd name="connsiteY221" fmla="*/ 39120 h 1240971"/>
              <a:gd name="connsiteX222" fmla="*/ 4946233 w 5737264"/>
              <a:gd name="connsiteY222" fmla="*/ 41240 h 1240971"/>
              <a:gd name="connsiteX223" fmla="*/ 4823272 w 5737264"/>
              <a:gd name="connsiteY223" fmla="*/ 50242 h 1240971"/>
              <a:gd name="connsiteX224" fmla="*/ 4727577 w 5737264"/>
              <a:gd name="connsiteY224" fmla="*/ 29073 h 1240971"/>
              <a:gd name="connsiteX225" fmla="*/ 4628376 w 5737264"/>
              <a:gd name="connsiteY225" fmla="*/ 41240 h 1240971"/>
              <a:gd name="connsiteX226" fmla="*/ 4565180 w 5737264"/>
              <a:gd name="connsiteY226" fmla="*/ 46264 h 1240971"/>
              <a:gd name="connsiteX227" fmla="*/ 4417596 w 5737264"/>
              <a:gd name="connsiteY227" fmla="*/ 44406 h 1240971"/>
              <a:gd name="connsiteX228" fmla="*/ 4139984 w 5737264"/>
              <a:gd name="connsiteY228" fmla="*/ 60290 h 1240971"/>
              <a:gd name="connsiteX229" fmla="*/ 3918920 w 5737264"/>
              <a:gd name="connsiteY229" fmla="*/ 50242 h 1240971"/>
              <a:gd name="connsiteX230" fmla="*/ 3873703 w 5737264"/>
              <a:gd name="connsiteY230" fmla="*/ 45217 h 1240971"/>
              <a:gd name="connsiteX231" fmla="*/ 3687808 w 5737264"/>
              <a:gd name="connsiteY231" fmla="*/ 40193 h 1240971"/>
              <a:gd name="connsiteX232" fmla="*/ 3662687 w 5737264"/>
              <a:gd name="connsiteY232" fmla="*/ 35169 h 1240971"/>
              <a:gd name="connsiteX233" fmla="*/ 3627518 w 5737264"/>
              <a:gd name="connsiteY233" fmla="*/ 25121 h 1240971"/>
              <a:gd name="connsiteX234" fmla="*/ 3547131 w 5737264"/>
              <a:gd name="connsiteY234" fmla="*/ 20097 h 1240971"/>
              <a:gd name="connsiteX235" fmla="*/ 3310995 w 5737264"/>
              <a:gd name="connsiteY235" fmla="*/ 25121 h 1240971"/>
              <a:gd name="connsiteX236" fmla="*/ 3265777 w 5737264"/>
              <a:gd name="connsiteY236" fmla="*/ 30145 h 1240971"/>
              <a:gd name="connsiteX237" fmla="*/ 3175342 w 5737264"/>
              <a:gd name="connsiteY237" fmla="*/ 35169 h 1240971"/>
              <a:gd name="connsiteX238" fmla="*/ 2582489 w 5737264"/>
              <a:gd name="connsiteY238" fmla="*/ 45217 h 1240971"/>
              <a:gd name="connsiteX239" fmla="*/ 2255918 w 5737264"/>
              <a:gd name="connsiteY239" fmla="*/ 40193 h 1240971"/>
              <a:gd name="connsiteX240" fmla="*/ 1974564 w 5737264"/>
              <a:gd name="connsiteY240" fmla="*/ 30145 h 1240971"/>
              <a:gd name="connsiteX241" fmla="*/ 1944419 w 5737264"/>
              <a:gd name="connsiteY241" fmla="*/ 25121 h 1240971"/>
              <a:gd name="connsiteX242" fmla="*/ 1848960 w 5737264"/>
              <a:gd name="connsiteY242" fmla="*/ 20097 h 1240971"/>
              <a:gd name="connsiteX243" fmla="*/ 1768573 w 5737264"/>
              <a:gd name="connsiteY243" fmla="*/ 10048 h 1240971"/>
              <a:gd name="connsiteX244" fmla="*/ 1502292 w 5737264"/>
              <a:gd name="connsiteY244" fmla="*/ 20097 h 1240971"/>
              <a:gd name="connsiteX245" fmla="*/ 1467122 w 5737264"/>
              <a:gd name="connsiteY245" fmla="*/ 25121 h 1240971"/>
              <a:gd name="connsiteX246" fmla="*/ 1426929 w 5737264"/>
              <a:gd name="connsiteY246" fmla="*/ 30145 h 1240971"/>
              <a:gd name="connsiteX247" fmla="*/ 1341518 w 5737264"/>
              <a:gd name="connsiteY247" fmla="*/ 45217 h 1240971"/>
              <a:gd name="connsiteX248" fmla="*/ 1095333 w 5737264"/>
              <a:gd name="connsiteY248" fmla="*/ 35169 h 1240971"/>
              <a:gd name="connsiteX249" fmla="*/ 979777 w 5737264"/>
              <a:gd name="connsiteY249" fmla="*/ 20097 h 1240971"/>
              <a:gd name="connsiteX250" fmla="*/ 939584 w 5737264"/>
              <a:gd name="connsiteY250" fmla="*/ 10048 h 1240971"/>
              <a:gd name="connsiteX251" fmla="*/ 813980 w 5737264"/>
              <a:gd name="connsiteY251" fmla="*/ 0 h 1240971"/>
              <a:gd name="connsiteX252" fmla="*/ 743641 w 5737264"/>
              <a:gd name="connsiteY252" fmla="*/ 5024 h 1240971"/>
              <a:gd name="connsiteX253" fmla="*/ 582867 w 5737264"/>
              <a:gd name="connsiteY253" fmla="*/ 15072 h 1240971"/>
              <a:gd name="connsiteX254" fmla="*/ 432142 w 5737264"/>
              <a:gd name="connsiteY254" fmla="*/ 5024 h 1240971"/>
              <a:gd name="connsiteX255" fmla="*/ 412046 w 5737264"/>
              <a:gd name="connsiteY255" fmla="*/ 0 h 1240971"/>
              <a:gd name="connsiteX256" fmla="*/ 281417 w 5737264"/>
              <a:gd name="connsiteY256" fmla="*/ 10048 h 1240971"/>
              <a:gd name="connsiteX257" fmla="*/ 261320 w 5737264"/>
              <a:gd name="connsiteY257" fmla="*/ 15072 h 1240971"/>
              <a:gd name="connsiteX258" fmla="*/ 100547 w 5737264"/>
              <a:gd name="connsiteY258" fmla="*/ 20097 h 1240971"/>
              <a:gd name="connsiteX259" fmla="*/ 5087 w 5737264"/>
              <a:gd name="connsiteY259"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923944 w 5737264"/>
              <a:gd name="connsiteY148" fmla="*/ 1014883 h 1240971"/>
              <a:gd name="connsiteX149" fmla="*/ 3964138 w 5737264"/>
              <a:gd name="connsiteY149" fmla="*/ 107517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64138 w 5737264"/>
              <a:gd name="connsiteY149" fmla="*/ 107517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69162 w 5737264"/>
              <a:gd name="connsiteY150" fmla="*/ 1100294 h 1240971"/>
              <a:gd name="connsiteX151" fmla="*/ 3984235 w 5737264"/>
              <a:gd name="connsiteY151" fmla="*/ 1130439 h 1240971"/>
              <a:gd name="connsiteX152" fmla="*/ 4019404 w 5737264"/>
              <a:gd name="connsiteY152" fmla="*/ 1165609 h 1240971"/>
              <a:gd name="connsiteX153" fmla="*/ 4064621 w 5737264"/>
              <a:gd name="connsiteY153" fmla="*/ 1150536 h 1240971"/>
              <a:gd name="connsiteX154" fmla="*/ 4079694 w 5737264"/>
              <a:gd name="connsiteY154" fmla="*/ 1125415 h 1240971"/>
              <a:gd name="connsiteX155" fmla="*/ 4099791 w 5737264"/>
              <a:gd name="connsiteY155" fmla="*/ 1105319 h 1240971"/>
              <a:gd name="connsiteX156" fmla="*/ 4129936 w 5737264"/>
              <a:gd name="connsiteY156" fmla="*/ 1075173 h 1240971"/>
              <a:gd name="connsiteX157" fmla="*/ 4150032 w 5737264"/>
              <a:gd name="connsiteY157" fmla="*/ 1040004 h 1240971"/>
              <a:gd name="connsiteX158" fmla="*/ 4160081 w 5737264"/>
              <a:gd name="connsiteY158" fmla="*/ 1019908 h 1240971"/>
              <a:gd name="connsiteX159" fmla="*/ 4165105 w 5737264"/>
              <a:gd name="connsiteY159" fmla="*/ 1004835 h 1240971"/>
              <a:gd name="connsiteX160" fmla="*/ 4185202 w 5737264"/>
              <a:gd name="connsiteY160" fmla="*/ 984738 h 1240971"/>
              <a:gd name="connsiteX161" fmla="*/ 4200274 w 5737264"/>
              <a:gd name="connsiteY161" fmla="*/ 979714 h 1240971"/>
              <a:gd name="connsiteX162" fmla="*/ 4235443 w 5737264"/>
              <a:gd name="connsiteY162" fmla="*/ 954593 h 1240971"/>
              <a:gd name="connsiteX163" fmla="*/ 4275637 w 5737264"/>
              <a:gd name="connsiteY163" fmla="*/ 934497 h 1240971"/>
              <a:gd name="connsiteX164" fmla="*/ 4310806 w 5737264"/>
              <a:gd name="connsiteY164" fmla="*/ 914400 h 1240971"/>
              <a:gd name="connsiteX165" fmla="*/ 4325878 w 5737264"/>
              <a:gd name="connsiteY165" fmla="*/ 904352 h 1240971"/>
              <a:gd name="connsiteX166" fmla="*/ 4362094 w 5737264"/>
              <a:gd name="connsiteY166" fmla="*/ 909114 h 1240971"/>
              <a:gd name="connsiteX167" fmla="*/ 4417099 w 5737264"/>
              <a:gd name="connsiteY167" fmla="*/ 946141 h 1240971"/>
              <a:gd name="connsiteX168" fmla="*/ 4462316 w 5737264"/>
              <a:gd name="connsiteY168" fmla="*/ 1006955 h 1240971"/>
              <a:gd name="connsiteX169" fmla="*/ 4531320 w 5737264"/>
              <a:gd name="connsiteY169" fmla="*/ 1037650 h 1240971"/>
              <a:gd name="connsiteX170" fmla="*/ 4597184 w 5737264"/>
              <a:gd name="connsiteY170" fmla="*/ 969666 h 1240971"/>
              <a:gd name="connsiteX171" fmla="*/ 4617281 w 5737264"/>
              <a:gd name="connsiteY171" fmla="*/ 959617 h 1240971"/>
              <a:gd name="connsiteX172" fmla="*/ 4632353 w 5737264"/>
              <a:gd name="connsiteY172" fmla="*/ 944545 h 1240971"/>
              <a:gd name="connsiteX173" fmla="*/ 4652450 w 5737264"/>
              <a:gd name="connsiteY173" fmla="*/ 934497 h 1240971"/>
              <a:gd name="connsiteX174" fmla="*/ 4672547 w 5737264"/>
              <a:gd name="connsiteY174" fmla="*/ 919424 h 1240971"/>
              <a:gd name="connsiteX175" fmla="*/ 4737861 w 5737264"/>
              <a:gd name="connsiteY175" fmla="*/ 884255 h 1240971"/>
              <a:gd name="connsiteX176" fmla="*/ 4762982 w 5737264"/>
              <a:gd name="connsiteY176" fmla="*/ 879231 h 1240971"/>
              <a:gd name="connsiteX177" fmla="*/ 4778054 w 5737264"/>
              <a:gd name="connsiteY177" fmla="*/ 874206 h 1240971"/>
              <a:gd name="connsiteX178" fmla="*/ 4819294 w 5737264"/>
              <a:gd name="connsiteY178" fmla="*/ 873944 h 1240971"/>
              <a:gd name="connsiteX179" fmla="*/ 4877465 w 5737264"/>
              <a:gd name="connsiteY179" fmla="*/ 895638 h 1240971"/>
              <a:gd name="connsiteX180" fmla="*/ 4935347 w 5737264"/>
              <a:gd name="connsiteY180" fmla="*/ 934523 h 1240971"/>
              <a:gd name="connsiteX181" fmla="*/ 4995402 w 5737264"/>
              <a:gd name="connsiteY181" fmla="*/ 1006746 h 1240971"/>
              <a:gd name="connsiteX182" fmla="*/ 5024762 w 5737264"/>
              <a:gd name="connsiteY182" fmla="*/ 1051963 h 1240971"/>
              <a:gd name="connsiteX183" fmla="*/ 5092223 w 5737264"/>
              <a:gd name="connsiteY183" fmla="*/ 1016506 h 1240971"/>
              <a:gd name="connsiteX184" fmla="*/ 5144322 w 5737264"/>
              <a:gd name="connsiteY184" fmla="*/ 948261 h 1240971"/>
              <a:gd name="connsiteX185" fmla="*/ 5189252 w 5737264"/>
              <a:gd name="connsiteY185" fmla="*/ 886112 h 1240971"/>
              <a:gd name="connsiteX186" fmla="*/ 5226279 w 5737264"/>
              <a:gd name="connsiteY186" fmla="*/ 856230 h 1240971"/>
              <a:gd name="connsiteX187" fmla="*/ 5260637 w 5737264"/>
              <a:gd name="connsiteY187" fmla="*/ 822918 h 1240971"/>
              <a:gd name="connsiteX188" fmla="*/ 5295282 w 5737264"/>
              <a:gd name="connsiteY188" fmla="*/ 800440 h 1240971"/>
              <a:gd name="connsiteX189" fmla="*/ 5334430 w 5737264"/>
              <a:gd name="connsiteY189" fmla="*/ 794893 h 1240971"/>
              <a:gd name="connsiteX190" fmla="*/ 5412174 w 5737264"/>
              <a:gd name="connsiteY190" fmla="*/ 824252 h 1240971"/>
              <a:gd name="connsiteX191" fmla="*/ 5431197 w 5737264"/>
              <a:gd name="connsiteY191" fmla="*/ 768699 h 1240971"/>
              <a:gd name="connsiteX192" fmla="*/ 5441246 w 5737264"/>
              <a:gd name="connsiteY192" fmla="*/ 753626 h 1240971"/>
              <a:gd name="connsiteX193" fmla="*/ 5456318 w 5737264"/>
              <a:gd name="connsiteY193" fmla="*/ 708409 h 1240971"/>
              <a:gd name="connsiteX194" fmla="*/ 5466366 w 5737264"/>
              <a:gd name="connsiteY194" fmla="*/ 683288 h 1240971"/>
              <a:gd name="connsiteX195" fmla="*/ 5476415 w 5737264"/>
              <a:gd name="connsiteY195" fmla="*/ 643094 h 1240971"/>
              <a:gd name="connsiteX196" fmla="*/ 5491487 w 5737264"/>
              <a:gd name="connsiteY196" fmla="*/ 617973 h 1240971"/>
              <a:gd name="connsiteX197" fmla="*/ 5506560 w 5737264"/>
              <a:gd name="connsiteY197" fmla="*/ 572756 h 1240971"/>
              <a:gd name="connsiteX198" fmla="*/ 5526656 w 5737264"/>
              <a:gd name="connsiteY198" fmla="*/ 522514 h 1240971"/>
              <a:gd name="connsiteX199" fmla="*/ 5546753 w 5737264"/>
              <a:gd name="connsiteY199" fmla="*/ 467248 h 1240971"/>
              <a:gd name="connsiteX200" fmla="*/ 5556802 w 5737264"/>
              <a:gd name="connsiteY200" fmla="*/ 411982 h 1240971"/>
              <a:gd name="connsiteX201" fmla="*/ 5566850 w 5737264"/>
              <a:gd name="connsiteY201" fmla="*/ 381837 h 1240971"/>
              <a:gd name="connsiteX202" fmla="*/ 5576898 w 5737264"/>
              <a:gd name="connsiteY202" fmla="*/ 356716 h 1240971"/>
              <a:gd name="connsiteX203" fmla="*/ 5596995 w 5737264"/>
              <a:gd name="connsiteY203" fmla="*/ 316523 h 1240971"/>
              <a:gd name="connsiteX204" fmla="*/ 5617092 w 5737264"/>
              <a:gd name="connsiteY204" fmla="*/ 246184 h 1240971"/>
              <a:gd name="connsiteX205" fmla="*/ 5622116 w 5737264"/>
              <a:gd name="connsiteY205" fmla="*/ 226088 h 1240971"/>
              <a:gd name="connsiteX206" fmla="*/ 5632164 w 5737264"/>
              <a:gd name="connsiteY206" fmla="*/ 216039 h 1240971"/>
              <a:gd name="connsiteX207" fmla="*/ 5637188 w 5737264"/>
              <a:gd name="connsiteY207" fmla="*/ 200967 h 1240971"/>
              <a:gd name="connsiteX208" fmla="*/ 5651738 w 5737264"/>
              <a:gd name="connsiteY208" fmla="*/ 190395 h 1240971"/>
              <a:gd name="connsiteX209" fmla="*/ 5673692 w 5737264"/>
              <a:gd name="connsiteY209" fmla="*/ 153892 h 1240971"/>
              <a:gd name="connsiteX210" fmla="*/ 5726602 w 5737264"/>
              <a:gd name="connsiteY210" fmla="*/ 89362 h 1240971"/>
              <a:gd name="connsiteX211" fmla="*/ 5728722 w 5737264"/>
              <a:gd name="connsiteY211" fmla="*/ 42287 h 1240971"/>
              <a:gd name="connsiteX212" fmla="*/ 5634284 w 5737264"/>
              <a:gd name="connsiteY212" fmla="*/ 25357 h 1240971"/>
              <a:gd name="connsiteX213" fmla="*/ 5536940 w 5737264"/>
              <a:gd name="connsiteY213" fmla="*/ 27214 h 1240971"/>
              <a:gd name="connsiteX214" fmla="*/ 5470369 w 5737264"/>
              <a:gd name="connsiteY214" fmla="*/ 39381 h 1240971"/>
              <a:gd name="connsiteX215" fmla="*/ 5379124 w 5737264"/>
              <a:gd name="connsiteY215" fmla="*/ 39644 h 1240971"/>
              <a:gd name="connsiteX216" fmla="*/ 5309282 w 5737264"/>
              <a:gd name="connsiteY216" fmla="*/ 42287 h 1240971"/>
              <a:gd name="connsiteX217" fmla="*/ 5238682 w 5737264"/>
              <a:gd name="connsiteY217" fmla="*/ 54455 h 1240971"/>
              <a:gd name="connsiteX218" fmla="*/ 5108892 w 5737264"/>
              <a:gd name="connsiteY218" fmla="*/ 37524 h 1240971"/>
              <a:gd name="connsiteX219" fmla="*/ 5020026 w 5737264"/>
              <a:gd name="connsiteY219" fmla="*/ 39120 h 1240971"/>
              <a:gd name="connsiteX220" fmla="*/ 4946233 w 5737264"/>
              <a:gd name="connsiteY220" fmla="*/ 41240 h 1240971"/>
              <a:gd name="connsiteX221" fmla="*/ 4823272 w 5737264"/>
              <a:gd name="connsiteY221" fmla="*/ 50242 h 1240971"/>
              <a:gd name="connsiteX222" fmla="*/ 4727577 w 5737264"/>
              <a:gd name="connsiteY222" fmla="*/ 29073 h 1240971"/>
              <a:gd name="connsiteX223" fmla="*/ 4628376 w 5737264"/>
              <a:gd name="connsiteY223" fmla="*/ 41240 h 1240971"/>
              <a:gd name="connsiteX224" fmla="*/ 4565180 w 5737264"/>
              <a:gd name="connsiteY224" fmla="*/ 46264 h 1240971"/>
              <a:gd name="connsiteX225" fmla="*/ 4417596 w 5737264"/>
              <a:gd name="connsiteY225" fmla="*/ 44406 h 1240971"/>
              <a:gd name="connsiteX226" fmla="*/ 4139984 w 5737264"/>
              <a:gd name="connsiteY226" fmla="*/ 60290 h 1240971"/>
              <a:gd name="connsiteX227" fmla="*/ 3918920 w 5737264"/>
              <a:gd name="connsiteY227" fmla="*/ 50242 h 1240971"/>
              <a:gd name="connsiteX228" fmla="*/ 3873703 w 5737264"/>
              <a:gd name="connsiteY228" fmla="*/ 45217 h 1240971"/>
              <a:gd name="connsiteX229" fmla="*/ 3687808 w 5737264"/>
              <a:gd name="connsiteY229" fmla="*/ 40193 h 1240971"/>
              <a:gd name="connsiteX230" fmla="*/ 3662687 w 5737264"/>
              <a:gd name="connsiteY230" fmla="*/ 35169 h 1240971"/>
              <a:gd name="connsiteX231" fmla="*/ 3627518 w 5737264"/>
              <a:gd name="connsiteY231" fmla="*/ 25121 h 1240971"/>
              <a:gd name="connsiteX232" fmla="*/ 3547131 w 5737264"/>
              <a:gd name="connsiteY232" fmla="*/ 20097 h 1240971"/>
              <a:gd name="connsiteX233" fmla="*/ 3310995 w 5737264"/>
              <a:gd name="connsiteY233" fmla="*/ 25121 h 1240971"/>
              <a:gd name="connsiteX234" fmla="*/ 3265777 w 5737264"/>
              <a:gd name="connsiteY234" fmla="*/ 30145 h 1240971"/>
              <a:gd name="connsiteX235" fmla="*/ 3175342 w 5737264"/>
              <a:gd name="connsiteY235" fmla="*/ 35169 h 1240971"/>
              <a:gd name="connsiteX236" fmla="*/ 2582489 w 5737264"/>
              <a:gd name="connsiteY236" fmla="*/ 45217 h 1240971"/>
              <a:gd name="connsiteX237" fmla="*/ 2255918 w 5737264"/>
              <a:gd name="connsiteY237" fmla="*/ 40193 h 1240971"/>
              <a:gd name="connsiteX238" fmla="*/ 1974564 w 5737264"/>
              <a:gd name="connsiteY238" fmla="*/ 30145 h 1240971"/>
              <a:gd name="connsiteX239" fmla="*/ 1944419 w 5737264"/>
              <a:gd name="connsiteY239" fmla="*/ 25121 h 1240971"/>
              <a:gd name="connsiteX240" fmla="*/ 1848960 w 5737264"/>
              <a:gd name="connsiteY240" fmla="*/ 20097 h 1240971"/>
              <a:gd name="connsiteX241" fmla="*/ 1768573 w 5737264"/>
              <a:gd name="connsiteY241" fmla="*/ 10048 h 1240971"/>
              <a:gd name="connsiteX242" fmla="*/ 1502292 w 5737264"/>
              <a:gd name="connsiteY242" fmla="*/ 20097 h 1240971"/>
              <a:gd name="connsiteX243" fmla="*/ 1467122 w 5737264"/>
              <a:gd name="connsiteY243" fmla="*/ 25121 h 1240971"/>
              <a:gd name="connsiteX244" fmla="*/ 1426929 w 5737264"/>
              <a:gd name="connsiteY244" fmla="*/ 30145 h 1240971"/>
              <a:gd name="connsiteX245" fmla="*/ 1341518 w 5737264"/>
              <a:gd name="connsiteY245" fmla="*/ 45217 h 1240971"/>
              <a:gd name="connsiteX246" fmla="*/ 1095333 w 5737264"/>
              <a:gd name="connsiteY246" fmla="*/ 35169 h 1240971"/>
              <a:gd name="connsiteX247" fmla="*/ 979777 w 5737264"/>
              <a:gd name="connsiteY247" fmla="*/ 20097 h 1240971"/>
              <a:gd name="connsiteX248" fmla="*/ 939584 w 5737264"/>
              <a:gd name="connsiteY248" fmla="*/ 10048 h 1240971"/>
              <a:gd name="connsiteX249" fmla="*/ 813980 w 5737264"/>
              <a:gd name="connsiteY249" fmla="*/ 0 h 1240971"/>
              <a:gd name="connsiteX250" fmla="*/ 743641 w 5737264"/>
              <a:gd name="connsiteY250" fmla="*/ 5024 h 1240971"/>
              <a:gd name="connsiteX251" fmla="*/ 582867 w 5737264"/>
              <a:gd name="connsiteY251" fmla="*/ 15072 h 1240971"/>
              <a:gd name="connsiteX252" fmla="*/ 432142 w 5737264"/>
              <a:gd name="connsiteY252" fmla="*/ 5024 h 1240971"/>
              <a:gd name="connsiteX253" fmla="*/ 412046 w 5737264"/>
              <a:gd name="connsiteY253" fmla="*/ 0 h 1240971"/>
              <a:gd name="connsiteX254" fmla="*/ 281417 w 5737264"/>
              <a:gd name="connsiteY254" fmla="*/ 10048 h 1240971"/>
              <a:gd name="connsiteX255" fmla="*/ 261320 w 5737264"/>
              <a:gd name="connsiteY255" fmla="*/ 15072 h 1240971"/>
              <a:gd name="connsiteX256" fmla="*/ 100547 w 5737264"/>
              <a:gd name="connsiteY256" fmla="*/ 20097 h 1240971"/>
              <a:gd name="connsiteX257" fmla="*/ 5087 w 5737264"/>
              <a:gd name="connsiteY257"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84235 w 5737264"/>
              <a:gd name="connsiteY150" fmla="*/ 1130439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02226 w 5737264"/>
              <a:gd name="connsiteY149" fmla="*/ 1101367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9651 w 5737264"/>
              <a:gd name="connsiteY148" fmla="*/ 1072033 h 1240971"/>
              <a:gd name="connsiteX149" fmla="*/ 3902226 w 5737264"/>
              <a:gd name="connsiteY149" fmla="*/ 1101367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81634 w 5737264"/>
              <a:gd name="connsiteY128" fmla="*/ 1153440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29535 w 5737264"/>
              <a:gd name="connsiteY127" fmla="*/ 1178561 h 1240971"/>
              <a:gd name="connsiteX128" fmla="*/ 3281634 w 5737264"/>
              <a:gd name="connsiteY128" fmla="*/ 1153440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9535 w 5737264"/>
              <a:gd name="connsiteY126" fmla="*/ 1178561 h 1240971"/>
              <a:gd name="connsiteX127" fmla="*/ 3281634 w 5737264"/>
              <a:gd name="connsiteY127" fmla="*/ 1153440 h 1240971"/>
              <a:gd name="connsiteX128" fmla="*/ 3310995 w 5737264"/>
              <a:gd name="connsiteY128" fmla="*/ 1145512 h 1240971"/>
              <a:gd name="connsiteX129" fmla="*/ 3351188 w 5737264"/>
              <a:gd name="connsiteY129" fmla="*/ 1140488 h 1240971"/>
              <a:gd name="connsiteX130" fmla="*/ 3406454 w 5737264"/>
              <a:gd name="connsiteY130" fmla="*/ 1155560 h 1240971"/>
              <a:gd name="connsiteX131" fmla="*/ 3426551 w 5737264"/>
              <a:gd name="connsiteY131" fmla="*/ 1165609 h 1240971"/>
              <a:gd name="connsiteX132" fmla="*/ 3441624 w 5737264"/>
              <a:gd name="connsiteY132" fmla="*/ 1175657 h 1240971"/>
              <a:gd name="connsiteX133" fmla="*/ 3456696 w 5737264"/>
              <a:gd name="connsiteY133" fmla="*/ 1180681 h 1240971"/>
              <a:gd name="connsiteX134" fmla="*/ 3466744 w 5737264"/>
              <a:gd name="connsiteY134" fmla="*/ 1195754 h 1240971"/>
              <a:gd name="connsiteX135" fmla="*/ 3527035 w 5737264"/>
              <a:gd name="connsiteY135" fmla="*/ 1200778 h 1240971"/>
              <a:gd name="connsiteX136" fmla="*/ 3542107 w 5737264"/>
              <a:gd name="connsiteY136" fmla="*/ 1190730 h 1240971"/>
              <a:gd name="connsiteX137" fmla="*/ 3567228 w 5737264"/>
              <a:gd name="connsiteY137" fmla="*/ 1180681 h 1240971"/>
              <a:gd name="connsiteX138" fmla="*/ 3587325 w 5737264"/>
              <a:gd name="connsiteY138" fmla="*/ 1150536 h 1240971"/>
              <a:gd name="connsiteX139" fmla="*/ 3617470 w 5737264"/>
              <a:gd name="connsiteY139" fmla="*/ 1125415 h 1240971"/>
              <a:gd name="connsiteX140" fmla="*/ 3632542 w 5737264"/>
              <a:gd name="connsiteY140" fmla="*/ 1105319 h 1240971"/>
              <a:gd name="connsiteX141" fmla="*/ 3662687 w 5737264"/>
              <a:gd name="connsiteY141" fmla="*/ 1085222 h 1240971"/>
              <a:gd name="connsiteX142" fmla="*/ 3697856 w 5737264"/>
              <a:gd name="connsiteY142" fmla="*/ 1070149 h 1240971"/>
              <a:gd name="connsiteX143" fmla="*/ 3707905 w 5737264"/>
              <a:gd name="connsiteY143" fmla="*/ 1060101 h 1240971"/>
              <a:gd name="connsiteX144" fmla="*/ 3743074 w 5737264"/>
              <a:gd name="connsiteY144" fmla="*/ 1047148 h 1240971"/>
              <a:gd name="connsiteX145" fmla="*/ 3799125 w 5737264"/>
              <a:gd name="connsiteY145" fmla="*/ 1043982 h 1240971"/>
              <a:gd name="connsiteX146" fmla="*/ 3859651 w 5737264"/>
              <a:gd name="connsiteY146" fmla="*/ 1072033 h 1240971"/>
              <a:gd name="connsiteX147" fmla="*/ 3902226 w 5737264"/>
              <a:gd name="connsiteY147" fmla="*/ 1101367 h 1240971"/>
              <a:gd name="connsiteX148" fmla="*/ 3958041 w 5737264"/>
              <a:gd name="connsiteY148" fmla="*/ 1142346 h 1240971"/>
              <a:gd name="connsiteX149" fmla="*/ 4019404 w 5737264"/>
              <a:gd name="connsiteY149" fmla="*/ 1165609 h 1240971"/>
              <a:gd name="connsiteX150" fmla="*/ 4064621 w 5737264"/>
              <a:gd name="connsiteY150" fmla="*/ 1150536 h 1240971"/>
              <a:gd name="connsiteX151" fmla="*/ 4079694 w 5737264"/>
              <a:gd name="connsiteY151" fmla="*/ 1125415 h 1240971"/>
              <a:gd name="connsiteX152" fmla="*/ 4099791 w 5737264"/>
              <a:gd name="connsiteY152" fmla="*/ 1105319 h 1240971"/>
              <a:gd name="connsiteX153" fmla="*/ 4129936 w 5737264"/>
              <a:gd name="connsiteY153" fmla="*/ 1075173 h 1240971"/>
              <a:gd name="connsiteX154" fmla="*/ 4150032 w 5737264"/>
              <a:gd name="connsiteY154" fmla="*/ 1040004 h 1240971"/>
              <a:gd name="connsiteX155" fmla="*/ 4160081 w 5737264"/>
              <a:gd name="connsiteY155" fmla="*/ 1019908 h 1240971"/>
              <a:gd name="connsiteX156" fmla="*/ 4165105 w 5737264"/>
              <a:gd name="connsiteY156" fmla="*/ 1004835 h 1240971"/>
              <a:gd name="connsiteX157" fmla="*/ 4185202 w 5737264"/>
              <a:gd name="connsiteY157" fmla="*/ 984738 h 1240971"/>
              <a:gd name="connsiteX158" fmla="*/ 4200274 w 5737264"/>
              <a:gd name="connsiteY158" fmla="*/ 979714 h 1240971"/>
              <a:gd name="connsiteX159" fmla="*/ 4235443 w 5737264"/>
              <a:gd name="connsiteY159" fmla="*/ 954593 h 1240971"/>
              <a:gd name="connsiteX160" fmla="*/ 4275637 w 5737264"/>
              <a:gd name="connsiteY160" fmla="*/ 934497 h 1240971"/>
              <a:gd name="connsiteX161" fmla="*/ 4310806 w 5737264"/>
              <a:gd name="connsiteY161" fmla="*/ 914400 h 1240971"/>
              <a:gd name="connsiteX162" fmla="*/ 4325878 w 5737264"/>
              <a:gd name="connsiteY162" fmla="*/ 904352 h 1240971"/>
              <a:gd name="connsiteX163" fmla="*/ 4362094 w 5737264"/>
              <a:gd name="connsiteY163" fmla="*/ 909114 h 1240971"/>
              <a:gd name="connsiteX164" fmla="*/ 4417099 w 5737264"/>
              <a:gd name="connsiteY164" fmla="*/ 946141 h 1240971"/>
              <a:gd name="connsiteX165" fmla="*/ 4462316 w 5737264"/>
              <a:gd name="connsiteY165" fmla="*/ 1006955 h 1240971"/>
              <a:gd name="connsiteX166" fmla="*/ 4531320 w 5737264"/>
              <a:gd name="connsiteY166" fmla="*/ 1037650 h 1240971"/>
              <a:gd name="connsiteX167" fmla="*/ 4597184 w 5737264"/>
              <a:gd name="connsiteY167" fmla="*/ 969666 h 1240971"/>
              <a:gd name="connsiteX168" fmla="*/ 4617281 w 5737264"/>
              <a:gd name="connsiteY168" fmla="*/ 959617 h 1240971"/>
              <a:gd name="connsiteX169" fmla="*/ 4632353 w 5737264"/>
              <a:gd name="connsiteY169" fmla="*/ 944545 h 1240971"/>
              <a:gd name="connsiteX170" fmla="*/ 4652450 w 5737264"/>
              <a:gd name="connsiteY170" fmla="*/ 934497 h 1240971"/>
              <a:gd name="connsiteX171" fmla="*/ 4672547 w 5737264"/>
              <a:gd name="connsiteY171" fmla="*/ 919424 h 1240971"/>
              <a:gd name="connsiteX172" fmla="*/ 4737861 w 5737264"/>
              <a:gd name="connsiteY172" fmla="*/ 884255 h 1240971"/>
              <a:gd name="connsiteX173" fmla="*/ 4762982 w 5737264"/>
              <a:gd name="connsiteY173" fmla="*/ 879231 h 1240971"/>
              <a:gd name="connsiteX174" fmla="*/ 4778054 w 5737264"/>
              <a:gd name="connsiteY174" fmla="*/ 874206 h 1240971"/>
              <a:gd name="connsiteX175" fmla="*/ 4819294 w 5737264"/>
              <a:gd name="connsiteY175" fmla="*/ 873944 h 1240971"/>
              <a:gd name="connsiteX176" fmla="*/ 4877465 w 5737264"/>
              <a:gd name="connsiteY176" fmla="*/ 895638 h 1240971"/>
              <a:gd name="connsiteX177" fmla="*/ 4935347 w 5737264"/>
              <a:gd name="connsiteY177" fmla="*/ 934523 h 1240971"/>
              <a:gd name="connsiteX178" fmla="*/ 4995402 w 5737264"/>
              <a:gd name="connsiteY178" fmla="*/ 1006746 h 1240971"/>
              <a:gd name="connsiteX179" fmla="*/ 5024762 w 5737264"/>
              <a:gd name="connsiteY179" fmla="*/ 1051963 h 1240971"/>
              <a:gd name="connsiteX180" fmla="*/ 5092223 w 5737264"/>
              <a:gd name="connsiteY180" fmla="*/ 1016506 h 1240971"/>
              <a:gd name="connsiteX181" fmla="*/ 5144322 w 5737264"/>
              <a:gd name="connsiteY181" fmla="*/ 948261 h 1240971"/>
              <a:gd name="connsiteX182" fmla="*/ 5189252 w 5737264"/>
              <a:gd name="connsiteY182" fmla="*/ 886112 h 1240971"/>
              <a:gd name="connsiteX183" fmla="*/ 5226279 w 5737264"/>
              <a:gd name="connsiteY183" fmla="*/ 856230 h 1240971"/>
              <a:gd name="connsiteX184" fmla="*/ 5260637 w 5737264"/>
              <a:gd name="connsiteY184" fmla="*/ 822918 h 1240971"/>
              <a:gd name="connsiteX185" fmla="*/ 5295282 w 5737264"/>
              <a:gd name="connsiteY185" fmla="*/ 800440 h 1240971"/>
              <a:gd name="connsiteX186" fmla="*/ 5334430 w 5737264"/>
              <a:gd name="connsiteY186" fmla="*/ 794893 h 1240971"/>
              <a:gd name="connsiteX187" fmla="*/ 5412174 w 5737264"/>
              <a:gd name="connsiteY187" fmla="*/ 824252 h 1240971"/>
              <a:gd name="connsiteX188" fmla="*/ 5431197 w 5737264"/>
              <a:gd name="connsiteY188" fmla="*/ 768699 h 1240971"/>
              <a:gd name="connsiteX189" fmla="*/ 5441246 w 5737264"/>
              <a:gd name="connsiteY189" fmla="*/ 753626 h 1240971"/>
              <a:gd name="connsiteX190" fmla="*/ 5456318 w 5737264"/>
              <a:gd name="connsiteY190" fmla="*/ 708409 h 1240971"/>
              <a:gd name="connsiteX191" fmla="*/ 5466366 w 5737264"/>
              <a:gd name="connsiteY191" fmla="*/ 683288 h 1240971"/>
              <a:gd name="connsiteX192" fmla="*/ 5476415 w 5737264"/>
              <a:gd name="connsiteY192" fmla="*/ 643094 h 1240971"/>
              <a:gd name="connsiteX193" fmla="*/ 5491487 w 5737264"/>
              <a:gd name="connsiteY193" fmla="*/ 617973 h 1240971"/>
              <a:gd name="connsiteX194" fmla="*/ 5506560 w 5737264"/>
              <a:gd name="connsiteY194" fmla="*/ 572756 h 1240971"/>
              <a:gd name="connsiteX195" fmla="*/ 5526656 w 5737264"/>
              <a:gd name="connsiteY195" fmla="*/ 522514 h 1240971"/>
              <a:gd name="connsiteX196" fmla="*/ 5546753 w 5737264"/>
              <a:gd name="connsiteY196" fmla="*/ 467248 h 1240971"/>
              <a:gd name="connsiteX197" fmla="*/ 5556802 w 5737264"/>
              <a:gd name="connsiteY197" fmla="*/ 411982 h 1240971"/>
              <a:gd name="connsiteX198" fmla="*/ 5566850 w 5737264"/>
              <a:gd name="connsiteY198" fmla="*/ 381837 h 1240971"/>
              <a:gd name="connsiteX199" fmla="*/ 5576898 w 5737264"/>
              <a:gd name="connsiteY199" fmla="*/ 356716 h 1240971"/>
              <a:gd name="connsiteX200" fmla="*/ 5596995 w 5737264"/>
              <a:gd name="connsiteY200" fmla="*/ 316523 h 1240971"/>
              <a:gd name="connsiteX201" fmla="*/ 5617092 w 5737264"/>
              <a:gd name="connsiteY201" fmla="*/ 246184 h 1240971"/>
              <a:gd name="connsiteX202" fmla="*/ 5622116 w 5737264"/>
              <a:gd name="connsiteY202" fmla="*/ 226088 h 1240971"/>
              <a:gd name="connsiteX203" fmla="*/ 5632164 w 5737264"/>
              <a:gd name="connsiteY203" fmla="*/ 216039 h 1240971"/>
              <a:gd name="connsiteX204" fmla="*/ 5637188 w 5737264"/>
              <a:gd name="connsiteY204" fmla="*/ 200967 h 1240971"/>
              <a:gd name="connsiteX205" fmla="*/ 5651738 w 5737264"/>
              <a:gd name="connsiteY205" fmla="*/ 190395 h 1240971"/>
              <a:gd name="connsiteX206" fmla="*/ 5673692 w 5737264"/>
              <a:gd name="connsiteY206" fmla="*/ 153892 h 1240971"/>
              <a:gd name="connsiteX207" fmla="*/ 5726602 w 5737264"/>
              <a:gd name="connsiteY207" fmla="*/ 89362 h 1240971"/>
              <a:gd name="connsiteX208" fmla="*/ 5728722 w 5737264"/>
              <a:gd name="connsiteY208" fmla="*/ 42287 h 1240971"/>
              <a:gd name="connsiteX209" fmla="*/ 5634284 w 5737264"/>
              <a:gd name="connsiteY209" fmla="*/ 25357 h 1240971"/>
              <a:gd name="connsiteX210" fmla="*/ 5536940 w 5737264"/>
              <a:gd name="connsiteY210" fmla="*/ 27214 h 1240971"/>
              <a:gd name="connsiteX211" fmla="*/ 5470369 w 5737264"/>
              <a:gd name="connsiteY211" fmla="*/ 39381 h 1240971"/>
              <a:gd name="connsiteX212" fmla="*/ 5379124 w 5737264"/>
              <a:gd name="connsiteY212" fmla="*/ 39644 h 1240971"/>
              <a:gd name="connsiteX213" fmla="*/ 5309282 w 5737264"/>
              <a:gd name="connsiteY213" fmla="*/ 42287 h 1240971"/>
              <a:gd name="connsiteX214" fmla="*/ 5238682 w 5737264"/>
              <a:gd name="connsiteY214" fmla="*/ 54455 h 1240971"/>
              <a:gd name="connsiteX215" fmla="*/ 5108892 w 5737264"/>
              <a:gd name="connsiteY215" fmla="*/ 37524 h 1240971"/>
              <a:gd name="connsiteX216" fmla="*/ 5020026 w 5737264"/>
              <a:gd name="connsiteY216" fmla="*/ 39120 h 1240971"/>
              <a:gd name="connsiteX217" fmla="*/ 4946233 w 5737264"/>
              <a:gd name="connsiteY217" fmla="*/ 41240 h 1240971"/>
              <a:gd name="connsiteX218" fmla="*/ 4823272 w 5737264"/>
              <a:gd name="connsiteY218" fmla="*/ 50242 h 1240971"/>
              <a:gd name="connsiteX219" fmla="*/ 4727577 w 5737264"/>
              <a:gd name="connsiteY219" fmla="*/ 29073 h 1240971"/>
              <a:gd name="connsiteX220" fmla="*/ 4628376 w 5737264"/>
              <a:gd name="connsiteY220" fmla="*/ 41240 h 1240971"/>
              <a:gd name="connsiteX221" fmla="*/ 4565180 w 5737264"/>
              <a:gd name="connsiteY221" fmla="*/ 46264 h 1240971"/>
              <a:gd name="connsiteX222" fmla="*/ 4417596 w 5737264"/>
              <a:gd name="connsiteY222" fmla="*/ 44406 h 1240971"/>
              <a:gd name="connsiteX223" fmla="*/ 4139984 w 5737264"/>
              <a:gd name="connsiteY223" fmla="*/ 60290 h 1240971"/>
              <a:gd name="connsiteX224" fmla="*/ 3918920 w 5737264"/>
              <a:gd name="connsiteY224" fmla="*/ 50242 h 1240971"/>
              <a:gd name="connsiteX225" fmla="*/ 3873703 w 5737264"/>
              <a:gd name="connsiteY225" fmla="*/ 45217 h 1240971"/>
              <a:gd name="connsiteX226" fmla="*/ 3687808 w 5737264"/>
              <a:gd name="connsiteY226" fmla="*/ 40193 h 1240971"/>
              <a:gd name="connsiteX227" fmla="*/ 3662687 w 5737264"/>
              <a:gd name="connsiteY227" fmla="*/ 35169 h 1240971"/>
              <a:gd name="connsiteX228" fmla="*/ 3627518 w 5737264"/>
              <a:gd name="connsiteY228" fmla="*/ 25121 h 1240971"/>
              <a:gd name="connsiteX229" fmla="*/ 3547131 w 5737264"/>
              <a:gd name="connsiteY229" fmla="*/ 20097 h 1240971"/>
              <a:gd name="connsiteX230" fmla="*/ 3310995 w 5737264"/>
              <a:gd name="connsiteY230" fmla="*/ 25121 h 1240971"/>
              <a:gd name="connsiteX231" fmla="*/ 3265777 w 5737264"/>
              <a:gd name="connsiteY231" fmla="*/ 30145 h 1240971"/>
              <a:gd name="connsiteX232" fmla="*/ 3175342 w 5737264"/>
              <a:gd name="connsiteY232" fmla="*/ 35169 h 1240971"/>
              <a:gd name="connsiteX233" fmla="*/ 2582489 w 5737264"/>
              <a:gd name="connsiteY233" fmla="*/ 45217 h 1240971"/>
              <a:gd name="connsiteX234" fmla="*/ 2255918 w 5737264"/>
              <a:gd name="connsiteY234" fmla="*/ 40193 h 1240971"/>
              <a:gd name="connsiteX235" fmla="*/ 1974564 w 5737264"/>
              <a:gd name="connsiteY235" fmla="*/ 30145 h 1240971"/>
              <a:gd name="connsiteX236" fmla="*/ 1944419 w 5737264"/>
              <a:gd name="connsiteY236" fmla="*/ 25121 h 1240971"/>
              <a:gd name="connsiteX237" fmla="*/ 1848960 w 5737264"/>
              <a:gd name="connsiteY237" fmla="*/ 20097 h 1240971"/>
              <a:gd name="connsiteX238" fmla="*/ 1768573 w 5737264"/>
              <a:gd name="connsiteY238" fmla="*/ 10048 h 1240971"/>
              <a:gd name="connsiteX239" fmla="*/ 1502292 w 5737264"/>
              <a:gd name="connsiteY239" fmla="*/ 20097 h 1240971"/>
              <a:gd name="connsiteX240" fmla="*/ 1467122 w 5737264"/>
              <a:gd name="connsiteY240" fmla="*/ 25121 h 1240971"/>
              <a:gd name="connsiteX241" fmla="*/ 1426929 w 5737264"/>
              <a:gd name="connsiteY241" fmla="*/ 30145 h 1240971"/>
              <a:gd name="connsiteX242" fmla="*/ 1341518 w 5737264"/>
              <a:gd name="connsiteY242" fmla="*/ 45217 h 1240971"/>
              <a:gd name="connsiteX243" fmla="*/ 1095333 w 5737264"/>
              <a:gd name="connsiteY243" fmla="*/ 35169 h 1240971"/>
              <a:gd name="connsiteX244" fmla="*/ 979777 w 5737264"/>
              <a:gd name="connsiteY244" fmla="*/ 20097 h 1240971"/>
              <a:gd name="connsiteX245" fmla="*/ 939584 w 5737264"/>
              <a:gd name="connsiteY245" fmla="*/ 10048 h 1240971"/>
              <a:gd name="connsiteX246" fmla="*/ 813980 w 5737264"/>
              <a:gd name="connsiteY246" fmla="*/ 0 h 1240971"/>
              <a:gd name="connsiteX247" fmla="*/ 743641 w 5737264"/>
              <a:gd name="connsiteY247" fmla="*/ 5024 h 1240971"/>
              <a:gd name="connsiteX248" fmla="*/ 582867 w 5737264"/>
              <a:gd name="connsiteY248" fmla="*/ 15072 h 1240971"/>
              <a:gd name="connsiteX249" fmla="*/ 432142 w 5737264"/>
              <a:gd name="connsiteY249" fmla="*/ 5024 h 1240971"/>
              <a:gd name="connsiteX250" fmla="*/ 412046 w 5737264"/>
              <a:gd name="connsiteY250" fmla="*/ 0 h 1240971"/>
              <a:gd name="connsiteX251" fmla="*/ 281417 w 5737264"/>
              <a:gd name="connsiteY251" fmla="*/ 10048 h 1240971"/>
              <a:gd name="connsiteX252" fmla="*/ 261320 w 5737264"/>
              <a:gd name="connsiteY252" fmla="*/ 15072 h 1240971"/>
              <a:gd name="connsiteX253" fmla="*/ 100547 w 5737264"/>
              <a:gd name="connsiteY253" fmla="*/ 20097 h 1240971"/>
              <a:gd name="connsiteX254" fmla="*/ 5087 w 5737264"/>
              <a:gd name="connsiteY254" fmla="*/ 30145 h 1240971"/>
              <a:gd name="connsiteX0" fmla="*/ 5087 w 5737264"/>
              <a:gd name="connsiteY0" fmla="*/ 30145 h 1241771"/>
              <a:gd name="connsiteX1" fmla="*/ 15136 w 5737264"/>
              <a:gd name="connsiteY1" fmla="*/ 115556 h 1241771"/>
              <a:gd name="connsiteX2" fmla="*/ 20160 w 5737264"/>
              <a:gd name="connsiteY2" fmla="*/ 150725 h 1241771"/>
              <a:gd name="connsiteX3" fmla="*/ 25184 w 5737264"/>
              <a:gd name="connsiteY3" fmla="*/ 236136 h 1241771"/>
              <a:gd name="connsiteX4" fmla="*/ 35232 w 5737264"/>
              <a:gd name="connsiteY4" fmla="*/ 311499 h 1241771"/>
              <a:gd name="connsiteX5" fmla="*/ 40256 w 5737264"/>
              <a:gd name="connsiteY5" fmla="*/ 783771 h 1241771"/>
              <a:gd name="connsiteX6" fmla="*/ 45281 w 5737264"/>
              <a:gd name="connsiteY6" fmla="*/ 864158 h 1241771"/>
              <a:gd name="connsiteX7" fmla="*/ 35232 w 5737264"/>
              <a:gd name="connsiteY7" fmla="*/ 1034980 h 1241771"/>
              <a:gd name="connsiteX8" fmla="*/ 25184 w 5737264"/>
              <a:gd name="connsiteY8" fmla="*/ 1100294 h 1241771"/>
              <a:gd name="connsiteX9" fmla="*/ 20160 w 5737264"/>
              <a:gd name="connsiteY9" fmla="*/ 1150536 h 1241771"/>
              <a:gd name="connsiteX10" fmla="*/ 25184 w 5737264"/>
              <a:gd name="connsiteY10" fmla="*/ 1170633 h 1241771"/>
              <a:gd name="connsiteX11" fmla="*/ 35232 w 5737264"/>
              <a:gd name="connsiteY11" fmla="*/ 1160584 h 1241771"/>
              <a:gd name="connsiteX12" fmla="*/ 55329 w 5737264"/>
              <a:gd name="connsiteY12" fmla="*/ 1100294 h 1241771"/>
              <a:gd name="connsiteX13" fmla="*/ 60353 w 5737264"/>
              <a:gd name="connsiteY13" fmla="*/ 1085222 h 1241771"/>
              <a:gd name="connsiteX14" fmla="*/ 70402 w 5737264"/>
              <a:gd name="connsiteY14" fmla="*/ 1075173 h 1241771"/>
              <a:gd name="connsiteX15" fmla="*/ 95522 w 5737264"/>
              <a:gd name="connsiteY15" fmla="*/ 1045028 h 1241771"/>
              <a:gd name="connsiteX16" fmla="*/ 110595 w 5737264"/>
              <a:gd name="connsiteY16" fmla="*/ 1040004 h 1241771"/>
              <a:gd name="connsiteX17" fmla="*/ 135716 w 5737264"/>
              <a:gd name="connsiteY17" fmla="*/ 1019908 h 1241771"/>
              <a:gd name="connsiteX18" fmla="*/ 150788 w 5737264"/>
              <a:gd name="connsiteY18" fmla="*/ 1009859 h 1241771"/>
              <a:gd name="connsiteX19" fmla="*/ 175909 w 5737264"/>
              <a:gd name="connsiteY19" fmla="*/ 994787 h 1241771"/>
              <a:gd name="connsiteX20" fmla="*/ 216103 w 5737264"/>
              <a:gd name="connsiteY20" fmla="*/ 984738 h 1241771"/>
              <a:gd name="connsiteX21" fmla="*/ 286441 w 5737264"/>
              <a:gd name="connsiteY21" fmla="*/ 994787 h 1241771"/>
              <a:gd name="connsiteX22" fmla="*/ 301514 w 5737264"/>
              <a:gd name="connsiteY22" fmla="*/ 1004835 h 1241771"/>
              <a:gd name="connsiteX23" fmla="*/ 321610 w 5737264"/>
              <a:gd name="connsiteY23" fmla="*/ 1034980 h 1241771"/>
              <a:gd name="connsiteX24" fmla="*/ 356780 w 5737264"/>
              <a:gd name="connsiteY24" fmla="*/ 1065125 h 1241771"/>
              <a:gd name="connsiteX25" fmla="*/ 366828 w 5737264"/>
              <a:gd name="connsiteY25" fmla="*/ 1080198 h 1241771"/>
              <a:gd name="connsiteX26" fmla="*/ 381900 w 5737264"/>
              <a:gd name="connsiteY26" fmla="*/ 1085222 h 1241771"/>
              <a:gd name="connsiteX27" fmla="*/ 396973 w 5737264"/>
              <a:gd name="connsiteY27" fmla="*/ 1095270 h 1241771"/>
              <a:gd name="connsiteX28" fmla="*/ 407021 w 5737264"/>
              <a:gd name="connsiteY28" fmla="*/ 1105319 h 1241771"/>
              <a:gd name="connsiteX29" fmla="*/ 422094 w 5737264"/>
              <a:gd name="connsiteY29" fmla="*/ 1110343 h 1241771"/>
              <a:gd name="connsiteX30" fmla="*/ 437166 w 5737264"/>
              <a:gd name="connsiteY30" fmla="*/ 1120391 h 1241771"/>
              <a:gd name="connsiteX31" fmla="*/ 467311 w 5737264"/>
              <a:gd name="connsiteY31" fmla="*/ 1130439 h 1241771"/>
              <a:gd name="connsiteX32" fmla="*/ 522577 w 5737264"/>
              <a:gd name="connsiteY32" fmla="*/ 1115367 h 1241771"/>
              <a:gd name="connsiteX33" fmla="*/ 552722 w 5737264"/>
              <a:gd name="connsiteY33" fmla="*/ 1075173 h 1241771"/>
              <a:gd name="connsiteX34" fmla="*/ 567795 w 5737264"/>
              <a:gd name="connsiteY34" fmla="*/ 1070149 h 1241771"/>
              <a:gd name="connsiteX35" fmla="*/ 582867 w 5737264"/>
              <a:gd name="connsiteY35" fmla="*/ 1060101 h 1241771"/>
              <a:gd name="connsiteX36" fmla="*/ 638133 w 5737264"/>
              <a:gd name="connsiteY36" fmla="*/ 1045028 h 1241771"/>
              <a:gd name="connsiteX37" fmla="*/ 653206 w 5737264"/>
              <a:gd name="connsiteY37" fmla="*/ 1040004 h 1241771"/>
              <a:gd name="connsiteX38" fmla="*/ 693399 w 5737264"/>
              <a:gd name="connsiteY38" fmla="*/ 1045028 h 1241771"/>
              <a:gd name="connsiteX39" fmla="*/ 723544 w 5737264"/>
              <a:gd name="connsiteY39" fmla="*/ 1055077 h 1241771"/>
              <a:gd name="connsiteX40" fmla="*/ 733593 w 5737264"/>
              <a:gd name="connsiteY40" fmla="*/ 1065125 h 1241771"/>
              <a:gd name="connsiteX41" fmla="*/ 768762 w 5737264"/>
              <a:gd name="connsiteY41" fmla="*/ 1080198 h 1241771"/>
              <a:gd name="connsiteX42" fmla="*/ 803931 w 5737264"/>
              <a:gd name="connsiteY42" fmla="*/ 1105319 h 1241771"/>
              <a:gd name="connsiteX43" fmla="*/ 834076 w 5737264"/>
              <a:gd name="connsiteY43" fmla="*/ 1130439 h 1241771"/>
              <a:gd name="connsiteX44" fmla="*/ 869246 w 5737264"/>
              <a:gd name="connsiteY44" fmla="*/ 1140488 h 1241771"/>
              <a:gd name="connsiteX45" fmla="*/ 909439 w 5737264"/>
              <a:gd name="connsiteY45" fmla="*/ 1175657 h 1241771"/>
              <a:gd name="connsiteX46" fmla="*/ 939584 w 5737264"/>
              <a:gd name="connsiteY46" fmla="*/ 1185705 h 1241771"/>
              <a:gd name="connsiteX47" fmla="*/ 979777 w 5737264"/>
              <a:gd name="connsiteY47" fmla="*/ 1180681 h 1241771"/>
              <a:gd name="connsiteX48" fmla="*/ 989826 w 5737264"/>
              <a:gd name="connsiteY48" fmla="*/ 1170633 h 1241771"/>
              <a:gd name="connsiteX49" fmla="*/ 1004898 w 5737264"/>
              <a:gd name="connsiteY49" fmla="*/ 1150536 h 1241771"/>
              <a:gd name="connsiteX50" fmla="*/ 1014947 w 5737264"/>
              <a:gd name="connsiteY50" fmla="*/ 1120391 h 1241771"/>
              <a:gd name="connsiteX51" fmla="*/ 1040067 w 5737264"/>
              <a:gd name="connsiteY51" fmla="*/ 1095270 h 1241771"/>
              <a:gd name="connsiteX52" fmla="*/ 1050116 w 5737264"/>
              <a:gd name="connsiteY52" fmla="*/ 1085222 h 1241771"/>
              <a:gd name="connsiteX53" fmla="*/ 1075237 w 5737264"/>
              <a:gd name="connsiteY53" fmla="*/ 1065125 h 1241771"/>
              <a:gd name="connsiteX54" fmla="*/ 1090309 w 5737264"/>
              <a:gd name="connsiteY54" fmla="*/ 1050053 h 1241771"/>
              <a:gd name="connsiteX55" fmla="*/ 1120454 w 5737264"/>
              <a:gd name="connsiteY55" fmla="*/ 1040004 h 1241771"/>
              <a:gd name="connsiteX56" fmla="*/ 1135527 w 5737264"/>
              <a:gd name="connsiteY56" fmla="*/ 1034980 h 1241771"/>
              <a:gd name="connsiteX57" fmla="*/ 1160648 w 5737264"/>
              <a:gd name="connsiteY57" fmla="*/ 1019908 h 1241771"/>
              <a:gd name="connsiteX58" fmla="*/ 1175720 w 5737264"/>
              <a:gd name="connsiteY58" fmla="*/ 1014883 h 1241771"/>
              <a:gd name="connsiteX59" fmla="*/ 1195817 w 5737264"/>
              <a:gd name="connsiteY59" fmla="*/ 1004835 h 1241771"/>
              <a:gd name="connsiteX60" fmla="*/ 1281228 w 5737264"/>
              <a:gd name="connsiteY60" fmla="*/ 1014883 h 1241771"/>
              <a:gd name="connsiteX61" fmla="*/ 1296300 w 5737264"/>
              <a:gd name="connsiteY61" fmla="*/ 1024932 h 1241771"/>
              <a:gd name="connsiteX62" fmla="*/ 1311373 w 5737264"/>
              <a:gd name="connsiteY62" fmla="*/ 1029956 h 1241771"/>
              <a:gd name="connsiteX63" fmla="*/ 1326446 w 5737264"/>
              <a:gd name="connsiteY63" fmla="*/ 1060101 h 1241771"/>
              <a:gd name="connsiteX64" fmla="*/ 1341518 w 5737264"/>
              <a:gd name="connsiteY64" fmla="*/ 1065125 h 1241771"/>
              <a:gd name="connsiteX65" fmla="*/ 1356591 w 5737264"/>
              <a:gd name="connsiteY65" fmla="*/ 1075173 h 1241771"/>
              <a:gd name="connsiteX66" fmla="*/ 1396784 w 5737264"/>
              <a:gd name="connsiteY66" fmla="*/ 1090246 h 1241771"/>
              <a:gd name="connsiteX67" fmla="*/ 1447026 w 5737264"/>
              <a:gd name="connsiteY67" fmla="*/ 1105319 h 1241771"/>
              <a:gd name="connsiteX68" fmla="*/ 1462098 w 5737264"/>
              <a:gd name="connsiteY68" fmla="*/ 1110343 h 1241771"/>
              <a:gd name="connsiteX69" fmla="*/ 1497267 w 5737264"/>
              <a:gd name="connsiteY69" fmla="*/ 1120391 h 1241771"/>
              <a:gd name="connsiteX70" fmla="*/ 1552533 w 5737264"/>
              <a:gd name="connsiteY70" fmla="*/ 1115367 h 1241771"/>
              <a:gd name="connsiteX71" fmla="*/ 1567606 w 5737264"/>
              <a:gd name="connsiteY71" fmla="*/ 1110343 h 1241771"/>
              <a:gd name="connsiteX72" fmla="*/ 1587703 w 5737264"/>
              <a:gd name="connsiteY72" fmla="*/ 1090246 h 1241771"/>
              <a:gd name="connsiteX73" fmla="*/ 1637944 w 5737264"/>
              <a:gd name="connsiteY73" fmla="*/ 1050053 h 1241771"/>
              <a:gd name="connsiteX74" fmla="*/ 1653017 w 5737264"/>
              <a:gd name="connsiteY74" fmla="*/ 1029956 h 1241771"/>
              <a:gd name="connsiteX75" fmla="*/ 1688186 w 5737264"/>
              <a:gd name="connsiteY75" fmla="*/ 1019908 h 1241771"/>
              <a:gd name="connsiteX76" fmla="*/ 1788670 w 5737264"/>
              <a:gd name="connsiteY76" fmla="*/ 1029956 h 1241771"/>
              <a:gd name="connsiteX77" fmla="*/ 1818815 w 5737264"/>
              <a:gd name="connsiteY77" fmla="*/ 1040004 h 1241771"/>
              <a:gd name="connsiteX78" fmla="*/ 1853984 w 5737264"/>
              <a:gd name="connsiteY78" fmla="*/ 1050053 h 1241771"/>
              <a:gd name="connsiteX79" fmla="*/ 1869056 w 5737264"/>
              <a:gd name="connsiteY79" fmla="*/ 1060101 h 1241771"/>
              <a:gd name="connsiteX80" fmla="*/ 1894177 w 5737264"/>
              <a:gd name="connsiteY80" fmla="*/ 1065125 h 1241771"/>
              <a:gd name="connsiteX81" fmla="*/ 1949443 w 5737264"/>
              <a:gd name="connsiteY81" fmla="*/ 1085222 h 1241771"/>
              <a:gd name="connsiteX82" fmla="*/ 1969540 w 5737264"/>
              <a:gd name="connsiteY82" fmla="*/ 1090246 h 1241771"/>
              <a:gd name="connsiteX83" fmla="*/ 2014758 w 5737264"/>
              <a:gd name="connsiteY83" fmla="*/ 1110343 h 1241771"/>
              <a:gd name="connsiteX84" fmla="*/ 2039878 w 5737264"/>
              <a:gd name="connsiteY84" fmla="*/ 1125415 h 1241771"/>
              <a:gd name="connsiteX85" fmla="*/ 2120265 w 5737264"/>
              <a:gd name="connsiteY85" fmla="*/ 1120391 h 1241771"/>
              <a:gd name="connsiteX86" fmla="*/ 2130314 w 5737264"/>
              <a:gd name="connsiteY86" fmla="*/ 1110343 h 1241771"/>
              <a:gd name="connsiteX87" fmla="*/ 2155435 w 5737264"/>
              <a:gd name="connsiteY87" fmla="*/ 1100294 h 1241771"/>
              <a:gd name="connsiteX88" fmla="*/ 2190604 w 5737264"/>
              <a:gd name="connsiteY88" fmla="*/ 1070149 h 1241771"/>
              <a:gd name="connsiteX89" fmla="*/ 2230797 w 5737264"/>
              <a:gd name="connsiteY89" fmla="*/ 1040004 h 1241771"/>
              <a:gd name="connsiteX90" fmla="*/ 2245870 w 5737264"/>
              <a:gd name="connsiteY90" fmla="*/ 1034980 h 1241771"/>
              <a:gd name="connsiteX91" fmla="*/ 2270991 w 5737264"/>
              <a:gd name="connsiteY91" fmla="*/ 1019908 h 1241771"/>
              <a:gd name="connsiteX92" fmla="*/ 2301136 w 5737264"/>
              <a:gd name="connsiteY92" fmla="*/ 994787 h 1241771"/>
              <a:gd name="connsiteX93" fmla="*/ 2316208 w 5737264"/>
              <a:gd name="connsiteY93" fmla="*/ 989763 h 1241771"/>
              <a:gd name="connsiteX94" fmla="*/ 2396595 w 5737264"/>
              <a:gd name="connsiteY94" fmla="*/ 984738 h 1241771"/>
              <a:gd name="connsiteX95" fmla="*/ 2426740 w 5737264"/>
              <a:gd name="connsiteY95" fmla="*/ 989763 h 1241771"/>
              <a:gd name="connsiteX96" fmla="*/ 2461909 w 5737264"/>
              <a:gd name="connsiteY96" fmla="*/ 1024932 h 1241771"/>
              <a:gd name="connsiteX97" fmla="*/ 2476982 w 5737264"/>
              <a:gd name="connsiteY97" fmla="*/ 1029956 h 1241771"/>
              <a:gd name="connsiteX98" fmla="*/ 2487030 w 5737264"/>
              <a:gd name="connsiteY98" fmla="*/ 1045028 h 1241771"/>
              <a:gd name="connsiteX99" fmla="*/ 2497078 w 5737264"/>
              <a:gd name="connsiteY99" fmla="*/ 1055077 h 1241771"/>
              <a:gd name="connsiteX100" fmla="*/ 2532248 w 5737264"/>
              <a:gd name="connsiteY100" fmla="*/ 1095270 h 1241771"/>
              <a:gd name="connsiteX101" fmla="*/ 2567417 w 5737264"/>
              <a:gd name="connsiteY101" fmla="*/ 1135464 h 1241771"/>
              <a:gd name="connsiteX102" fmla="*/ 2582489 w 5737264"/>
              <a:gd name="connsiteY102" fmla="*/ 1145512 h 1241771"/>
              <a:gd name="connsiteX103" fmla="*/ 2622683 w 5737264"/>
              <a:gd name="connsiteY103" fmla="*/ 1170633 h 1241771"/>
              <a:gd name="connsiteX104" fmla="*/ 2657852 w 5737264"/>
              <a:gd name="connsiteY104" fmla="*/ 1160584 h 1241771"/>
              <a:gd name="connsiteX105" fmla="*/ 2682973 w 5737264"/>
              <a:gd name="connsiteY105" fmla="*/ 1145512 h 1241771"/>
              <a:gd name="connsiteX106" fmla="*/ 2713118 w 5737264"/>
              <a:gd name="connsiteY106" fmla="*/ 1130439 h 1241771"/>
              <a:gd name="connsiteX107" fmla="*/ 2728191 w 5737264"/>
              <a:gd name="connsiteY107" fmla="*/ 1120391 h 1241771"/>
              <a:gd name="connsiteX108" fmla="*/ 2748287 w 5737264"/>
              <a:gd name="connsiteY108" fmla="*/ 1115367 h 1241771"/>
              <a:gd name="connsiteX109" fmla="*/ 2778432 w 5737264"/>
              <a:gd name="connsiteY109" fmla="*/ 1105319 h 1241771"/>
              <a:gd name="connsiteX110" fmla="*/ 2868867 w 5737264"/>
              <a:gd name="connsiteY110" fmla="*/ 1075173 h 1241771"/>
              <a:gd name="connsiteX111" fmla="*/ 2893988 w 5737264"/>
              <a:gd name="connsiteY111" fmla="*/ 1070149 h 1241771"/>
              <a:gd name="connsiteX112" fmla="*/ 2919109 w 5737264"/>
              <a:gd name="connsiteY112" fmla="*/ 1075173 h 1241771"/>
              <a:gd name="connsiteX113" fmla="*/ 2934182 w 5737264"/>
              <a:gd name="connsiteY113" fmla="*/ 1080198 h 1241771"/>
              <a:gd name="connsiteX114" fmla="*/ 2944230 w 5737264"/>
              <a:gd name="connsiteY114" fmla="*/ 1110343 h 1241771"/>
              <a:gd name="connsiteX115" fmla="*/ 2959303 w 5737264"/>
              <a:gd name="connsiteY115" fmla="*/ 1125415 h 1241771"/>
              <a:gd name="connsiteX116" fmla="*/ 2979399 w 5737264"/>
              <a:gd name="connsiteY116" fmla="*/ 1155560 h 1241771"/>
              <a:gd name="connsiteX117" fmla="*/ 2994472 w 5737264"/>
              <a:gd name="connsiteY117" fmla="*/ 1160584 h 1241771"/>
              <a:gd name="connsiteX118" fmla="*/ 3014569 w 5737264"/>
              <a:gd name="connsiteY118" fmla="*/ 1180681 h 1241771"/>
              <a:gd name="connsiteX119" fmla="*/ 3024617 w 5737264"/>
              <a:gd name="connsiteY119" fmla="*/ 1190730 h 1241771"/>
              <a:gd name="connsiteX120" fmla="*/ 3069835 w 5737264"/>
              <a:gd name="connsiteY120" fmla="*/ 1215850 h 1241771"/>
              <a:gd name="connsiteX121" fmla="*/ 3079883 w 5737264"/>
              <a:gd name="connsiteY121" fmla="*/ 1225899 h 1241771"/>
              <a:gd name="connsiteX122" fmla="*/ 3099980 w 5737264"/>
              <a:gd name="connsiteY122" fmla="*/ 1230923 h 1241771"/>
              <a:gd name="connsiteX123" fmla="*/ 3130125 w 5737264"/>
              <a:gd name="connsiteY123" fmla="*/ 1240971 h 1241771"/>
              <a:gd name="connsiteX124" fmla="*/ 3180366 w 5737264"/>
              <a:gd name="connsiteY124" fmla="*/ 1235947 h 1241771"/>
              <a:gd name="connsiteX125" fmla="*/ 3229535 w 5737264"/>
              <a:gd name="connsiteY125" fmla="*/ 1178561 h 1241771"/>
              <a:gd name="connsiteX126" fmla="*/ 3281634 w 5737264"/>
              <a:gd name="connsiteY126" fmla="*/ 1153440 h 1241771"/>
              <a:gd name="connsiteX127" fmla="*/ 3310995 w 5737264"/>
              <a:gd name="connsiteY127" fmla="*/ 1145512 h 1241771"/>
              <a:gd name="connsiteX128" fmla="*/ 3351188 w 5737264"/>
              <a:gd name="connsiteY128" fmla="*/ 1140488 h 1241771"/>
              <a:gd name="connsiteX129" fmla="*/ 3406454 w 5737264"/>
              <a:gd name="connsiteY129" fmla="*/ 1155560 h 1241771"/>
              <a:gd name="connsiteX130" fmla="*/ 3426551 w 5737264"/>
              <a:gd name="connsiteY130" fmla="*/ 1165609 h 1241771"/>
              <a:gd name="connsiteX131" fmla="*/ 3441624 w 5737264"/>
              <a:gd name="connsiteY131" fmla="*/ 1175657 h 1241771"/>
              <a:gd name="connsiteX132" fmla="*/ 3456696 w 5737264"/>
              <a:gd name="connsiteY132" fmla="*/ 1180681 h 1241771"/>
              <a:gd name="connsiteX133" fmla="*/ 3466744 w 5737264"/>
              <a:gd name="connsiteY133" fmla="*/ 1195754 h 1241771"/>
              <a:gd name="connsiteX134" fmla="*/ 3527035 w 5737264"/>
              <a:gd name="connsiteY134" fmla="*/ 1200778 h 1241771"/>
              <a:gd name="connsiteX135" fmla="*/ 3542107 w 5737264"/>
              <a:gd name="connsiteY135" fmla="*/ 1190730 h 1241771"/>
              <a:gd name="connsiteX136" fmla="*/ 3567228 w 5737264"/>
              <a:gd name="connsiteY136" fmla="*/ 1180681 h 1241771"/>
              <a:gd name="connsiteX137" fmla="*/ 3587325 w 5737264"/>
              <a:gd name="connsiteY137" fmla="*/ 1150536 h 1241771"/>
              <a:gd name="connsiteX138" fmla="*/ 3617470 w 5737264"/>
              <a:gd name="connsiteY138" fmla="*/ 1125415 h 1241771"/>
              <a:gd name="connsiteX139" fmla="*/ 3632542 w 5737264"/>
              <a:gd name="connsiteY139" fmla="*/ 1105319 h 1241771"/>
              <a:gd name="connsiteX140" fmla="*/ 3662687 w 5737264"/>
              <a:gd name="connsiteY140" fmla="*/ 1085222 h 1241771"/>
              <a:gd name="connsiteX141" fmla="*/ 3697856 w 5737264"/>
              <a:gd name="connsiteY141" fmla="*/ 1070149 h 1241771"/>
              <a:gd name="connsiteX142" fmla="*/ 3707905 w 5737264"/>
              <a:gd name="connsiteY142" fmla="*/ 1060101 h 1241771"/>
              <a:gd name="connsiteX143" fmla="*/ 3743074 w 5737264"/>
              <a:gd name="connsiteY143" fmla="*/ 1047148 h 1241771"/>
              <a:gd name="connsiteX144" fmla="*/ 3799125 w 5737264"/>
              <a:gd name="connsiteY144" fmla="*/ 1043982 h 1241771"/>
              <a:gd name="connsiteX145" fmla="*/ 3859651 w 5737264"/>
              <a:gd name="connsiteY145" fmla="*/ 1072033 h 1241771"/>
              <a:gd name="connsiteX146" fmla="*/ 3902226 w 5737264"/>
              <a:gd name="connsiteY146" fmla="*/ 1101367 h 1241771"/>
              <a:gd name="connsiteX147" fmla="*/ 3958041 w 5737264"/>
              <a:gd name="connsiteY147" fmla="*/ 1142346 h 1241771"/>
              <a:gd name="connsiteX148" fmla="*/ 4019404 w 5737264"/>
              <a:gd name="connsiteY148" fmla="*/ 1165609 h 1241771"/>
              <a:gd name="connsiteX149" fmla="*/ 4064621 w 5737264"/>
              <a:gd name="connsiteY149" fmla="*/ 1150536 h 1241771"/>
              <a:gd name="connsiteX150" fmla="*/ 4079694 w 5737264"/>
              <a:gd name="connsiteY150" fmla="*/ 1125415 h 1241771"/>
              <a:gd name="connsiteX151" fmla="*/ 4099791 w 5737264"/>
              <a:gd name="connsiteY151" fmla="*/ 1105319 h 1241771"/>
              <a:gd name="connsiteX152" fmla="*/ 4129936 w 5737264"/>
              <a:gd name="connsiteY152" fmla="*/ 1075173 h 1241771"/>
              <a:gd name="connsiteX153" fmla="*/ 4150032 w 5737264"/>
              <a:gd name="connsiteY153" fmla="*/ 1040004 h 1241771"/>
              <a:gd name="connsiteX154" fmla="*/ 4160081 w 5737264"/>
              <a:gd name="connsiteY154" fmla="*/ 1019908 h 1241771"/>
              <a:gd name="connsiteX155" fmla="*/ 4165105 w 5737264"/>
              <a:gd name="connsiteY155" fmla="*/ 1004835 h 1241771"/>
              <a:gd name="connsiteX156" fmla="*/ 4185202 w 5737264"/>
              <a:gd name="connsiteY156" fmla="*/ 984738 h 1241771"/>
              <a:gd name="connsiteX157" fmla="*/ 4200274 w 5737264"/>
              <a:gd name="connsiteY157" fmla="*/ 979714 h 1241771"/>
              <a:gd name="connsiteX158" fmla="*/ 4235443 w 5737264"/>
              <a:gd name="connsiteY158" fmla="*/ 954593 h 1241771"/>
              <a:gd name="connsiteX159" fmla="*/ 4275637 w 5737264"/>
              <a:gd name="connsiteY159" fmla="*/ 934497 h 1241771"/>
              <a:gd name="connsiteX160" fmla="*/ 4310806 w 5737264"/>
              <a:gd name="connsiteY160" fmla="*/ 914400 h 1241771"/>
              <a:gd name="connsiteX161" fmla="*/ 4325878 w 5737264"/>
              <a:gd name="connsiteY161" fmla="*/ 904352 h 1241771"/>
              <a:gd name="connsiteX162" fmla="*/ 4362094 w 5737264"/>
              <a:gd name="connsiteY162" fmla="*/ 909114 h 1241771"/>
              <a:gd name="connsiteX163" fmla="*/ 4417099 w 5737264"/>
              <a:gd name="connsiteY163" fmla="*/ 946141 h 1241771"/>
              <a:gd name="connsiteX164" fmla="*/ 4462316 w 5737264"/>
              <a:gd name="connsiteY164" fmla="*/ 1006955 h 1241771"/>
              <a:gd name="connsiteX165" fmla="*/ 4531320 w 5737264"/>
              <a:gd name="connsiteY165" fmla="*/ 1037650 h 1241771"/>
              <a:gd name="connsiteX166" fmla="*/ 4597184 w 5737264"/>
              <a:gd name="connsiteY166" fmla="*/ 969666 h 1241771"/>
              <a:gd name="connsiteX167" fmla="*/ 4617281 w 5737264"/>
              <a:gd name="connsiteY167" fmla="*/ 959617 h 1241771"/>
              <a:gd name="connsiteX168" fmla="*/ 4632353 w 5737264"/>
              <a:gd name="connsiteY168" fmla="*/ 944545 h 1241771"/>
              <a:gd name="connsiteX169" fmla="*/ 4652450 w 5737264"/>
              <a:gd name="connsiteY169" fmla="*/ 934497 h 1241771"/>
              <a:gd name="connsiteX170" fmla="*/ 4672547 w 5737264"/>
              <a:gd name="connsiteY170" fmla="*/ 919424 h 1241771"/>
              <a:gd name="connsiteX171" fmla="*/ 4737861 w 5737264"/>
              <a:gd name="connsiteY171" fmla="*/ 884255 h 1241771"/>
              <a:gd name="connsiteX172" fmla="*/ 4762982 w 5737264"/>
              <a:gd name="connsiteY172" fmla="*/ 879231 h 1241771"/>
              <a:gd name="connsiteX173" fmla="*/ 4778054 w 5737264"/>
              <a:gd name="connsiteY173" fmla="*/ 874206 h 1241771"/>
              <a:gd name="connsiteX174" fmla="*/ 4819294 w 5737264"/>
              <a:gd name="connsiteY174" fmla="*/ 873944 h 1241771"/>
              <a:gd name="connsiteX175" fmla="*/ 4877465 w 5737264"/>
              <a:gd name="connsiteY175" fmla="*/ 895638 h 1241771"/>
              <a:gd name="connsiteX176" fmla="*/ 4935347 w 5737264"/>
              <a:gd name="connsiteY176" fmla="*/ 934523 h 1241771"/>
              <a:gd name="connsiteX177" fmla="*/ 4995402 w 5737264"/>
              <a:gd name="connsiteY177" fmla="*/ 1006746 h 1241771"/>
              <a:gd name="connsiteX178" fmla="*/ 5024762 w 5737264"/>
              <a:gd name="connsiteY178" fmla="*/ 1051963 h 1241771"/>
              <a:gd name="connsiteX179" fmla="*/ 5092223 w 5737264"/>
              <a:gd name="connsiteY179" fmla="*/ 1016506 h 1241771"/>
              <a:gd name="connsiteX180" fmla="*/ 5144322 w 5737264"/>
              <a:gd name="connsiteY180" fmla="*/ 948261 h 1241771"/>
              <a:gd name="connsiteX181" fmla="*/ 5189252 w 5737264"/>
              <a:gd name="connsiteY181" fmla="*/ 886112 h 1241771"/>
              <a:gd name="connsiteX182" fmla="*/ 5226279 w 5737264"/>
              <a:gd name="connsiteY182" fmla="*/ 856230 h 1241771"/>
              <a:gd name="connsiteX183" fmla="*/ 5260637 w 5737264"/>
              <a:gd name="connsiteY183" fmla="*/ 822918 h 1241771"/>
              <a:gd name="connsiteX184" fmla="*/ 5295282 w 5737264"/>
              <a:gd name="connsiteY184" fmla="*/ 800440 h 1241771"/>
              <a:gd name="connsiteX185" fmla="*/ 5334430 w 5737264"/>
              <a:gd name="connsiteY185" fmla="*/ 794893 h 1241771"/>
              <a:gd name="connsiteX186" fmla="*/ 5412174 w 5737264"/>
              <a:gd name="connsiteY186" fmla="*/ 824252 h 1241771"/>
              <a:gd name="connsiteX187" fmla="*/ 5431197 w 5737264"/>
              <a:gd name="connsiteY187" fmla="*/ 768699 h 1241771"/>
              <a:gd name="connsiteX188" fmla="*/ 5441246 w 5737264"/>
              <a:gd name="connsiteY188" fmla="*/ 753626 h 1241771"/>
              <a:gd name="connsiteX189" fmla="*/ 5456318 w 5737264"/>
              <a:gd name="connsiteY189" fmla="*/ 708409 h 1241771"/>
              <a:gd name="connsiteX190" fmla="*/ 5466366 w 5737264"/>
              <a:gd name="connsiteY190" fmla="*/ 683288 h 1241771"/>
              <a:gd name="connsiteX191" fmla="*/ 5476415 w 5737264"/>
              <a:gd name="connsiteY191" fmla="*/ 643094 h 1241771"/>
              <a:gd name="connsiteX192" fmla="*/ 5491487 w 5737264"/>
              <a:gd name="connsiteY192" fmla="*/ 617973 h 1241771"/>
              <a:gd name="connsiteX193" fmla="*/ 5506560 w 5737264"/>
              <a:gd name="connsiteY193" fmla="*/ 572756 h 1241771"/>
              <a:gd name="connsiteX194" fmla="*/ 5526656 w 5737264"/>
              <a:gd name="connsiteY194" fmla="*/ 522514 h 1241771"/>
              <a:gd name="connsiteX195" fmla="*/ 5546753 w 5737264"/>
              <a:gd name="connsiteY195" fmla="*/ 467248 h 1241771"/>
              <a:gd name="connsiteX196" fmla="*/ 5556802 w 5737264"/>
              <a:gd name="connsiteY196" fmla="*/ 411982 h 1241771"/>
              <a:gd name="connsiteX197" fmla="*/ 5566850 w 5737264"/>
              <a:gd name="connsiteY197" fmla="*/ 381837 h 1241771"/>
              <a:gd name="connsiteX198" fmla="*/ 5576898 w 5737264"/>
              <a:gd name="connsiteY198" fmla="*/ 356716 h 1241771"/>
              <a:gd name="connsiteX199" fmla="*/ 5596995 w 5737264"/>
              <a:gd name="connsiteY199" fmla="*/ 316523 h 1241771"/>
              <a:gd name="connsiteX200" fmla="*/ 5617092 w 5737264"/>
              <a:gd name="connsiteY200" fmla="*/ 246184 h 1241771"/>
              <a:gd name="connsiteX201" fmla="*/ 5622116 w 5737264"/>
              <a:gd name="connsiteY201" fmla="*/ 226088 h 1241771"/>
              <a:gd name="connsiteX202" fmla="*/ 5632164 w 5737264"/>
              <a:gd name="connsiteY202" fmla="*/ 216039 h 1241771"/>
              <a:gd name="connsiteX203" fmla="*/ 5637188 w 5737264"/>
              <a:gd name="connsiteY203" fmla="*/ 200967 h 1241771"/>
              <a:gd name="connsiteX204" fmla="*/ 5651738 w 5737264"/>
              <a:gd name="connsiteY204" fmla="*/ 190395 h 1241771"/>
              <a:gd name="connsiteX205" fmla="*/ 5673692 w 5737264"/>
              <a:gd name="connsiteY205" fmla="*/ 153892 h 1241771"/>
              <a:gd name="connsiteX206" fmla="*/ 5726602 w 5737264"/>
              <a:gd name="connsiteY206" fmla="*/ 89362 h 1241771"/>
              <a:gd name="connsiteX207" fmla="*/ 5728722 w 5737264"/>
              <a:gd name="connsiteY207" fmla="*/ 42287 h 1241771"/>
              <a:gd name="connsiteX208" fmla="*/ 5634284 w 5737264"/>
              <a:gd name="connsiteY208" fmla="*/ 25357 h 1241771"/>
              <a:gd name="connsiteX209" fmla="*/ 5536940 w 5737264"/>
              <a:gd name="connsiteY209" fmla="*/ 27214 h 1241771"/>
              <a:gd name="connsiteX210" fmla="*/ 5470369 w 5737264"/>
              <a:gd name="connsiteY210" fmla="*/ 39381 h 1241771"/>
              <a:gd name="connsiteX211" fmla="*/ 5379124 w 5737264"/>
              <a:gd name="connsiteY211" fmla="*/ 39644 h 1241771"/>
              <a:gd name="connsiteX212" fmla="*/ 5309282 w 5737264"/>
              <a:gd name="connsiteY212" fmla="*/ 42287 h 1241771"/>
              <a:gd name="connsiteX213" fmla="*/ 5238682 w 5737264"/>
              <a:gd name="connsiteY213" fmla="*/ 54455 h 1241771"/>
              <a:gd name="connsiteX214" fmla="*/ 5108892 w 5737264"/>
              <a:gd name="connsiteY214" fmla="*/ 37524 h 1241771"/>
              <a:gd name="connsiteX215" fmla="*/ 5020026 w 5737264"/>
              <a:gd name="connsiteY215" fmla="*/ 39120 h 1241771"/>
              <a:gd name="connsiteX216" fmla="*/ 4946233 w 5737264"/>
              <a:gd name="connsiteY216" fmla="*/ 41240 h 1241771"/>
              <a:gd name="connsiteX217" fmla="*/ 4823272 w 5737264"/>
              <a:gd name="connsiteY217" fmla="*/ 50242 h 1241771"/>
              <a:gd name="connsiteX218" fmla="*/ 4727577 w 5737264"/>
              <a:gd name="connsiteY218" fmla="*/ 29073 h 1241771"/>
              <a:gd name="connsiteX219" fmla="*/ 4628376 w 5737264"/>
              <a:gd name="connsiteY219" fmla="*/ 41240 h 1241771"/>
              <a:gd name="connsiteX220" fmla="*/ 4565180 w 5737264"/>
              <a:gd name="connsiteY220" fmla="*/ 46264 h 1241771"/>
              <a:gd name="connsiteX221" fmla="*/ 4417596 w 5737264"/>
              <a:gd name="connsiteY221" fmla="*/ 44406 h 1241771"/>
              <a:gd name="connsiteX222" fmla="*/ 4139984 w 5737264"/>
              <a:gd name="connsiteY222" fmla="*/ 60290 h 1241771"/>
              <a:gd name="connsiteX223" fmla="*/ 3918920 w 5737264"/>
              <a:gd name="connsiteY223" fmla="*/ 50242 h 1241771"/>
              <a:gd name="connsiteX224" fmla="*/ 3873703 w 5737264"/>
              <a:gd name="connsiteY224" fmla="*/ 45217 h 1241771"/>
              <a:gd name="connsiteX225" fmla="*/ 3687808 w 5737264"/>
              <a:gd name="connsiteY225" fmla="*/ 40193 h 1241771"/>
              <a:gd name="connsiteX226" fmla="*/ 3662687 w 5737264"/>
              <a:gd name="connsiteY226" fmla="*/ 35169 h 1241771"/>
              <a:gd name="connsiteX227" fmla="*/ 3627518 w 5737264"/>
              <a:gd name="connsiteY227" fmla="*/ 25121 h 1241771"/>
              <a:gd name="connsiteX228" fmla="*/ 3547131 w 5737264"/>
              <a:gd name="connsiteY228" fmla="*/ 20097 h 1241771"/>
              <a:gd name="connsiteX229" fmla="*/ 3310995 w 5737264"/>
              <a:gd name="connsiteY229" fmla="*/ 25121 h 1241771"/>
              <a:gd name="connsiteX230" fmla="*/ 3265777 w 5737264"/>
              <a:gd name="connsiteY230" fmla="*/ 30145 h 1241771"/>
              <a:gd name="connsiteX231" fmla="*/ 3175342 w 5737264"/>
              <a:gd name="connsiteY231" fmla="*/ 35169 h 1241771"/>
              <a:gd name="connsiteX232" fmla="*/ 2582489 w 5737264"/>
              <a:gd name="connsiteY232" fmla="*/ 45217 h 1241771"/>
              <a:gd name="connsiteX233" fmla="*/ 2255918 w 5737264"/>
              <a:gd name="connsiteY233" fmla="*/ 40193 h 1241771"/>
              <a:gd name="connsiteX234" fmla="*/ 1974564 w 5737264"/>
              <a:gd name="connsiteY234" fmla="*/ 30145 h 1241771"/>
              <a:gd name="connsiteX235" fmla="*/ 1944419 w 5737264"/>
              <a:gd name="connsiteY235" fmla="*/ 25121 h 1241771"/>
              <a:gd name="connsiteX236" fmla="*/ 1848960 w 5737264"/>
              <a:gd name="connsiteY236" fmla="*/ 20097 h 1241771"/>
              <a:gd name="connsiteX237" fmla="*/ 1768573 w 5737264"/>
              <a:gd name="connsiteY237" fmla="*/ 10048 h 1241771"/>
              <a:gd name="connsiteX238" fmla="*/ 1502292 w 5737264"/>
              <a:gd name="connsiteY238" fmla="*/ 20097 h 1241771"/>
              <a:gd name="connsiteX239" fmla="*/ 1467122 w 5737264"/>
              <a:gd name="connsiteY239" fmla="*/ 25121 h 1241771"/>
              <a:gd name="connsiteX240" fmla="*/ 1426929 w 5737264"/>
              <a:gd name="connsiteY240" fmla="*/ 30145 h 1241771"/>
              <a:gd name="connsiteX241" fmla="*/ 1341518 w 5737264"/>
              <a:gd name="connsiteY241" fmla="*/ 45217 h 1241771"/>
              <a:gd name="connsiteX242" fmla="*/ 1095333 w 5737264"/>
              <a:gd name="connsiteY242" fmla="*/ 35169 h 1241771"/>
              <a:gd name="connsiteX243" fmla="*/ 979777 w 5737264"/>
              <a:gd name="connsiteY243" fmla="*/ 20097 h 1241771"/>
              <a:gd name="connsiteX244" fmla="*/ 939584 w 5737264"/>
              <a:gd name="connsiteY244" fmla="*/ 10048 h 1241771"/>
              <a:gd name="connsiteX245" fmla="*/ 813980 w 5737264"/>
              <a:gd name="connsiteY245" fmla="*/ 0 h 1241771"/>
              <a:gd name="connsiteX246" fmla="*/ 743641 w 5737264"/>
              <a:gd name="connsiteY246" fmla="*/ 5024 h 1241771"/>
              <a:gd name="connsiteX247" fmla="*/ 582867 w 5737264"/>
              <a:gd name="connsiteY247" fmla="*/ 15072 h 1241771"/>
              <a:gd name="connsiteX248" fmla="*/ 432142 w 5737264"/>
              <a:gd name="connsiteY248" fmla="*/ 5024 h 1241771"/>
              <a:gd name="connsiteX249" fmla="*/ 412046 w 5737264"/>
              <a:gd name="connsiteY249" fmla="*/ 0 h 1241771"/>
              <a:gd name="connsiteX250" fmla="*/ 281417 w 5737264"/>
              <a:gd name="connsiteY250" fmla="*/ 10048 h 1241771"/>
              <a:gd name="connsiteX251" fmla="*/ 261320 w 5737264"/>
              <a:gd name="connsiteY251" fmla="*/ 15072 h 1241771"/>
              <a:gd name="connsiteX252" fmla="*/ 100547 w 5737264"/>
              <a:gd name="connsiteY252" fmla="*/ 20097 h 1241771"/>
              <a:gd name="connsiteX253" fmla="*/ 5087 w 5737264"/>
              <a:gd name="connsiteY253" fmla="*/ 30145 h 1241771"/>
              <a:gd name="connsiteX0" fmla="*/ 5087 w 5737264"/>
              <a:gd name="connsiteY0" fmla="*/ 30145 h 1403084"/>
              <a:gd name="connsiteX1" fmla="*/ 15136 w 5737264"/>
              <a:gd name="connsiteY1" fmla="*/ 115556 h 1403084"/>
              <a:gd name="connsiteX2" fmla="*/ 20160 w 5737264"/>
              <a:gd name="connsiteY2" fmla="*/ 150725 h 1403084"/>
              <a:gd name="connsiteX3" fmla="*/ 25184 w 5737264"/>
              <a:gd name="connsiteY3" fmla="*/ 236136 h 1403084"/>
              <a:gd name="connsiteX4" fmla="*/ 35232 w 5737264"/>
              <a:gd name="connsiteY4" fmla="*/ 311499 h 1403084"/>
              <a:gd name="connsiteX5" fmla="*/ 40256 w 5737264"/>
              <a:gd name="connsiteY5" fmla="*/ 783771 h 1403084"/>
              <a:gd name="connsiteX6" fmla="*/ 45281 w 5737264"/>
              <a:gd name="connsiteY6" fmla="*/ 864158 h 1403084"/>
              <a:gd name="connsiteX7" fmla="*/ 35232 w 5737264"/>
              <a:gd name="connsiteY7" fmla="*/ 1034980 h 1403084"/>
              <a:gd name="connsiteX8" fmla="*/ 25184 w 5737264"/>
              <a:gd name="connsiteY8" fmla="*/ 1100294 h 1403084"/>
              <a:gd name="connsiteX9" fmla="*/ 20160 w 5737264"/>
              <a:gd name="connsiteY9" fmla="*/ 1150536 h 1403084"/>
              <a:gd name="connsiteX10" fmla="*/ 25184 w 5737264"/>
              <a:gd name="connsiteY10" fmla="*/ 1170633 h 1403084"/>
              <a:gd name="connsiteX11" fmla="*/ 35232 w 5737264"/>
              <a:gd name="connsiteY11" fmla="*/ 1160584 h 1403084"/>
              <a:gd name="connsiteX12" fmla="*/ 55329 w 5737264"/>
              <a:gd name="connsiteY12" fmla="*/ 1100294 h 1403084"/>
              <a:gd name="connsiteX13" fmla="*/ 60353 w 5737264"/>
              <a:gd name="connsiteY13" fmla="*/ 1085222 h 1403084"/>
              <a:gd name="connsiteX14" fmla="*/ 70402 w 5737264"/>
              <a:gd name="connsiteY14" fmla="*/ 1075173 h 1403084"/>
              <a:gd name="connsiteX15" fmla="*/ 95522 w 5737264"/>
              <a:gd name="connsiteY15" fmla="*/ 1045028 h 1403084"/>
              <a:gd name="connsiteX16" fmla="*/ 110595 w 5737264"/>
              <a:gd name="connsiteY16" fmla="*/ 1040004 h 1403084"/>
              <a:gd name="connsiteX17" fmla="*/ 135716 w 5737264"/>
              <a:gd name="connsiteY17" fmla="*/ 1019908 h 1403084"/>
              <a:gd name="connsiteX18" fmla="*/ 150788 w 5737264"/>
              <a:gd name="connsiteY18" fmla="*/ 1009859 h 1403084"/>
              <a:gd name="connsiteX19" fmla="*/ 175909 w 5737264"/>
              <a:gd name="connsiteY19" fmla="*/ 994787 h 1403084"/>
              <a:gd name="connsiteX20" fmla="*/ 216103 w 5737264"/>
              <a:gd name="connsiteY20" fmla="*/ 984738 h 1403084"/>
              <a:gd name="connsiteX21" fmla="*/ 286441 w 5737264"/>
              <a:gd name="connsiteY21" fmla="*/ 994787 h 1403084"/>
              <a:gd name="connsiteX22" fmla="*/ 301514 w 5737264"/>
              <a:gd name="connsiteY22" fmla="*/ 1004835 h 1403084"/>
              <a:gd name="connsiteX23" fmla="*/ 321610 w 5737264"/>
              <a:gd name="connsiteY23" fmla="*/ 1034980 h 1403084"/>
              <a:gd name="connsiteX24" fmla="*/ 356780 w 5737264"/>
              <a:gd name="connsiteY24" fmla="*/ 1065125 h 1403084"/>
              <a:gd name="connsiteX25" fmla="*/ 366828 w 5737264"/>
              <a:gd name="connsiteY25" fmla="*/ 1080198 h 1403084"/>
              <a:gd name="connsiteX26" fmla="*/ 381900 w 5737264"/>
              <a:gd name="connsiteY26" fmla="*/ 1085222 h 1403084"/>
              <a:gd name="connsiteX27" fmla="*/ 396973 w 5737264"/>
              <a:gd name="connsiteY27" fmla="*/ 1095270 h 1403084"/>
              <a:gd name="connsiteX28" fmla="*/ 407021 w 5737264"/>
              <a:gd name="connsiteY28" fmla="*/ 1105319 h 1403084"/>
              <a:gd name="connsiteX29" fmla="*/ 422094 w 5737264"/>
              <a:gd name="connsiteY29" fmla="*/ 1110343 h 1403084"/>
              <a:gd name="connsiteX30" fmla="*/ 437166 w 5737264"/>
              <a:gd name="connsiteY30" fmla="*/ 1120391 h 1403084"/>
              <a:gd name="connsiteX31" fmla="*/ 467311 w 5737264"/>
              <a:gd name="connsiteY31" fmla="*/ 1130439 h 1403084"/>
              <a:gd name="connsiteX32" fmla="*/ 522577 w 5737264"/>
              <a:gd name="connsiteY32" fmla="*/ 1115367 h 1403084"/>
              <a:gd name="connsiteX33" fmla="*/ 552722 w 5737264"/>
              <a:gd name="connsiteY33" fmla="*/ 1075173 h 1403084"/>
              <a:gd name="connsiteX34" fmla="*/ 567795 w 5737264"/>
              <a:gd name="connsiteY34" fmla="*/ 1070149 h 1403084"/>
              <a:gd name="connsiteX35" fmla="*/ 582867 w 5737264"/>
              <a:gd name="connsiteY35" fmla="*/ 1060101 h 1403084"/>
              <a:gd name="connsiteX36" fmla="*/ 638133 w 5737264"/>
              <a:gd name="connsiteY36" fmla="*/ 1045028 h 1403084"/>
              <a:gd name="connsiteX37" fmla="*/ 653206 w 5737264"/>
              <a:gd name="connsiteY37" fmla="*/ 1040004 h 1403084"/>
              <a:gd name="connsiteX38" fmla="*/ 693399 w 5737264"/>
              <a:gd name="connsiteY38" fmla="*/ 1045028 h 1403084"/>
              <a:gd name="connsiteX39" fmla="*/ 723544 w 5737264"/>
              <a:gd name="connsiteY39" fmla="*/ 1055077 h 1403084"/>
              <a:gd name="connsiteX40" fmla="*/ 733593 w 5737264"/>
              <a:gd name="connsiteY40" fmla="*/ 1065125 h 1403084"/>
              <a:gd name="connsiteX41" fmla="*/ 768762 w 5737264"/>
              <a:gd name="connsiteY41" fmla="*/ 1080198 h 1403084"/>
              <a:gd name="connsiteX42" fmla="*/ 803931 w 5737264"/>
              <a:gd name="connsiteY42" fmla="*/ 1105319 h 1403084"/>
              <a:gd name="connsiteX43" fmla="*/ 834076 w 5737264"/>
              <a:gd name="connsiteY43" fmla="*/ 1130439 h 1403084"/>
              <a:gd name="connsiteX44" fmla="*/ 869246 w 5737264"/>
              <a:gd name="connsiteY44" fmla="*/ 1140488 h 1403084"/>
              <a:gd name="connsiteX45" fmla="*/ 909439 w 5737264"/>
              <a:gd name="connsiteY45" fmla="*/ 1175657 h 1403084"/>
              <a:gd name="connsiteX46" fmla="*/ 939584 w 5737264"/>
              <a:gd name="connsiteY46" fmla="*/ 1185705 h 1403084"/>
              <a:gd name="connsiteX47" fmla="*/ 979777 w 5737264"/>
              <a:gd name="connsiteY47" fmla="*/ 1180681 h 1403084"/>
              <a:gd name="connsiteX48" fmla="*/ 989826 w 5737264"/>
              <a:gd name="connsiteY48" fmla="*/ 1170633 h 1403084"/>
              <a:gd name="connsiteX49" fmla="*/ 1004898 w 5737264"/>
              <a:gd name="connsiteY49" fmla="*/ 1150536 h 1403084"/>
              <a:gd name="connsiteX50" fmla="*/ 1014947 w 5737264"/>
              <a:gd name="connsiteY50" fmla="*/ 1120391 h 1403084"/>
              <a:gd name="connsiteX51" fmla="*/ 1040067 w 5737264"/>
              <a:gd name="connsiteY51" fmla="*/ 1095270 h 1403084"/>
              <a:gd name="connsiteX52" fmla="*/ 1050116 w 5737264"/>
              <a:gd name="connsiteY52" fmla="*/ 1085222 h 1403084"/>
              <a:gd name="connsiteX53" fmla="*/ 1075237 w 5737264"/>
              <a:gd name="connsiteY53" fmla="*/ 1065125 h 1403084"/>
              <a:gd name="connsiteX54" fmla="*/ 1090309 w 5737264"/>
              <a:gd name="connsiteY54" fmla="*/ 1050053 h 1403084"/>
              <a:gd name="connsiteX55" fmla="*/ 1120454 w 5737264"/>
              <a:gd name="connsiteY55" fmla="*/ 1040004 h 1403084"/>
              <a:gd name="connsiteX56" fmla="*/ 1135527 w 5737264"/>
              <a:gd name="connsiteY56" fmla="*/ 1034980 h 1403084"/>
              <a:gd name="connsiteX57" fmla="*/ 1160648 w 5737264"/>
              <a:gd name="connsiteY57" fmla="*/ 1019908 h 1403084"/>
              <a:gd name="connsiteX58" fmla="*/ 1175720 w 5737264"/>
              <a:gd name="connsiteY58" fmla="*/ 1014883 h 1403084"/>
              <a:gd name="connsiteX59" fmla="*/ 1195817 w 5737264"/>
              <a:gd name="connsiteY59" fmla="*/ 1004835 h 1403084"/>
              <a:gd name="connsiteX60" fmla="*/ 1281228 w 5737264"/>
              <a:gd name="connsiteY60" fmla="*/ 1014883 h 1403084"/>
              <a:gd name="connsiteX61" fmla="*/ 1296300 w 5737264"/>
              <a:gd name="connsiteY61" fmla="*/ 1024932 h 1403084"/>
              <a:gd name="connsiteX62" fmla="*/ 1311373 w 5737264"/>
              <a:gd name="connsiteY62" fmla="*/ 1029956 h 1403084"/>
              <a:gd name="connsiteX63" fmla="*/ 1326446 w 5737264"/>
              <a:gd name="connsiteY63" fmla="*/ 1060101 h 1403084"/>
              <a:gd name="connsiteX64" fmla="*/ 1341518 w 5737264"/>
              <a:gd name="connsiteY64" fmla="*/ 1065125 h 1403084"/>
              <a:gd name="connsiteX65" fmla="*/ 1356591 w 5737264"/>
              <a:gd name="connsiteY65" fmla="*/ 1075173 h 1403084"/>
              <a:gd name="connsiteX66" fmla="*/ 1396784 w 5737264"/>
              <a:gd name="connsiteY66" fmla="*/ 1090246 h 1403084"/>
              <a:gd name="connsiteX67" fmla="*/ 1447026 w 5737264"/>
              <a:gd name="connsiteY67" fmla="*/ 1105319 h 1403084"/>
              <a:gd name="connsiteX68" fmla="*/ 1462098 w 5737264"/>
              <a:gd name="connsiteY68" fmla="*/ 1110343 h 1403084"/>
              <a:gd name="connsiteX69" fmla="*/ 1497267 w 5737264"/>
              <a:gd name="connsiteY69" fmla="*/ 1120391 h 1403084"/>
              <a:gd name="connsiteX70" fmla="*/ 1552533 w 5737264"/>
              <a:gd name="connsiteY70" fmla="*/ 1115367 h 1403084"/>
              <a:gd name="connsiteX71" fmla="*/ 1567606 w 5737264"/>
              <a:gd name="connsiteY71" fmla="*/ 1110343 h 1403084"/>
              <a:gd name="connsiteX72" fmla="*/ 1587703 w 5737264"/>
              <a:gd name="connsiteY72" fmla="*/ 1090246 h 1403084"/>
              <a:gd name="connsiteX73" fmla="*/ 1637944 w 5737264"/>
              <a:gd name="connsiteY73" fmla="*/ 1050053 h 1403084"/>
              <a:gd name="connsiteX74" fmla="*/ 1653017 w 5737264"/>
              <a:gd name="connsiteY74" fmla="*/ 1029956 h 1403084"/>
              <a:gd name="connsiteX75" fmla="*/ 1688186 w 5737264"/>
              <a:gd name="connsiteY75" fmla="*/ 1019908 h 1403084"/>
              <a:gd name="connsiteX76" fmla="*/ 1788670 w 5737264"/>
              <a:gd name="connsiteY76" fmla="*/ 1029956 h 1403084"/>
              <a:gd name="connsiteX77" fmla="*/ 1818815 w 5737264"/>
              <a:gd name="connsiteY77" fmla="*/ 1040004 h 1403084"/>
              <a:gd name="connsiteX78" fmla="*/ 1853984 w 5737264"/>
              <a:gd name="connsiteY78" fmla="*/ 1050053 h 1403084"/>
              <a:gd name="connsiteX79" fmla="*/ 1869056 w 5737264"/>
              <a:gd name="connsiteY79" fmla="*/ 1060101 h 1403084"/>
              <a:gd name="connsiteX80" fmla="*/ 1894177 w 5737264"/>
              <a:gd name="connsiteY80" fmla="*/ 1065125 h 1403084"/>
              <a:gd name="connsiteX81" fmla="*/ 1949443 w 5737264"/>
              <a:gd name="connsiteY81" fmla="*/ 1085222 h 1403084"/>
              <a:gd name="connsiteX82" fmla="*/ 1969540 w 5737264"/>
              <a:gd name="connsiteY82" fmla="*/ 1090246 h 1403084"/>
              <a:gd name="connsiteX83" fmla="*/ 2014758 w 5737264"/>
              <a:gd name="connsiteY83" fmla="*/ 1110343 h 1403084"/>
              <a:gd name="connsiteX84" fmla="*/ 2039878 w 5737264"/>
              <a:gd name="connsiteY84" fmla="*/ 1125415 h 1403084"/>
              <a:gd name="connsiteX85" fmla="*/ 2120265 w 5737264"/>
              <a:gd name="connsiteY85" fmla="*/ 1120391 h 1403084"/>
              <a:gd name="connsiteX86" fmla="*/ 2130314 w 5737264"/>
              <a:gd name="connsiteY86" fmla="*/ 1110343 h 1403084"/>
              <a:gd name="connsiteX87" fmla="*/ 2155435 w 5737264"/>
              <a:gd name="connsiteY87" fmla="*/ 1100294 h 1403084"/>
              <a:gd name="connsiteX88" fmla="*/ 2190604 w 5737264"/>
              <a:gd name="connsiteY88" fmla="*/ 1070149 h 1403084"/>
              <a:gd name="connsiteX89" fmla="*/ 2230797 w 5737264"/>
              <a:gd name="connsiteY89" fmla="*/ 1040004 h 1403084"/>
              <a:gd name="connsiteX90" fmla="*/ 2245870 w 5737264"/>
              <a:gd name="connsiteY90" fmla="*/ 1034980 h 1403084"/>
              <a:gd name="connsiteX91" fmla="*/ 2270991 w 5737264"/>
              <a:gd name="connsiteY91" fmla="*/ 1019908 h 1403084"/>
              <a:gd name="connsiteX92" fmla="*/ 2301136 w 5737264"/>
              <a:gd name="connsiteY92" fmla="*/ 994787 h 1403084"/>
              <a:gd name="connsiteX93" fmla="*/ 2316208 w 5737264"/>
              <a:gd name="connsiteY93" fmla="*/ 989763 h 1403084"/>
              <a:gd name="connsiteX94" fmla="*/ 2396595 w 5737264"/>
              <a:gd name="connsiteY94" fmla="*/ 984738 h 1403084"/>
              <a:gd name="connsiteX95" fmla="*/ 2426740 w 5737264"/>
              <a:gd name="connsiteY95" fmla="*/ 989763 h 1403084"/>
              <a:gd name="connsiteX96" fmla="*/ 2461909 w 5737264"/>
              <a:gd name="connsiteY96" fmla="*/ 1024932 h 1403084"/>
              <a:gd name="connsiteX97" fmla="*/ 2476982 w 5737264"/>
              <a:gd name="connsiteY97" fmla="*/ 1029956 h 1403084"/>
              <a:gd name="connsiteX98" fmla="*/ 2487030 w 5737264"/>
              <a:gd name="connsiteY98" fmla="*/ 1045028 h 1403084"/>
              <a:gd name="connsiteX99" fmla="*/ 2497078 w 5737264"/>
              <a:gd name="connsiteY99" fmla="*/ 1055077 h 1403084"/>
              <a:gd name="connsiteX100" fmla="*/ 2532248 w 5737264"/>
              <a:gd name="connsiteY100" fmla="*/ 1095270 h 1403084"/>
              <a:gd name="connsiteX101" fmla="*/ 2567417 w 5737264"/>
              <a:gd name="connsiteY101" fmla="*/ 1135464 h 1403084"/>
              <a:gd name="connsiteX102" fmla="*/ 2582489 w 5737264"/>
              <a:gd name="connsiteY102" fmla="*/ 1145512 h 1403084"/>
              <a:gd name="connsiteX103" fmla="*/ 2622683 w 5737264"/>
              <a:gd name="connsiteY103" fmla="*/ 1170633 h 1403084"/>
              <a:gd name="connsiteX104" fmla="*/ 2657852 w 5737264"/>
              <a:gd name="connsiteY104" fmla="*/ 1160584 h 1403084"/>
              <a:gd name="connsiteX105" fmla="*/ 2682973 w 5737264"/>
              <a:gd name="connsiteY105" fmla="*/ 1145512 h 1403084"/>
              <a:gd name="connsiteX106" fmla="*/ 2713118 w 5737264"/>
              <a:gd name="connsiteY106" fmla="*/ 1130439 h 1403084"/>
              <a:gd name="connsiteX107" fmla="*/ 2728191 w 5737264"/>
              <a:gd name="connsiteY107" fmla="*/ 1120391 h 1403084"/>
              <a:gd name="connsiteX108" fmla="*/ 2748287 w 5737264"/>
              <a:gd name="connsiteY108" fmla="*/ 1115367 h 1403084"/>
              <a:gd name="connsiteX109" fmla="*/ 2778432 w 5737264"/>
              <a:gd name="connsiteY109" fmla="*/ 1105319 h 1403084"/>
              <a:gd name="connsiteX110" fmla="*/ 2868867 w 5737264"/>
              <a:gd name="connsiteY110" fmla="*/ 1075173 h 1403084"/>
              <a:gd name="connsiteX111" fmla="*/ 2893988 w 5737264"/>
              <a:gd name="connsiteY111" fmla="*/ 1070149 h 1403084"/>
              <a:gd name="connsiteX112" fmla="*/ 2919109 w 5737264"/>
              <a:gd name="connsiteY112" fmla="*/ 1075173 h 1403084"/>
              <a:gd name="connsiteX113" fmla="*/ 2934182 w 5737264"/>
              <a:gd name="connsiteY113" fmla="*/ 1080198 h 1403084"/>
              <a:gd name="connsiteX114" fmla="*/ 2944230 w 5737264"/>
              <a:gd name="connsiteY114" fmla="*/ 1110343 h 1403084"/>
              <a:gd name="connsiteX115" fmla="*/ 2959303 w 5737264"/>
              <a:gd name="connsiteY115" fmla="*/ 1125415 h 1403084"/>
              <a:gd name="connsiteX116" fmla="*/ 2979399 w 5737264"/>
              <a:gd name="connsiteY116" fmla="*/ 1155560 h 1403084"/>
              <a:gd name="connsiteX117" fmla="*/ 2994472 w 5737264"/>
              <a:gd name="connsiteY117" fmla="*/ 1160584 h 1403084"/>
              <a:gd name="connsiteX118" fmla="*/ 3014569 w 5737264"/>
              <a:gd name="connsiteY118" fmla="*/ 1180681 h 1403084"/>
              <a:gd name="connsiteX119" fmla="*/ 3024617 w 5737264"/>
              <a:gd name="connsiteY119" fmla="*/ 1190730 h 1403084"/>
              <a:gd name="connsiteX120" fmla="*/ 3069835 w 5737264"/>
              <a:gd name="connsiteY120" fmla="*/ 1215850 h 1403084"/>
              <a:gd name="connsiteX121" fmla="*/ 3079883 w 5737264"/>
              <a:gd name="connsiteY121" fmla="*/ 1225899 h 1403084"/>
              <a:gd name="connsiteX122" fmla="*/ 3099980 w 5737264"/>
              <a:gd name="connsiteY122" fmla="*/ 1230923 h 1403084"/>
              <a:gd name="connsiteX123" fmla="*/ 3130125 w 5737264"/>
              <a:gd name="connsiteY123" fmla="*/ 1240971 h 1403084"/>
              <a:gd name="connsiteX124" fmla="*/ 3018441 w 5737264"/>
              <a:gd name="connsiteY124" fmla="*/ 1402635 h 1403084"/>
              <a:gd name="connsiteX125" fmla="*/ 3229535 w 5737264"/>
              <a:gd name="connsiteY125" fmla="*/ 1178561 h 1403084"/>
              <a:gd name="connsiteX126" fmla="*/ 3281634 w 5737264"/>
              <a:gd name="connsiteY126" fmla="*/ 1153440 h 1403084"/>
              <a:gd name="connsiteX127" fmla="*/ 3310995 w 5737264"/>
              <a:gd name="connsiteY127" fmla="*/ 1145512 h 1403084"/>
              <a:gd name="connsiteX128" fmla="*/ 3351188 w 5737264"/>
              <a:gd name="connsiteY128" fmla="*/ 1140488 h 1403084"/>
              <a:gd name="connsiteX129" fmla="*/ 3406454 w 5737264"/>
              <a:gd name="connsiteY129" fmla="*/ 1155560 h 1403084"/>
              <a:gd name="connsiteX130" fmla="*/ 3426551 w 5737264"/>
              <a:gd name="connsiteY130" fmla="*/ 1165609 h 1403084"/>
              <a:gd name="connsiteX131" fmla="*/ 3441624 w 5737264"/>
              <a:gd name="connsiteY131" fmla="*/ 1175657 h 1403084"/>
              <a:gd name="connsiteX132" fmla="*/ 3456696 w 5737264"/>
              <a:gd name="connsiteY132" fmla="*/ 1180681 h 1403084"/>
              <a:gd name="connsiteX133" fmla="*/ 3466744 w 5737264"/>
              <a:gd name="connsiteY133" fmla="*/ 1195754 h 1403084"/>
              <a:gd name="connsiteX134" fmla="*/ 3527035 w 5737264"/>
              <a:gd name="connsiteY134" fmla="*/ 1200778 h 1403084"/>
              <a:gd name="connsiteX135" fmla="*/ 3542107 w 5737264"/>
              <a:gd name="connsiteY135" fmla="*/ 1190730 h 1403084"/>
              <a:gd name="connsiteX136" fmla="*/ 3567228 w 5737264"/>
              <a:gd name="connsiteY136" fmla="*/ 1180681 h 1403084"/>
              <a:gd name="connsiteX137" fmla="*/ 3587325 w 5737264"/>
              <a:gd name="connsiteY137" fmla="*/ 1150536 h 1403084"/>
              <a:gd name="connsiteX138" fmla="*/ 3617470 w 5737264"/>
              <a:gd name="connsiteY138" fmla="*/ 1125415 h 1403084"/>
              <a:gd name="connsiteX139" fmla="*/ 3632542 w 5737264"/>
              <a:gd name="connsiteY139" fmla="*/ 1105319 h 1403084"/>
              <a:gd name="connsiteX140" fmla="*/ 3662687 w 5737264"/>
              <a:gd name="connsiteY140" fmla="*/ 1085222 h 1403084"/>
              <a:gd name="connsiteX141" fmla="*/ 3697856 w 5737264"/>
              <a:gd name="connsiteY141" fmla="*/ 1070149 h 1403084"/>
              <a:gd name="connsiteX142" fmla="*/ 3707905 w 5737264"/>
              <a:gd name="connsiteY142" fmla="*/ 1060101 h 1403084"/>
              <a:gd name="connsiteX143" fmla="*/ 3743074 w 5737264"/>
              <a:gd name="connsiteY143" fmla="*/ 1047148 h 1403084"/>
              <a:gd name="connsiteX144" fmla="*/ 3799125 w 5737264"/>
              <a:gd name="connsiteY144" fmla="*/ 1043982 h 1403084"/>
              <a:gd name="connsiteX145" fmla="*/ 3859651 w 5737264"/>
              <a:gd name="connsiteY145" fmla="*/ 1072033 h 1403084"/>
              <a:gd name="connsiteX146" fmla="*/ 3902226 w 5737264"/>
              <a:gd name="connsiteY146" fmla="*/ 1101367 h 1403084"/>
              <a:gd name="connsiteX147" fmla="*/ 3958041 w 5737264"/>
              <a:gd name="connsiteY147" fmla="*/ 1142346 h 1403084"/>
              <a:gd name="connsiteX148" fmla="*/ 4019404 w 5737264"/>
              <a:gd name="connsiteY148" fmla="*/ 1165609 h 1403084"/>
              <a:gd name="connsiteX149" fmla="*/ 4064621 w 5737264"/>
              <a:gd name="connsiteY149" fmla="*/ 1150536 h 1403084"/>
              <a:gd name="connsiteX150" fmla="*/ 4079694 w 5737264"/>
              <a:gd name="connsiteY150" fmla="*/ 1125415 h 1403084"/>
              <a:gd name="connsiteX151" fmla="*/ 4099791 w 5737264"/>
              <a:gd name="connsiteY151" fmla="*/ 1105319 h 1403084"/>
              <a:gd name="connsiteX152" fmla="*/ 4129936 w 5737264"/>
              <a:gd name="connsiteY152" fmla="*/ 1075173 h 1403084"/>
              <a:gd name="connsiteX153" fmla="*/ 4150032 w 5737264"/>
              <a:gd name="connsiteY153" fmla="*/ 1040004 h 1403084"/>
              <a:gd name="connsiteX154" fmla="*/ 4160081 w 5737264"/>
              <a:gd name="connsiteY154" fmla="*/ 1019908 h 1403084"/>
              <a:gd name="connsiteX155" fmla="*/ 4165105 w 5737264"/>
              <a:gd name="connsiteY155" fmla="*/ 1004835 h 1403084"/>
              <a:gd name="connsiteX156" fmla="*/ 4185202 w 5737264"/>
              <a:gd name="connsiteY156" fmla="*/ 984738 h 1403084"/>
              <a:gd name="connsiteX157" fmla="*/ 4200274 w 5737264"/>
              <a:gd name="connsiteY157" fmla="*/ 979714 h 1403084"/>
              <a:gd name="connsiteX158" fmla="*/ 4235443 w 5737264"/>
              <a:gd name="connsiteY158" fmla="*/ 954593 h 1403084"/>
              <a:gd name="connsiteX159" fmla="*/ 4275637 w 5737264"/>
              <a:gd name="connsiteY159" fmla="*/ 934497 h 1403084"/>
              <a:gd name="connsiteX160" fmla="*/ 4310806 w 5737264"/>
              <a:gd name="connsiteY160" fmla="*/ 914400 h 1403084"/>
              <a:gd name="connsiteX161" fmla="*/ 4325878 w 5737264"/>
              <a:gd name="connsiteY161" fmla="*/ 904352 h 1403084"/>
              <a:gd name="connsiteX162" fmla="*/ 4362094 w 5737264"/>
              <a:gd name="connsiteY162" fmla="*/ 909114 h 1403084"/>
              <a:gd name="connsiteX163" fmla="*/ 4417099 w 5737264"/>
              <a:gd name="connsiteY163" fmla="*/ 946141 h 1403084"/>
              <a:gd name="connsiteX164" fmla="*/ 4462316 w 5737264"/>
              <a:gd name="connsiteY164" fmla="*/ 1006955 h 1403084"/>
              <a:gd name="connsiteX165" fmla="*/ 4531320 w 5737264"/>
              <a:gd name="connsiteY165" fmla="*/ 1037650 h 1403084"/>
              <a:gd name="connsiteX166" fmla="*/ 4597184 w 5737264"/>
              <a:gd name="connsiteY166" fmla="*/ 969666 h 1403084"/>
              <a:gd name="connsiteX167" fmla="*/ 4617281 w 5737264"/>
              <a:gd name="connsiteY167" fmla="*/ 959617 h 1403084"/>
              <a:gd name="connsiteX168" fmla="*/ 4632353 w 5737264"/>
              <a:gd name="connsiteY168" fmla="*/ 944545 h 1403084"/>
              <a:gd name="connsiteX169" fmla="*/ 4652450 w 5737264"/>
              <a:gd name="connsiteY169" fmla="*/ 934497 h 1403084"/>
              <a:gd name="connsiteX170" fmla="*/ 4672547 w 5737264"/>
              <a:gd name="connsiteY170" fmla="*/ 919424 h 1403084"/>
              <a:gd name="connsiteX171" fmla="*/ 4737861 w 5737264"/>
              <a:gd name="connsiteY171" fmla="*/ 884255 h 1403084"/>
              <a:gd name="connsiteX172" fmla="*/ 4762982 w 5737264"/>
              <a:gd name="connsiteY172" fmla="*/ 879231 h 1403084"/>
              <a:gd name="connsiteX173" fmla="*/ 4778054 w 5737264"/>
              <a:gd name="connsiteY173" fmla="*/ 874206 h 1403084"/>
              <a:gd name="connsiteX174" fmla="*/ 4819294 w 5737264"/>
              <a:gd name="connsiteY174" fmla="*/ 873944 h 1403084"/>
              <a:gd name="connsiteX175" fmla="*/ 4877465 w 5737264"/>
              <a:gd name="connsiteY175" fmla="*/ 895638 h 1403084"/>
              <a:gd name="connsiteX176" fmla="*/ 4935347 w 5737264"/>
              <a:gd name="connsiteY176" fmla="*/ 934523 h 1403084"/>
              <a:gd name="connsiteX177" fmla="*/ 4995402 w 5737264"/>
              <a:gd name="connsiteY177" fmla="*/ 1006746 h 1403084"/>
              <a:gd name="connsiteX178" fmla="*/ 5024762 w 5737264"/>
              <a:gd name="connsiteY178" fmla="*/ 1051963 h 1403084"/>
              <a:gd name="connsiteX179" fmla="*/ 5092223 w 5737264"/>
              <a:gd name="connsiteY179" fmla="*/ 1016506 h 1403084"/>
              <a:gd name="connsiteX180" fmla="*/ 5144322 w 5737264"/>
              <a:gd name="connsiteY180" fmla="*/ 948261 h 1403084"/>
              <a:gd name="connsiteX181" fmla="*/ 5189252 w 5737264"/>
              <a:gd name="connsiteY181" fmla="*/ 886112 h 1403084"/>
              <a:gd name="connsiteX182" fmla="*/ 5226279 w 5737264"/>
              <a:gd name="connsiteY182" fmla="*/ 856230 h 1403084"/>
              <a:gd name="connsiteX183" fmla="*/ 5260637 w 5737264"/>
              <a:gd name="connsiteY183" fmla="*/ 822918 h 1403084"/>
              <a:gd name="connsiteX184" fmla="*/ 5295282 w 5737264"/>
              <a:gd name="connsiteY184" fmla="*/ 800440 h 1403084"/>
              <a:gd name="connsiteX185" fmla="*/ 5334430 w 5737264"/>
              <a:gd name="connsiteY185" fmla="*/ 794893 h 1403084"/>
              <a:gd name="connsiteX186" fmla="*/ 5412174 w 5737264"/>
              <a:gd name="connsiteY186" fmla="*/ 824252 h 1403084"/>
              <a:gd name="connsiteX187" fmla="*/ 5431197 w 5737264"/>
              <a:gd name="connsiteY187" fmla="*/ 768699 h 1403084"/>
              <a:gd name="connsiteX188" fmla="*/ 5441246 w 5737264"/>
              <a:gd name="connsiteY188" fmla="*/ 753626 h 1403084"/>
              <a:gd name="connsiteX189" fmla="*/ 5456318 w 5737264"/>
              <a:gd name="connsiteY189" fmla="*/ 708409 h 1403084"/>
              <a:gd name="connsiteX190" fmla="*/ 5466366 w 5737264"/>
              <a:gd name="connsiteY190" fmla="*/ 683288 h 1403084"/>
              <a:gd name="connsiteX191" fmla="*/ 5476415 w 5737264"/>
              <a:gd name="connsiteY191" fmla="*/ 643094 h 1403084"/>
              <a:gd name="connsiteX192" fmla="*/ 5491487 w 5737264"/>
              <a:gd name="connsiteY192" fmla="*/ 617973 h 1403084"/>
              <a:gd name="connsiteX193" fmla="*/ 5506560 w 5737264"/>
              <a:gd name="connsiteY193" fmla="*/ 572756 h 1403084"/>
              <a:gd name="connsiteX194" fmla="*/ 5526656 w 5737264"/>
              <a:gd name="connsiteY194" fmla="*/ 522514 h 1403084"/>
              <a:gd name="connsiteX195" fmla="*/ 5546753 w 5737264"/>
              <a:gd name="connsiteY195" fmla="*/ 467248 h 1403084"/>
              <a:gd name="connsiteX196" fmla="*/ 5556802 w 5737264"/>
              <a:gd name="connsiteY196" fmla="*/ 411982 h 1403084"/>
              <a:gd name="connsiteX197" fmla="*/ 5566850 w 5737264"/>
              <a:gd name="connsiteY197" fmla="*/ 381837 h 1403084"/>
              <a:gd name="connsiteX198" fmla="*/ 5576898 w 5737264"/>
              <a:gd name="connsiteY198" fmla="*/ 356716 h 1403084"/>
              <a:gd name="connsiteX199" fmla="*/ 5596995 w 5737264"/>
              <a:gd name="connsiteY199" fmla="*/ 316523 h 1403084"/>
              <a:gd name="connsiteX200" fmla="*/ 5617092 w 5737264"/>
              <a:gd name="connsiteY200" fmla="*/ 246184 h 1403084"/>
              <a:gd name="connsiteX201" fmla="*/ 5622116 w 5737264"/>
              <a:gd name="connsiteY201" fmla="*/ 226088 h 1403084"/>
              <a:gd name="connsiteX202" fmla="*/ 5632164 w 5737264"/>
              <a:gd name="connsiteY202" fmla="*/ 216039 h 1403084"/>
              <a:gd name="connsiteX203" fmla="*/ 5637188 w 5737264"/>
              <a:gd name="connsiteY203" fmla="*/ 200967 h 1403084"/>
              <a:gd name="connsiteX204" fmla="*/ 5651738 w 5737264"/>
              <a:gd name="connsiteY204" fmla="*/ 190395 h 1403084"/>
              <a:gd name="connsiteX205" fmla="*/ 5673692 w 5737264"/>
              <a:gd name="connsiteY205" fmla="*/ 153892 h 1403084"/>
              <a:gd name="connsiteX206" fmla="*/ 5726602 w 5737264"/>
              <a:gd name="connsiteY206" fmla="*/ 89362 h 1403084"/>
              <a:gd name="connsiteX207" fmla="*/ 5728722 w 5737264"/>
              <a:gd name="connsiteY207" fmla="*/ 42287 h 1403084"/>
              <a:gd name="connsiteX208" fmla="*/ 5634284 w 5737264"/>
              <a:gd name="connsiteY208" fmla="*/ 25357 h 1403084"/>
              <a:gd name="connsiteX209" fmla="*/ 5536940 w 5737264"/>
              <a:gd name="connsiteY209" fmla="*/ 27214 h 1403084"/>
              <a:gd name="connsiteX210" fmla="*/ 5470369 w 5737264"/>
              <a:gd name="connsiteY210" fmla="*/ 39381 h 1403084"/>
              <a:gd name="connsiteX211" fmla="*/ 5379124 w 5737264"/>
              <a:gd name="connsiteY211" fmla="*/ 39644 h 1403084"/>
              <a:gd name="connsiteX212" fmla="*/ 5309282 w 5737264"/>
              <a:gd name="connsiteY212" fmla="*/ 42287 h 1403084"/>
              <a:gd name="connsiteX213" fmla="*/ 5238682 w 5737264"/>
              <a:gd name="connsiteY213" fmla="*/ 54455 h 1403084"/>
              <a:gd name="connsiteX214" fmla="*/ 5108892 w 5737264"/>
              <a:gd name="connsiteY214" fmla="*/ 37524 h 1403084"/>
              <a:gd name="connsiteX215" fmla="*/ 5020026 w 5737264"/>
              <a:gd name="connsiteY215" fmla="*/ 39120 h 1403084"/>
              <a:gd name="connsiteX216" fmla="*/ 4946233 w 5737264"/>
              <a:gd name="connsiteY216" fmla="*/ 41240 h 1403084"/>
              <a:gd name="connsiteX217" fmla="*/ 4823272 w 5737264"/>
              <a:gd name="connsiteY217" fmla="*/ 50242 h 1403084"/>
              <a:gd name="connsiteX218" fmla="*/ 4727577 w 5737264"/>
              <a:gd name="connsiteY218" fmla="*/ 29073 h 1403084"/>
              <a:gd name="connsiteX219" fmla="*/ 4628376 w 5737264"/>
              <a:gd name="connsiteY219" fmla="*/ 41240 h 1403084"/>
              <a:gd name="connsiteX220" fmla="*/ 4565180 w 5737264"/>
              <a:gd name="connsiteY220" fmla="*/ 46264 h 1403084"/>
              <a:gd name="connsiteX221" fmla="*/ 4417596 w 5737264"/>
              <a:gd name="connsiteY221" fmla="*/ 44406 h 1403084"/>
              <a:gd name="connsiteX222" fmla="*/ 4139984 w 5737264"/>
              <a:gd name="connsiteY222" fmla="*/ 60290 h 1403084"/>
              <a:gd name="connsiteX223" fmla="*/ 3918920 w 5737264"/>
              <a:gd name="connsiteY223" fmla="*/ 50242 h 1403084"/>
              <a:gd name="connsiteX224" fmla="*/ 3873703 w 5737264"/>
              <a:gd name="connsiteY224" fmla="*/ 45217 h 1403084"/>
              <a:gd name="connsiteX225" fmla="*/ 3687808 w 5737264"/>
              <a:gd name="connsiteY225" fmla="*/ 40193 h 1403084"/>
              <a:gd name="connsiteX226" fmla="*/ 3662687 w 5737264"/>
              <a:gd name="connsiteY226" fmla="*/ 35169 h 1403084"/>
              <a:gd name="connsiteX227" fmla="*/ 3627518 w 5737264"/>
              <a:gd name="connsiteY227" fmla="*/ 25121 h 1403084"/>
              <a:gd name="connsiteX228" fmla="*/ 3547131 w 5737264"/>
              <a:gd name="connsiteY228" fmla="*/ 20097 h 1403084"/>
              <a:gd name="connsiteX229" fmla="*/ 3310995 w 5737264"/>
              <a:gd name="connsiteY229" fmla="*/ 25121 h 1403084"/>
              <a:gd name="connsiteX230" fmla="*/ 3265777 w 5737264"/>
              <a:gd name="connsiteY230" fmla="*/ 30145 h 1403084"/>
              <a:gd name="connsiteX231" fmla="*/ 3175342 w 5737264"/>
              <a:gd name="connsiteY231" fmla="*/ 35169 h 1403084"/>
              <a:gd name="connsiteX232" fmla="*/ 2582489 w 5737264"/>
              <a:gd name="connsiteY232" fmla="*/ 45217 h 1403084"/>
              <a:gd name="connsiteX233" fmla="*/ 2255918 w 5737264"/>
              <a:gd name="connsiteY233" fmla="*/ 40193 h 1403084"/>
              <a:gd name="connsiteX234" fmla="*/ 1974564 w 5737264"/>
              <a:gd name="connsiteY234" fmla="*/ 30145 h 1403084"/>
              <a:gd name="connsiteX235" fmla="*/ 1944419 w 5737264"/>
              <a:gd name="connsiteY235" fmla="*/ 25121 h 1403084"/>
              <a:gd name="connsiteX236" fmla="*/ 1848960 w 5737264"/>
              <a:gd name="connsiteY236" fmla="*/ 20097 h 1403084"/>
              <a:gd name="connsiteX237" fmla="*/ 1768573 w 5737264"/>
              <a:gd name="connsiteY237" fmla="*/ 10048 h 1403084"/>
              <a:gd name="connsiteX238" fmla="*/ 1502292 w 5737264"/>
              <a:gd name="connsiteY238" fmla="*/ 20097 h 1403084"/>
              <a:gd name="connsiteX239" fmla="*/ 1467122 w 5737264"/>
              <a:gd name="connsiteY239" fmla="*/ 25121 h 1403084"/>
              <a:gd name="connsiteX240" fmla="*/ 1426929 w 5737264"/>
              <a:gd name="connsiteY240" fmla="*/ 30145 h 1403084"/>
              <a:gd name="connsiteX241" fmla="*/ 1341518 w 5737264"/>
              <a:gd name="connsiteY241" fmla="*/ 45217 h 1403084"/>
              <a:gd name="connsiteX242" fmla="*/ 1095333 w 5737264"/>
              <a:gd name="connsiteY242" fmla="*/ 35169 h 1403084"/>
              <a:gd name="connsiteX243" fmla="*/ 979777 w 5737264"/>
              <a:gd name="connsiteY243" fmla="*/ 20097 h 1403084"/>
              <a:gd name="connsiteX244" fmla="*/ 939584 w 5737264"/>
              <a:gd name="connsiteY244" fmla="*/ 10048 h 1403084"/>
              <a:gd name="connsiteX245" fmla="*/ 813980 w 5737264"/>
              <a:gd name="connsiteY245" fmla="*/ 0 h 1403084"/>
              <a:gd name="connsiteX246" fmla="*/ 743641 w 5737264"/>
              <a:gd name="connsiteY246" fmla="*/ 5024 h 1403084"/>
              <a:gd name="connsiteX247" fmla="*/ 582867 w 5737264"/>
              <a:gd name="connsiteY247" fmla="*/ 15072 h 1403084"/>
              <a:gd name="connsiteX248" fmla="*/ 432142 w 5737264"/>
              <a:gd name="connsiteY248" fmla="*/ 5024 h 1403084"/>
              <a:gd name="connsiteX249" fmla="*/ 412046 w 5737264"/>
              <a:gd name="connsiteY249" fmla="*/ 0 h 1403084"/>
              <a:gd name="connsiteX250" fmla="*/ 281417 w 5737264"/>
              <a:gd name="connsiteY250" fmla="*/ 10048 h 1403084"/>
              <a:gd name="connsiteX251" fmla="*/ 261320 w 5737264"/>
              <a:gd name="connsiteY251" fmla="*/ 15072 h 1403084"/>
              <a:gd name="connsiteX252" fmla="*/ 100547 w 5737264"/>
              <a:gd name="connsiteY252" fmla="*/ 20097 h 1403084"/>
              <a:gd name="connsiteX253" fmla="*/ 5087 w 5737264"/>
              <a:gd name="connsiteY253" fmla="*/ 30145 h 1403084"/>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77985 w 5737264"/>
              <a:gd name="connsiteY124" fmla="*/ 1207372 h 1240971"/>
              <a:gd name="connsiteX125" fmla="*/ 3229535 w 5737264"/>
              <a:gd name="connsiteY125" fmla="*/ 1178561 h 1240971"/>
              <a:gd name="connsiteX126" fmla="*/ 3281634 w 5737264"/>
              <a:gd name="connsiteY126" fmla="*/ 1153440 h 1240971"/>
              <a:gd name="connsiteX127" fmla="*/ 3310995 w 5737264"/>
              <a:gd name="connsiteY127" fmla="*/ 1145512 h 1240971"/>
              <a:gd name="connsiteX128" fmla="*/ 3351188 w 5737264"/>
              <a:gd name="connsiteY128" fmla="*/ 1140488 h 1240971"/>
              <a:gd name="connsiteX129" fmla="*/ 3406454 w 5737264"/>
              <a:gd name="connsiteY129" fmla="*/ 1155560 h 1240971"/>
              <a:gd name="connsiteX130" fmla="*/ 3426551 w 5737264"/>
              <a:gd name="connsiteY130" fmla="*/ 1165609 h 1240971"/>
              <a:gd name="connsiteX131" fmla="*/ 3441624 w 5737264"/>
              <a:gd name="connsiteY131" fmla="*/ 1175657 h 1240971"/>
              <a:gd name="connsiteX132" fmla="*/ 3456696 w 5737264"/>
              <a:gd name="connsiteY132" fmla="*/ 1180681 h 1240971"/>
              <a:gd name="connsiteX133" fmla="*/ 3466744 w 5737264"/>
              <a:gd name="connsiteY133" fmla="*/ 1195754 h 1240971"/>
              <a:gd name="connsiteX134" fmla="*/ 3527035 w 5737264"/>
              <a:gd name="connsiteY134" fmla="*/ 1200778 h 1240971"/>
              <a:gd name="connsiteX135" fmla="*/ 3542107 w 5737264"/>
              <a:gd name="connsiteY135" fmla="*/ 1190730 h 1240971"/>
              <a:gd name="connsiteX136" fmla="*/ 3567228 w 5737264"/>
              <a:gd name="connsiteY136" fmla="*/ 1180681 h 1240971"/>
              <a:gd name="connsiteX137" fmla="*/ 3587325 w 5737264"/>
              <a:gd name="connsiteY137" fmla="*/ 1150536 h 1240971"/>
              <a:gd name="connsiteX138" fmla="*/ 3617470 w 5737264"/>
              <a:gd name="connsiteY138" fmla="*/ 1125415 h 1240971"/>
              <a:gd name="connsiteX139" fmla="*/ 3632542 w 5737264"/>
              <a:gd name="connsiteY139" fmla="*/ 1105319 h 1240971"/>
              <a:gd name="connsiteX140" fmla="*/ 3662687 w 5737264"/>
              <a:gd name="connsiteY140" fmla="*/ 1085222 h 1240971"/>
              <a:gd name="connsiteX141" fmla="*/ 3697856 w 5737264"/>
              <a:gd name="connsiteY141" fmla="*/ 1070149 h 1240971"/>
              <a:gd name="connsiteX142" fmla="*/ 3707905 w 5737264"/>
              <a:gd name="connsiteY142" fmla="*/ 1060101 h 1240971"/>
              <a:gd name="connsiteX143" fmla="*/ 3743074 w 5737264"/>
              <a:gd name="connsiteY143" fmla="*/ 1047148 h 1240971"/>
              <a:gd name="connsiteX144" fmla="*/ 3799125 w 5737264"/>
              <a:gd name="connsiteY144" fmla="*/ 1043982 h 1240971"/>
              <a:gd name="connsiteX145" fmla="*/ 3859651 w 5737264"/>
              <a:gd name="connsiteY145" fmla="*/ 1072033 h 1240971"/>
              <a:gd name="connsiteX146" fmla="*/ 3902226 w 5737264"/>
              <a:gd name="connsiteY146" fmla="*/ 1101367 h 1240971"/>
              <a:gd name="connsiteX147" fmla="*/ 3958041 w 5737264"/>
              <a:gd name="connsiteY147" fmla="*/ 1142346 h 1240971"/>
              <a:gd name="connsiteX148" fmla="*/ 4019404 w 5737264"/>
              <a:gd name="connsiteY148" fmla="*/ 1165609 h 1240971"/>
              <a:gd name="connsiteX149" fmla="*/ 4064621 w 5737264"/>
              <a:gd name="connsiteY149" fmla="*/ 1150536 h 1240971"/>
              <a:gd name="connsiteX150" fmla="*/ 4079694 w 5737264"/>
              <a:gd name="connsiteY150" fmla="*/ 1125415 h 1240971"/>
              <a:gd name="connsiteX151" fmla="*/ 4099791 w 5737264"/>
              <a:gd name="connsiteY151" fmla="*/ 1105319 h 1240971"/>
              <a:gd name="connsiteX152" fmla="*/ 4129936 w 5737264"/>
              <a:gd name="connsiteY152" fmla="*/ 1075173 h 1240971"/>
              <a:gd name="connsiteX153" fmla="*/ 4150032 w 5737264"/>
              <a:gd name="connsiteY153" fmla="*/ 1040004 h 1240971"/>
              <a:gd name="connsiteX154" fmla="*/ 4160081 w 5737264"/>
              <a:gd name="connsiteY154" fmla="*/ 1019908 h 1240971"/>
              <a:gd name="connsiteX155" fmla="*/ 4165105 w 5737264"/>
              <a:gd name="connsiteY155" fmla="*/ 1004835 h 1240971"/>
              <a:gd name="connsiteX156" fmla="*/ 4185202 w 5737264"/>
              <a:gd name="connsiteY156" fmla="*/ 984738 h 1240971"/>
              <a:gd name="connsiteX157" fmla="*/ 4200274 w 5737264"/>
              <a:gd name="connsiteY157" fmla="*/ 979714 h 1240971"/>
              <a:gd name="connsiteX158" fmla="*/ 4235443 w 5737264"/>
              <a:gd name="connsiteY158" fmla="*/ 954593 h 1240971"/>
              <a:gd name="connsiteX159" fmla="*/ 4275637 w 5737264"/>
              <a:gd name="connsiteY159" fmla="*/ 934497 h 1240971"/>
              <a:gd name="connsiteX160" fmla="*/ 4310806 w 5737264"/>
              <a:gd name="connsiteY160" fmla="*/ 914400 h 1240971"/>
              <a:gd name="connsiteX161" fmla="*/ 4325878 w 5737264"/>
              <a:gd name="connsiteY161" fmla="*/ 904352 h 1240971"/>
              <a:gd name="connsiteX162" fmla="*/ 4362094 w 5737264"/>
              <a:gd name="connsiteY162" fmla="*/ 909114 h 1240971"/>
              <a:gd name="connsiteX163" fmla="*/ 4417099 w 5737264"/>
              <a:gd name="connsiteY163" fmla="*/ 946141 h 1240971"/>
              <a:gd name="connsiteX164" fmla="*/ 4462316 w 5737264"/>
              <a:gd name="connsiteY164" fmla="*/ 1006955 h 1240971"/>
              <a:gd name="connsiteX165" fmla="*/ 4531320 w 5737264"/>
              <a:gd name="connsiteY165" fmla="*/ 1037650 h 1240971"/>
              <a:gd name="connsiteX166" fmla="*/ 4597184 w 5737264"/>
              <a:gd name="connsiteY166" fmla="*/ 969666 h 1240971"/>
              <a:gd name="connsiteX167" fmla="*/ 4617281 w 5737264"/>
              <a:gd name="connsiteY167" fmla="*/ 959617 h 1240971"/>
              <a:gd name="connsiteX168" fmla="*/ 4632353 w 5737264"/>
              <a:gd name="connsiteY168" fmla="*/ 944545 h 1240971"/>
              <a:gd name="connsiteX169" fmla="*/ 4652450 w 5737264"/>
              <a:gd name="connsiteY169" fmla="*/ 934497 h 1240971"/>
              <a:gd name="connsiteX170" fmla="*/ 4672547 w 5737264"/>
              <a:gd name="connsiteY170" fmla="*/ 919424 h 1240971"/>
              <a:gd name="connsiteX171" fmla="*/ 4737861 w 5737264"/>
              <a:gd name="connsiteY171" fmla="*/ 884255 h 1240971"/>
              <a:gd name="connsiteX172" fmla="*/ 4762982 w 5737264"/>
              <a:gd name="connsiteY172" fmla="*/ 879231 h 1240971"/>
              <a:gd name="connsiteX173" fmla="*/ 4778054 w 5737264"/>
              <a:gd name="connsiteY173" fmla="*/ 874206 h 1240971"/>
              <a:gd name="connsiteX174" fmla="*/ 4819294 w 5737264"/>
              <a:gd name="connsiteY174" fmla="*/ 873944 h 1240971"/>
              <a:gd name="connsiteX175" fmla="*/ 4877465 w 5737264"/>
              <a:gd name="connsiteY175" fmla="*/ 895638 h 1240971"/>
              <a:gd name="connsiteX176" fmla="*/ 4935347 w 5737264"/>
              <a:gd name="connsiteY176" fmla="*/ 934523 h 1240971"/>
              <a:gd name="connsiteX177" fmla="*/ 4995402 w 5737264"/>
              <a:gd name="connsiteY177" fmla="*/ 1006746 h 1240971"/>
              <a:gd name="connsiteX178" fmla="*/ 5024762 w 5737264"/>
              <a:gd name="connsiteY178" fmla="*/ 1051963 h 1240971"/>
              <a:gd name="connsiteX179" fmla="*/ 5092223 w 5737264"/>
              <a:gd name="connsiteY179" fmla="*/ 1016506 h 1240971"/>
              <a:gd name="connsiteX180" fmla="*/ 5144322 w 5737264"/>
              <a:gd name="connsiteY180" fmla="*/ 948261 h 1240971"/>
              <a:gd name="connsiteX181" fmla="*/ 5189252 w 5737264"/>
              <a:gd name="connsiteY181" fmla="*/ 886112 h 1240971"/>
              <a:gd name="connsiteX182" fmla="*/ 5226279 w 5737264"/>
              <a:gd name="connsiteY182" fmla="*/ 856230 h 1240971"/>
              <a:gd name="connsiteX183" fmla="*/ 5260637 w 5737264"/>
              <a:gd name="connsiteY183" fmla="*/ 822918 h 1240971"/>
              <a:gd name="connsiteX184" fmla="*/ 5295282 w 5737264"/>
              <a:gd name="connsiteY184" fmla="*/ 800440 h 1240971"/>
              <a:gd name="connsiteX185" fmla="*/ 5334430 w 5737264"/>
              <a:gd name="connsiteY185" fmla="*/ 794893 h 1240971"/>
              <a:gd name="connsiteX186" fmla="*/ 5412174 w 5737264"/>
              <a:gd name="connsiteY186" fmla="*/ 824252 h 1240971"/>
              <a:gd name="connsiteX187" fmla="*/ 5431197 w 5737264"/>
              <a:gd name="connsiteY187" fmla="*/ 768699 h 1240971"/>
              <a:gd name="connsiteX188" fmla="*/ 5441246 w 5737264"/>
              <a:gd name="connsiteY188" fmla="*/ 753626 h 1240971"/>
              <a:gd name="connsiteX189" fmla="*/ 5456318 w 5737264"/>
              <a:gd name="connsiteY189" fmla="*/ 708409 h 1240971"/>
              <a:gd name="connsiteX190" fmla="*/ 5466366 w 5737264"/>
              <a:gd name="connsiteY190" fmla="*/ 683288 h 1240971"/>
              <a:gd name="connsiteX191" fmla="*/ 5476415 w 5737264"/>
              <a:gd name="connsiteY191" fmla="*/ 643094 h 1240971"/>
              <a:gd name="connsiteX192" fmla="*/ 5491487 w 5737264"/>
              <a:gd name="connsiteY192" fmla="*/ 617973 h 1240971"/>
              <a:gd name="connsiteX193" fmla="*/ 5506560 w 5737264"/>
              <a:gd name="connsiteY193" fmla="*/ 572756 h 1240971"/>
              <a:gd name="connsiteX194" fmla="*/ 5526656 w 5737264"/>
              <a:gd name="connsiteY194" fmla="*/ 522514 h 1240971"/>
              <a:gd name="connsiteX195" fmla="*/ 5546753 w 5737264"/>
              <a:gd name="connsiteY195" fmla="*/ 467248 h 1240971"/>
              <a:gd name="connsiteX196" fmla="*/ 5556802 w 5737264"/>
              <a:gd name="connsiteY196" fmla="*/ 411982 h 1240971"/>
              <a:gd name="connsiteX197" fmla="*/ 5566850 w 5737264"/>
              <a:gd name="connsiteY197" fmla="*/ 381837 h 1240971"/>
              <a:gd name="connsiteX198" fmla="*/ 5576898 w 5737264"/>
              <a:gd name="connsiteY198" fmla="*/ 356716 h 1240971"/>
              <a:gd name="connsiteX199" fmla="*/ 5596995 w 5737264"/>
              <a:gd name="connsiteY199" fmla="*/ 316523 h 1240971"/>
              <a:gd name="connsiteX200" fmla="*/ 5617092 w 5737264"/>
              <a:gd name="connsiteY200" fmla="*/ 246184 h 1240971"/>
              <a:gd name="connsiteX201" fmla="*/ 5622116 w 5737264"/>
              <a:gd name="connsiteY201" fmla="*/ 226088 h 1240971"/>
              <a:gd name="connsiteX202" fmla="*/ 5632164 w 5737264"/>
              <a:gd name="connsiteY202" fmla="*/ 216039 h 1240971"/>
              <a:gd name="connsiteX203" fmla="*/ 5637188 w 5737264"/>
              <a:gd name="connsiteY203" fmla="*/ 200967 h 1240971"/>
              <a:gd name="connsiteX204" fmla="*/ 5651738 w 5737264"/>
              <a:gd name="connsiteY204" fmla="*/ 190395 h 1240971"/>
              <a:gd name="connsiteX205" fmla="*/ 5673692 w 5737264"/>
              <a:gd name="connsiteY205" fmla="*/ 153892 h 1240971"/>
              <a:gd name="connsiteX206" fmla="*/ 5726602 w 5737264"/>
              <a:gd name="connsiteY206" fmla="*/ 89362 h 1240971"/>
              <a:gd name="connsiteX207" fmla="*/ 5728722 w 5737264"/>
              <a:gd name="connsiteY207" fmla="*/ 42287 h 1240971"/>
              <a:gd name="connsiteX208" fmla="*/ 5634284 w 5737264"/>
              <a:gd name="connsiteY208" fmla="*/ 25357 h 1240971"/>
              <a:gd name="connsiteX209" fmla="*/ 5536940 w 5737264"/>
              <a:gd name="connsiteY209" fmla="*/ 27214 h 1240971"/>
              <a:gd name="connsiteX210" fmla="*/ 5470369 w 5737264"/>
              <a:gd name="connsiteY210" fmla="*/ 39381 h 1240971"/>
              <a:gd name="connsiteX211" fmla="*/ 5379124 w 5737264"/>
              <a:gd name="connsiteY211" fmla="*/ 39644 h 1240971"/>
              <a:gd name="connsiteX212" fmla="*/ 5309282 w 5737264"/>
              <a:gd name="connsiteY212" fmla="*/ 42287 h 1240971"/>
              <a:gd name="connsiteX213" fmla="*/ 5238682 w 5737264"/>
              <a:gd name="connsiteY213" fmla="*/ 54455 h 1240971"/>
              <a:gd name="connsiteX214" fmla="*/ 5108892 w 5737264"/>
              <a:gd name="connsiteY214" fmla="*/ 37524 h 1240971"/>
              <a:gd name="connsiteX215" fmla="*/ 5020026 w 5737264"/>
              <a:gd name="connsiteY215" fmla="*/ 39120 h 1240971"/>
              <a:gd name="connsiteX216" fmla="*/ 4946233 w 5737264"/>
              <a:gd name="connsiteY216" fmla="*/ 41240 h 1240971"/>
              <a:gd name="connsiteX217" fmla="*/ 4823272 w 5737264"/>
              <a:gd name="connsiteY217" fmla="*/ 50242 h 1240971"/>
              <a:gd name="connsiteX218" fmla="*/ 4727577 w 5737264"/>
              <a:gd name="connsiteY218" fmla="*/ 29073 h 1240971"/>
              <a:gd name="connsiteX219" fmla="*/ 4628376 w 5737264"/>
              <a:gd name="connsiteY219" fmla="*/ 41240 h 1240971"/>
              <a:gd name="connsiteX220" fmla="*/ 4565180 w 5737264"/>
              <a:gd name="connsiteY220" fmla="*/ 46264 h 1240971"/>
              <a:gd name="connsiteX221" fmla="*/ 4417596 w 5737264"/>
              <a:gd name="connsiteY221" fmla="*/ 44406 h 1240971"/>
              <a:gd name="connsiteX222" fmla="*/ 4139984 w 5737264"/>
              <a:gd name="connsiteY222" fmla="*/ 60290 h 1240971"/>
              <a:gd name="connsiteX223" fmla="*/ 3918920 w 5737264"/>
              <a:gd name="connsiteY223" fmla="*/ 50242 h 1240971"/>
              <a:gd name="connsiteX224" fmla="*/ 3873703 w 5737264"/>
              <a:gd name="connsiteY224" fmla="*/ 45217 h 1240971"/>
              <a:gd name="connsiteX225" fmla="*/ 3687808 w 5737264"/>
              <a:gd name="connsiteY225" fmla="*/ 40193 h 1240971"/>
              <a:gd name="connsiteX226" fmla="*/ 3662687 w 5737264"/>
              <a:gd name="connsiteY226" fmla="*/ 35169 h 1240971"/>
              <a:gd name="connsiteX227" fmla="*/ 3627518 w 5737264"/>
              <a:gd name="connsiteY227" fmla="*/ 25121 h 1240971"/>
              <a:gd name="connsiteX228" fmla="*/ 3547131 w 5737264"/>
              <a:gd name="connsiteY228" fmla="*/ 20097 h 1240971"/>
              <a:gd name="connsiteX229" fmla="*/ 3310995 w 5737264"/>
              <a:gd name="connsiteY229" fmla="*/ 25121 h 1240971"/>
              <a:gd name="connsiteX230" fmla="*/ 3265777 w 5737264"/>
              <a:gd name="connsiteY230" fmla="*/ 30145 h 1240971"/>
              <a:gd name="connsiteX231" fmla="*/ 3175342 w 5737264"/>
              <a:gd name="connsiteY231" fmla="*/ 35169 h 1240971"/>
              <a:gd name="connsiteX232" fmla="*/ 2582489 w 5737264"/>
              <a:gd name="connsiteY232" fmla="*/ 45217 h 1240971"/>
              <a:gd name="connsiteX233" fmla="*/ 2255918 w 5737264"/>
              <a:gd name="connsiteY233" fmla="*/ 40193 h 1240971"/>
              <a:gd name="connsiteX234" fmla="*/ 1974564 w 5737264"/>
              <a:gd name="connsiteY234" fmla="*/ 30145 h 1240971"/>
              <a:gd name="connsiteX235" fmla="*/ 1944419 w 5737264"/>
              <a:gd name="connsiteY235" fmla="*/ 25121 h 1240971"/>
              <a:gd name="connsiteX236" fmla="*/ 1848960 w 5737264"/>
              <a:gd name="connsiteY236" fmla="*/ 20097 h 1240971"/>
              <a:gd name="connsiteX237" fmla="*/ 1768573 w 5737264"/>
              <a:gd name="connsiteY237" fmla="*/ 10048 h 1240971"/>
              <a:gd name="connsiteX238" fmla="*/ 1502292 w 5737264"/>
              <a:gd name="connsiteY238" fmla="*/ 20097 h 1240971"/>
              <a:gd name="connsiteX239" fmla="*/ 1467122 w 5737264"/>
              <a:gd name="connsiteY239" fmla="*/ 25121 h 1240971"/>
              <a:gd name="connsiteX240" fmla="*/ 1426929 w 5737264"/>
              <a:gd name="connsiteY240" fmla="*/ 30145 h 1240971"/>
              <a:gd name="connsiteX241" fmla="*/ 1341518 w 5737264"/>
              <a:gd name="connsiteY241" fmla="*/ 45217 h 1240971"/>
              <a:gd name="connsiteX242" fmla="*/ 1095333 w 5737264"/>
              <a:gd name="connsiteY242" fmla="*/ 35169 h 1240971"/>
              <a:gd name="connsiteX243" fmla="*/ 979777 w 5737264"/>
              <a:gd name="connsiteY243" fmla="*/ 20097 h 1240971"/>
              <a:gd name="connsiteX244" fmla="*/ 939584 w 5737264"/>
              <a:gd name="connsiteY244" fmla="*/ 10048 h 1240971"/>
              <a:gd name="connsiteX245" fmla="*/ 813980 w 5737264"/>
              <a:gd name="connsiteY245" fmla="*/ 0 h 1240971"/>
              <a:gd name="connsiteX246" fmla="*/ 743641 w 5737264"/>
              <a:gd name="connsiteY246" fmla="*/ 5024 h 1240971"/>
              <a:gd name="connsiteX247" fmla="*/ 582867 w 5737264"/>
              <a:gd name="connsiteY247" fmla="*/ 15072 h 1240971"/>
              <a:gd name="connsiteX248" fmla="*/ 432142 w 5737264"/>
              <a:gd name="connsiteY248" fmla="*/ 5024 h 1240971"/>
              <a:gd name="connsiteX249" fmla="*/ 412046 w 5737264"/>
              <a:gd name="connsiteY249" fmla="*/ 0 h 1240971"/>
              <a:gd name="connsiteX250" fmla="*/ 281417 w 5737264"/>
              <a:gd name="connsiteY250" fmla="*/ 10048 h 1240971"/>
              <a:gd name="connsiteX251" fmla="*/ 261320 w 5737264"/>
              <a:gd name="connsiteY251" fmla="*/ 15072 h 1240971"/>
              <a:gd name="connsiteX252" fmla="*/ 100547 w 5737264"/>
              <a:gd name="connsiteY252" fmla="*/ 20097 h 1240971"/>
              <a:gd name="connsiteX253" fmla="*/ 5087 w 5737264"/>
              <a:gd name="connsiteY253"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99980 w 5737264"/>
              <a:gd name="connsiteY121" fmla="*/ 1230923 h 1240971"/>
              <a:gd name="connsiteX122" fmla="*/ 3130125 w 5737264"/>
              <a:gd name="connsiteY122" fmla="*/ 1240971 h 1240971"/>
              <a:gd name="connsiteX123" fmla="*/ 3177985 w 5737264"/>
              <a:gd name="connsiteY123" fmla="*/ 1207372 h 1240971"/>
              <a:gd name="connsiteX124" fmla="*/ 3229535 w 5737264"/>
              <a:gd name="connsiteY124" fmla="*/ 1178561 h 1240971"/>
              <a:gd name="connsiteX125" fmla="*/ 3281634 w 5737264"/>
              <a:gd name="connsiteY125" fmla="*/ 1153440 h 1240971"/>
              <a:gd name="connsiteX126" fmla="*/ 3310995 w 5737264"/>
              <a:gd name="connsiteY126" fmla="*/ 1145512 h 1240971"/>
              <a:gd name="connsiteX127" fmla="*/ 3351188 w 5737264"/>
              <a:gd name="connsiteY127" fmla="*/ 1140488 h 1240971"/>
              <a:gd name="connsiteX128" fmla="*/ 3406454 w 5737264"/>
              <a:gd name="connsiteY128" fmla="*/ 1155560 h 1240971"/>
              <a:gd name="connsiteX129" fmla="*/ 3426551 w 5737264"/>
              <a:gd name="connsiteY129" fmla="*/ 1165609 h 1240971"/>
              <a:gd name="connsiteX130" fmla="*/ 3441624 w 5737264"/>
              <a:gd name="connsiteY130" fmla="*/ 1175657 h 1240971"/>
              <a:gd name="connsiteX131" fmla="*/ 3456696 w 5737264"/>
              <a:gd name="connsiteY131" fmla="*/ 1180681 h 1240971"/>
              <a:gd name="connsiteX132" fmla="*/ 3466744 w 5737264"/>
              <a:gd name="connsiteY132" fmla="*/ 1195754 h 1240971"/>
              <a:gd name="connsiteX133" fmla="*/ 3527035 w 5737264"/>
              <a:gd name="connsiteY133" fmla="*/ 1200778 h 1240971"/>
              <a:gd name="connsiteX134" fmla="*/ 3542107 w 5737264"/>
              <a:gd name="connsiteY134" fmla="*/ 1190730 h 1240971"/>
              <a:gd name="connsiteX135" fmla="*/ 3567228 w 5737264"/>
              <a:gd name="connsiteY135" fmla="*/ 1180681 h 1240971"/>
              <a:gd name="connsiteX136" fmla="*/ 3587325 w 5737264"/>
              <a:gd name="connsiteY136" fmla="*/ 1150536 h 1240971"/>
              <a:gd name="connsiteX137" fmla="*/ 3617470 w 5737264"/>
              <a:gd name="connsiteY137" fmla="*/ 1125415 h 1240971"/>
              <a:gd name="connsiteX138" fmla="*/ 3632542 w 5737264"/>
              <a:gd name="connsiteY138" fmla="*/ 1105319 h 1240971"/>
              <a:gd name="connsiteX139" fmla="*/ 3662687 w 5737264"/>
              <a:gd name="connsiteY139" fmla="*/ 1085222 h 1240971"/>
              <a:gd name="connsiteX140" fmla="*/ 3697856 w 5737264"/>
              <a:gd name="connsiteY140" fmla="*/ 1070149 h 1240971"/>
              <a:gd name="connsiteX141" fmla="*/ 3707905 w 5737264"/>
              <a:gd name="connsiteY141" fmla="*/ 1060101 h 1240971"/>
              <a:gd name="connsiteX142" fmla="*/ 3743074 w 5737264"/>
              <a:gd name="connsiteY142" fmla="*/ 1047148 h 1240971"/>
              <a:gd name="connsiteX143" fmla="*/ 3799125 w 5737264"/>
              <a:gd name="connsiteY143" fmla="*/ 1043982 h 1240971"/>
              <a:gd name="connsiteX144" fmla="*/ 3859651 w 5737264"/>
              <a:gd name="connsiteY144" fmla="*/ 1072033 h 1240971"/>
              <a:gd name="connsiteX145" fmla="*/ 3902226 w 5737264"/>
              <a:gd name="connsiteY145" fmla="*/ 1101367 h 1240971"/>
              <a:gd name="connsiteX146" fmla="*/ 3958041 w 5737264"/>
              <a:gd name="connsiteY146" fmla="*/ 1142346 h 1240971"/>
              <a:gd name="connsiteX147" fmla="*/ 4019404 w 5737264"/>
              <a:gd name="connsiteY147" fmla="*/ 1165609 h 1240971"/>
              <a:gd name="connsiteX148" fmla="*/ 4064621 w 5737264"/>
              <a:gd name="connsiteY148" fmla="*/ 1150536 h 1240971"/>
              <a:gd name="connsiteX149" fmla="*/ 4079694 w 5737264"/>
              <a:gd name="connsiteY149" fmla="*/ 1125415 h 1240971"/>
              <a:gd name="connsiteX150" fmla="*/ 4099791 w 5737264"/>
              <a:gd name="connsiteY150" fmla="*/ 1105319 h 1240971"/>
              <a:gd name="connsiteX151" fmla="*/ 4129936 w 5737264"/>
              <a:gd name="connsiteY151" fmla="*/ 1075173 h 1240971"/>
              <a:gd name="connsiteX152" fmla="*/ 4150032 w 5737264"/>
              <a:gd name="connsiteY152" fmla="*/ 1040004 h 1240971"/>
              <a:gd name="connsiteX153" fmla="*/ 4160081 w 5737264"/>
              <a:gd name="connsiteY153" fmla="*/ 1019908 h 1240971"/>
              <a:gd name="connsiteX154" fmla="*/ 4165105 w 5737264"/>
              <a:gd name="connsiteY154" fmla="*/ 1004835 h 1240971"/>
              <a:gd name="connsiteX155" fmla="*/ 4185202 w 5737264"/>
              <a:gd name="connsiteY155" fmla="*/ 984738 h 1240971"/>
              <a:gd name="connsiteX156" fmla="*/ 4200274 w 5737264"/>
              <a:gd name="connsiteY156" fmla="*/ 979714 h 1240971"/>
              <a:gd name="connsiteX157" fmla="*/ 4235443 w 5737264"/>
              <a:gd name="connsiteY157" fmla="*/ 954593 h 1240971"/>
              <a:gd name="connsiteX158" fmla="*/ 4275637 w 5737264"/>
              <a:gd name="connsiteY158" fmla="*/ 934497 h 1240971"/>
              <a:gd name="connsiteX159" fmla="*/ 4310806 w 5737264"/>
              <a:gd name="connsiteY159" fmla="*/ 914400 h 1240971"/>
              <a:gd name="connsiteX160" fmla="*/ 4325878 w 5737264"/>
              <a:gd name="connsiteY160" fmla="*/ 904352 h 1240971"/>
              <a:gd name="connsiteX161" fmla="*/ 4362094 w 5737264"/>
              <a:gd name="connsiteY161" fmla="*/ 909114 h 1240971"/>
              <a:gd name="connsiteX162" fmla="*/ 4417099 w 5737264"/>
              <a:gd name="connsiteY162" fmla="*/ 946141 h 1240971"/>
              <a:gd name="connsiteX163" fmla="*/ 4462316 w 5737264"/>
              <a:gd name="connsiteY163" fmla="*/ 1006955 h 1240971"/>
              <a:gd name="connsiteX164" fmla="*/ 4531320 w 5737264"/>
              <a:gd name="connsiteY164" fmla="*/ 1037650 h 1240971"/>
              <a:gd name="connsiteX165" fmla="*/ 4597184 w 5737264"/>
              <a:gd name="connsiteY165" fmla="*/ 969666 h 1240971"/>
              <a:gd name="connsiteX166" fmla="*/ 4617281 w 5737264"/>
              <a:gd name="connsiteY166" fmla="*/ 959617 h 1240971"/>
              <a:gd name="connsiteX167" fmla="*/ 4632353 w 5737264"/>
              <a:gd name="connsiteY167" fmla="*/ 944545 h 1240971"/>
              <a:gd name="connsiteX168" fmla="*/ 4652450 w 5737264"/>
              <a:gd name="connsiteY168" fmla="*/ 934497 h 1240971"/>
              <a:gd name="connsiteX169" fmla="*/ 4672547 w 5737264"/>
              <a:gd name="connsiteY169" fmla="*/ 919424 h 1240971"/>
              <a:gd name="connsiteX170" fmla="*/ 4737861 w 5737264"/>
              <a:gd name="connsiteY170" fmla="*/ 884255 h 1240971"/>
              <a:gd name="connsiteX171" fmla="*/ 4762982 w 5737264"/>
              <a:gd name="connsiteY171" fmla="*/ 879231 h 1240971"/>
              <a:gd name="connsiteX172" fmla="*/ 4778054 w 5737264"/>
              <a:gd name="connsiteY172" fmla="*/ 874206 h 1240971"/>
              <a:gd name="connsiteX173" fmla="*/ 4819294 w 5737264"/>
              <a:gd name="connsiteY173" fmla="*/ 873944 h 1240971"/>
              <a:gd name="connsiteX174" fmla="*/ 4877465 w 5737264"/>
              <a:gd name="connsiteY174" fmla="*/ 895638 h 1240971"/>
              <a:gd name="connsiteX175" fmla="*/ 4935347 w 5737264"/>
              <a:gd name="connsiteY175" fmla="*/ 934523 h 1240971"/>
              <a:gd name="connsiteX176" fmla="*/ 4995402 w 5737264"/>
              <a:gd name="connsiteY176" fmla="*/ 1006746 h 1240971"/>
              <a:gd name="connsiteX177" fmla="*/ 5024762 w 5737264"/>
              <a:gd name="connsiteY177" fmla="*/ 1051963 h 1240971"/>
              <a:gd name="connsiteX178" fmla="*/ 5092223 w 5737264"/>
              <a:gd name="connsiteY178" fmla="*/ 1016506 h 1240971"/>
              <a:gd name="connsiteX179" fmla="*/ 5144322 w 5737264"/>
              <a:gd name="connsiteY179" fmla="*/ 948261 h 1240971"/>
              <a:gd name="connsiteX180" fmla="*/ 5189252 w 5737264"/>
              <a:gd name="connsiteY180" fmla="*/ 886112 h 1240971"/>
              <a:gd name="connsiteX181" fmla="*/ 5226279 w 5737264"/>
              <a:gd name="connsiteY181" fmla="*/ 856230 h 1240971"/>
              <a:gd name="connsiteX182" fmla="*/ 5260637 w 5737264"/>
              <a:gd name="connsiteY182" fmla="*/ 822918 h 1240971"/>
              <a:gd name="connsiteX183" fmla="*/ 5295282 w 5737264"/>
              <a:gd name="connsiteY183" fmla="*/ 800440 h 1240971"/>
              <a:gd name="connsiteX184" fmla="*/ 5334430 w 5737264"/>
              <a:gd name="connsiteY184" fmla="*/ 794893 h 1240971"/>
              <a:gd name="connsiteX185" fmla="*/ 5412174 w 5737264"/>
              <a:gd name="connsiteY185" fmla="*/ 824252 h 1240971"/>
              <a:gd name="connsiteX186" fmla="*/ 5431197 w 5737264"/>
              <a:gd name="connsiteY186" fmla="*/ 768699 h 1240971"/>
              <a:gd name="connsiteX187" fmla="*/ 5441246 w 5737264"/>
              <a:gd name="connsiteY187" fmla="*/ 753626 h 1240971"/>
              <a:gd name="connsiteX188" fmla="*/ 5456318 w 5737264"/>
              <a:gd name="connsiteY188" fmla="*/ 708409 h 1240971"/>
              <a:gd name="connsiteX189" fmla="*/ 5466366 w 5737264"/>
              <a:gd name="connsiteY189" fmla="*/ 683288 h 1240971"/>
              <a:gd name="connsiteX190" fmla="*/ 5476415 w 5737264"/>
              <a:gd name="connsiteY190" fmla="*/ 643094 h 1240971"/>
              <a:gd name="connsiteX191" fmla="*/ 5491487 w 5737264"/>
              <a:gd name="connsiteY191" fmla="*/ 617973 h 1240971"/>
              <a:gd name="connsiteX192" fmla="*/ 5506560 w 5737264"/>
              <a:gd name="connsiteY192" fmla="*/ 572756 h 1240971"/>
              <a:gd name="connsiteX193" fmla="*/ 5526656 w 5737264"/>
              <a:gd name="connsiteY193" fmla="*/ 522514 h 1240971"/>
              <a:gd name="connsiteX194" fmla="*/ 5546753 w 5737264"/>
              <a:gd name="connsiteY194" fmla="*/ 467248 h 1240971"/>
              <a:gd name="connsiteX195" fmla="*/ 5556802 w 5737264"/>
              <a:gd name="connsiteY195" fmla="*/ 411982 h 1240971"/>
              <a:gd name="connsiteX196" fmla="*/ 5566850 w 5737264"/>
              <a:gd name="connsiteY196" fmla="*/ 381837 h 1240971"/>
              <a:gd name="connsiteX197" fmla="*/ 5576898 w 5737264"/>
              <a:gd name="connsiteY197" fmla="*/ 356716 h 1240971"/>
              <a:gd name="connsiteX198" fmla="*/ 5596995 w 5737264"/>
              <a:gd name="connsiteY198" fmla="*/ 316523 h 1240971"/>
              <a:gd name="connsiteX199" fmla="*/ 5617092 w 5737264"/>
              <a:gd name="connsiteY199" fmla="*/ 246184 h 1240971"/>
              <a:gd name="connsiteX200" fmla="*/ 5622116 w 5737264"/>
              <a:gd name="connsiteY200" fmla="*/ 226088 h 1240971"/>
              <a:gd name="connsiteX201" fmla="*/ 5632164 w 5737264"/>
              <a:gd name="connsiteY201" fmla="*/ 216039 h 1240971"/>
              <a:gd name="connsiteX202" fmla="*/ 5637188 w 5737264"/>
              <a:gd name="connsiteY202" fmla="*/ 200967 h 1240971"/>
              <a:gd name="connsiteX203" fmla="*/ 5651738 w 5737264"/>
              <a:gd name="connsiteY203" fmla="*/ 190395 h 1240971"/>
              <a:gd name="connsiteX204" fmla="*/ 5673692 w 5737264"/>
              <a:gd name="connsiteY204" fmla="*/ 153892 h 1240971"/>
              <a:gd name="connsiteX205" fmla="*/ 5726602 w 5737264"/>
              <a:gd name="connsiteY205" fmla="*/ 89362 h 1240971"/>
              <a:gd name="connsiteX206" fmla="*/ 5728722 w 5737264"/>
              <a:gd name="connsiteY206" fmla="*/ 42287 h 1240971"/>
              <a:gd name="connsiteX207" fmla="*/ 5634284 w 5737264"/>
              <a:gd name="connsiteY207" fmla="*/ 25357 h 1240971"/>
              <a:gd name="connsiteX208" fmla="*/ 5536940 w 5737264"/>
              <a:gd name="connsiteY208" fmla="*/ 27214 h 1240971"/>
              <a:gd name="connsiteX209" fmla="*/ 5470369 w 5737264"/>
              <a:gd name="connsiteY209" fmla="*/ 39381 h 1240971"/>
              <a:gd name="connsiteX210" fmla="*/ 5379124 w 5737264"/>
              <a:gd name="connsiteY210" fmla="*/ 39644 h 1240971"/>
              <a:gd name="connsiteX211" fmla="*/ 5309282 w 5737264"/>
              <a:gd name="connsiteY211" fmla="*/ 42287 h 1240971"/>
              <a:gd name="connsiteX212" fmla="*/ 5238682 w 5737264"/>
              <a:gd name="connsiteY212" fmla="*/ 54455 h 1240971"/>
              <a:gd name="connsiteX213" fmla="*/ 5108892 w 5737264"/>
              <a:gd name="connsiteY213" fmla="*/ 37524 h 1240971"/>
              <a:gd name="connsiteX214" fmla="*/ 5020026 w 5737264"/>
              <a:gd name="connsiteY214" fmla="*/ 39120 h 1240971"/>
              <a:gd name="connsiteX215" fmla="*/ 4946233 w 5737264"/>
              <a:gd name="connsiteY215" fmla="*/ 41240 h 1240971"/>
              <a:gd name="connsiteX216" fmla="*/ 4823272 w 5737264"/>
              <a:gd name="connsiteY216" fmla="*/ 50242 h 1240971"/>
              <a:gd name="connsiteX217" fmla="*/ 4727577 w 5737264"/>
              <a:gd name="connsiteY217" fmla="*/ 29073 h 1240971"/>
              <a:gd name="connsiteX218" fmla="*/ 4628376 w 5737264"/>
              <a:gd name="connsiteY218" fmla="*/ 41240 h 1240971"/>
              <a:gd name="connsiteX219" fmla="*/ 4565180 w 5737264"/>
              <a:gd name="connsiteY219" fmla="*/ 46264 h 1240971"/>
              <a:gd name="connsiteX220" fmla="*/ 4417596 w 5737264"/>
              <a:gd name="connsiteY220" fmla="*/ 44406 h 1240971"/>
              <a:gd name="connsiteX221" fmla="*/ 4139984 w 5737264"/>
              <a:gd name="connsiteY221" fmla="*/ 60290 h 1240971"/>
              <a:gd name="connsiteX222" fmla="*/ 3918920 w 5737264"/>
              <a:gd name="connsiteY222" fmla="*/ 50242 h 1240971"/>
              <a:gd name="connsiteX223" fmla="*/ 3873703 w 5737264"/>
              <a:gd name="connsiteY223" fmla="*/ 45217 h 1240971"/>
              <a:gd name="connsiteX224" fmla="*/ 3687808 w 5737264"/>
              <a:gd name="connsiteY224" fmla="*/ 40193 h 1240971"/>
              <a:gd name="connsiteX225" fmla="*/ 3662687 w 5737264"/>
              <a:gd name="connsiteY225" fmla="*/ 35169 h 1240971"/>
              <a:gd name="connsiteX226" fmla="*/ 3627518 w 5737264"/>
              <a:gd name="connsiteY226" fmla="*/ 25121 h 1240971"/>
              <a:gd name="connsiteX227" fmla="*/ 3547131 w 5737264"/>
              <a:gd name="connsiteY227" fmla="*/ 20097 h 1240971"/>
              <a:gd name="connsiteX228" fmla="*/ 3310995 w 5737264"/>
              <a:gd name="connsiteY228" fmla="*/ 25121 h 1240971"/>
              <a:gd name="connsiteX229" fmla="*/ 3265777 w 5737264"/>
              <a:gd name="connsiteY229" fmla="*/ 30145 h 1240971"/>
              <a:gd name="connsiteX230" fmla="*/ 3175342 w 5737264"/>
              <a:gd name="connsiteY230" fmla="*/ 35169 h 1240971"/>
              <a:gd name="connsiteX231" fmla="*/ 2582489 w 5737264"/>
              <a:gd name="connsiteY231" fmla="*/ 45217 h 1240971"/>
              <a:gd name="connsiteX232" fmla="*/ 2255918 w 5737264"/>
              <a:gd name="connsiteY232" fmla="*/ 40193 h 1240971"/>
              <a:gd name="connsiteX233" fmla="*/ 1974564 w 5737264"/>
              <a:gd name="connsiteY233" fmla="*/ 30145 h 1240971"/>
              <a:gd name="connsiteX234" fmla="*/ 1944419 w 5737264"/>
              <a:gd name="connsiteY234" fmla="*/ 25121 h 1240971"/>
              <a:gd name="connsiteX235" fmla="*/ 1848960 w 5737264"/>
              <a:gd name="connsiteY235" fmla="*/ 20097 h 1240971"/>
              <a:gd name="connsiteX236" fmla="*/ 1768573 w 5737264"/>
              <a:gd name="connsiteY236" fmla="*/ 10048 h 1240971"/>
              <a:gd name="connsiteX237" fmla="*/ 1502292 w 5737264"/>
              <a:gd name="connsiteY237" fmla="*/ 20097 h 1240971"/>
              <a:gd name="connsiteX238" fmla="*/ 1467122 w 5737264"/>
              <a:gd name="connsiteY238" fmla="*/ 25121 h 1240971"/>
              <a:gd name="connsiteX239" fmla="*/ 1426929 w 5737264"/>
              <a:gd name="connsiteY239" fmla="*/ 30145 h 1240971"/>
              <a:gd name="connsiteX240" fmla="*/ 1341518 w 5737264"/>
              <a:gd name="connsiteY240" fmla="*/ 45217 h 1240971"/>
              <a:gd name="connsiteX241" fmla="*/ 1095333 w 5737264"/>
              <a:gd name="connsiteY241" fmla="*/ 35169 h 1240971"/>
              <a:gd name="connsiteX242" fmla="*/ 979777 w 5737264"/>
              <a:gd name="connsiteY242" fmla="*/ 20097 h 1240971"/>
              <a:gd name="connsiteX243" fmla="*/ 939584 w 5737264"/>
              <a:gd name="connsiteY243" fmla="*/ 10048 h 1240971"/>
              <a:gd name="connsiteX244" fmla="*/ 813980 w 5737264"/>
              <a:gd name="connsiteY244" fmla="*/ 0 h 1240971"/>
              <a:gd name="connsiteX245" fmla="*/ 743641 w 5737264"/>
              <a:gd name="connsiteY245" fmla="*/ 5024 h 1240971"/>
              <a:gd name="connsiteX246" fmla="*/ 582867 w 5737264"/>
              <a:gd name="connsiteY246" fmla="*/ 15072 h 1240971"/>
              <a:gd name="connsiteX247" fmla="*/ 432142 w 5737264"/>
              <a:gd name="connsiteY247" fmla="*/ 5024 h 1240971"/>
              <a:gd name="connsiteX248" fmla="*/ 412046 w 5737264"/>
              <a:gd name="connsiteY248" fmla="*/ 0 h 1240971"/>
              <a:gd name="connsiteX249" fmla="*/ 281417 w 5737264"/>
              <a:gd name="connsiteY249" fmla="*/ 10048 h 1240971"/>
              <a:gd name="connsiteX250" fmla="*/ 261320 w 5737264"/>
              <a:gd name="connsiteY250" fmla="*/ 15072 h 1240971"/>
              <a:gd name="connsiteX251" fmla="*/ 100547 w 5737264"/>
              <a:gd name="connsiteY251" fmla="*/ 20097 h 1240971"/>
              <a:gd name="connsiteX252" fmla="*/ 5087 w 5737264"/>
              <a:gd name="connsiteY252" fmla="*/ 30145 h 1240971"/>
              <a:gd name="connsiteX0" fmla="*/ 5087 w 5737264"/>
              <a:gd name="connsiteY0" fmla="*/ 30145 h 1252962"/>
              <a:gd name="connsiteX1" fmla="*/ 15136 w 5737264"/>
              <a:gd name="connsiteY1" fmla="*/ 115556 h 1252962"/>
              <a:gd name="connsiteX2" fmla="*/ 20160 w 5737264"/>
              <a:gd name="connsiteY2" fmla="*/ 150725 h 1252962"/>
              <a:gd name="connsiteX3" fmla="*/ 25184 w 5737264"/>
              <a:gd name="connsiteY3" fmla="*/ 236136 h 1252962"/>
              <a:gd name="connsiteX4" fmla="*/ 35232 w 5737264"/>
              <a:gd name="connsiteY4" fmla="*/ 311499 h 1252962"/>
              <a:gd name="connsiteX5" fmla="*/ 40256 w 5737264"/>
              <a:gd name="connsiteY5" fmla="*/ 783771 h 1252962"/>
              <a:gd name="connsiteX6" fmla="*/ 45281 w 5737264"/>
              <a:gd name="connsiteY6" fmla="*/ 864158 h 1252962"/>
              <a:gd name="connsiteX7" fmla="*/ 35232 w 5737264"/>
              <a:gd name="connsiteY7" fmla="*/ 1034980 h 1252962"/>
              <a:gd name="connsiteX8" fmla="*/ 25184 w 5737264"/>
              <a:gd name="connsiteY8" fmla="*/ 1100294 h 1252962"/>
              <a:gd name="connsiteX9" fmla="*/ 20160 w 5737264"/>
              <a:gd name="connsiteY9" fmla="*/ 1150536 h 1252962"/>
              <a:gd name="connsiteX10" fmla="*/ 25184 w 5737264"/>
              <a:gd name="connsiteY10" fmla="*/ 1170633 h 1252962"/>
              <a:gd name="connsiteX11" fmla="*/ 35232 w 5737264"/>
              <a:gd name="connsiteY11" fmla="*/ 1160584 h 1252962"/>
              <a:gd name="connsiteX12" fmla="*/ 55329 w 5737264"/>
              <a:gd name="connsiteY12" fmla="*/ 1100294 h 1252962"/>
              <a:gd name="connsiteX13" fmla="*/ 60353 w 5737264"/>
              <a:gd name="connsiteY13" fmla="*/ 1085222 h 1252962"/>
              <a:gd name="connsiteX14" fmla="*/ 70402 w 5737264"/>
              <a:gd name="connsiteY14" fmla="*/ 1075173 h 1252962"/>
              <a:gd name="connsiteX15" fmla="*/ 95522 w 5737264"/>
              <a:gd name="connsiteY15" fmla="*/ 1045028 h 1252962"/>
              <a:gd name="connsiteX16" fmla="*/ 110595 w 5737264"/>
              <a:gd name="connsiteY16" fmla="*/ 1040004 h 1252962"/>
              <a:gd name="connsiteX17" fmla="*/ 135716 w 5737264"/>
              <a:gd name="connsiteY17" fmla="*/ 1019908 h 1252962"/>
              <a:gd name="connsiteX18" fmla="*/ 150788 w 5737264"/>
              <a:gd name="connsiteY18" fmla="*/ 1009859 h 1252962"/>
              <a:gd name="connsiteX19" fmla="*/ 175909 w 5737264"/>
              <a:gd name="connsiteY19" fmla="*/ 994787 h 1252962"/>
              <a:gd name="connsiteX20" fmla="*/ 216103 w 5737264"/>
              <a:gd name="connsiteY20" fmla="*/ 984738 h 1252962"/>
              <a:gd name="connsiteX21" fmla="*/ 286441 w 5737264"/>
              <a:gd name="connsiteY21" fmla="*/ 994787 h 1252962"/>
              <a:gd name="connsiteX22" fmla="*/ 301514 w 5737264"/>
              <a:gd name="connsiteY22" fmla="*/ 1004835 h 1252962"/>
              <a:gd name="connsiteX23" fmla="*/ 321610 w 5737264"/>
              <a:gd name="connsiteY23" fmla="*/ 1034980 h 1252962"/>
              <a:gd name="connsiteX24" fmla="*/ 356780 w 5737264"/>
              <a:gd name="connsiteY24" fmla="*/ 1065125 h 1252962"/>
              <a:gd name="connsiteX25" fmla="*/ 366828 w 5737264"/>
              <a:gd name="connsiteY25" fmla="*/ 1080198 h 1252962"/>
              <a:gd name="connsiteX26" fmla="*/ 381900 w 5737264"/>
              <a:gd name="connsiteY26" fmla="*/ 1085222 h 1252962"/>
              <a:gd name="connsiteX27" fmla="*/ 396973 w 5737264"/>
              <a:gd name="connsiteY27" fmla="*/ 1095270 h 1252962"/>
              <a:gd name="connsiteX28" fmla="*/ 407021 w 5737264"/>
              <a:gd name="connsiteY28" fmla="*/ 1105319 h 1252962"/>
              <a:gd name="connsiteX29" fmla="*/ 422094 w 5737264"/>
              <a:gd name="connsiteY29" fmla="*/ 1110343 h 1252962"/>
              <a:gd name="connsiteX30" fmla="*/ 437166 w 5737264"/>
              <a:gd name="connsiteY30" fmla="*/ 1120391 h 1252962"/>
              <a:gd name="connsiteX31" fmla="*/ 467311 w 5737264"/>
              <a:gd name="connsiteY31" fmla="*/ 1130439 h 1252962"/>
              <a:gd name="connsiteX32" fmla="*/ 522577 w 5737264"/>
              <a:gd name="connsiteY32" fmla="*/ 1115367 h 1252962"/>
              <a:gd name="connsiteX33" fmla="*/ 552722 w 5737264"/>
              <a:gd name="connsiteY33" fmla="*/ 1075173 h 1252962"/>
              <a:gd name="connsiteX34" fmla="*/ 567795 w 5737264"/>
              <a:gd name="connsiteY34" fmla="*/ 1070149 h 1252962"/>
              <a:gd name="connsiteX35" fmla="*/ 582867 w 5737264"/>
              <a:gd name="connsiteY35" fmla="*/ 1060101 h 1252962"/>
              <a:gd name="connsiteX36" fmla="*/ 638133 w 5737264"/>
              <a:gd name="connsiteY36" fmla="*/ 1045028 h 1252962"/>
              <a:gd name="connsiteX37" fmla="*/ 653206 w 5737264"/>
              <a:gd name="connsiteY37" fmla="*/ 1040004 h 1252962"/>
              <a:gd name="connsiteX38" fmla="*/ 693399 w 5737264"/>
              <a:gd name="connsiteY38" fmla="*/ 1045028 h 1252962"/>
              <a:gd name="connsiteX39" fmla="*/ 723544 w 5737264"/>
              <a:gd name="connsiteY39" fmla="*/ 1055077 h 1252962"/>
              <a:gd name="connsiteX40" fmla="*/ 733593 w 5737264"/>
              <a:gd name="connsiteY40" fmla="*/ 1065125 h 1252962"/>
              <a:gd name="connsiteX41" fmla="*/ 768762 w 5737264"/>
              <a:gd name="connsiteY41" fmla="*/ 1080198 h 1252962"/>
              <a:gd name="connsiteX42" fmla="*/ 803931 w 5737264"/>
              <a:gd name="connsiteY42" fmla="*/ 1105319 h 1252962"/>
              <a:gd name="connsiteX43" fmla="*/ 834076 w 5737264"/>
              <a:gd name="connsiteY43" fmla="*/ 1130439 h 1252962"/>
              <a:gd name="connsiteX44" fmla="*/ 869246 w 5737264"/>
              <a:gd name="connsiteY44" fmla="*/ 1140488 h 1252962"/>
              <a:gd name="connsiteX45" fmla="*/ 909439 w 5737264"/>
              <a:gd name="connsiteY45" fmla="*/ 1175657 h 1252962"/>
              <a:gd name="connsiteX46" fmla="*/ 939584 w 5737264"/>
              <a:gd name="connsiteY46" fmla="*/ 1185705 h 1252962"/>
              <a:gd name="connsiteX47" fmla="*/ 979777 w 5737264"/>
              <a:gd name="connsiteY47" fmla="*/ 1180681 h 1252962"/>
              <a:gd name="connsiteX48" fmla="*/ 989826 w 5737264"/>
              <a:gd name="connsiteY48" fmla="*/ 1170633 h 1252962"/>
              <a:gd name="connsiteX49" fmla="*/ 1004898 w 5737264"/>
              <a:gd name="connsiteY49" fmla="*/ 1150536 h 1252962"/>
              <a:gd name="connsiteX50" fmla="*/ 1014947 w 5737264"/>
              <a:gd name="connsiteY50" fmla="*/ 1120391 h 1252962"/>
              <a:gd name="connsiteX51" fmla="*/ 1040067 w 5737264"/>
              <a:gd name="connsiteY51" fmla="*/ 1095270 h 1252962"/>
              <a:gd name="connsiteX52" fmla="*/ 1050116 w 5737264"/>
              <a:gd name="connsiteY52" fmla="*/ 1085222 h 1252962"/>
              <a:gd name="connsiteX53" fmla="*/ 1075237 w 5737264"/>
              <a:gd name="connsiteY53" fmla="*/ 1065125 h 1252962"/>
              <a:gd name="connsiteX54" fmla="*/ 1090309 w 5737264"/>
              <a:gd name="connsiteY54" fmla="*/ 1050053 h 1252962"/>
              <a:gd name="connsiteX55" fmla="*/ 1120454 w 5737264"/>
              <a:gd name="connsiteY55" fmla="*/ 1040004 h 1252962"/>
              <a:gd name="connsiteX56" fmla="*/ 1135527 w 5737264"/>
              <a:gd name="connsiteY56" fmla="*/ 1034980 h 1252962"/>
              <a:gd name="connsiteX57" fmla="*/ 1160648 w 5737264"/>
              <a:gd name="connsiteY57" fmla="*/ 1019908 h 1252962"/>
              <a:gd name="connsiteX58" fmla="*/ 1175720 w 5737264"/>
              <a:gd name="connsiteY58" fmla="*/ 1014883 h 1252962"/>
              <a:gd name="connsiteX59" fmla="*/ 1195817 w 5737264"/>
              <a:gd name="connsiteY59" fmla="*/ 1004835 h 1252962"/>
              <a:gd name="connsiteX60" fmla="*/ 1281228 w 5737264"/>
              <a:gd name="connsiteY60" fmla="*/ 1014883 h 1252962"/>
              <a:gd name="connsiteX61" fmla="*/ 1296300 w 5737264"/>
              <a:gd name="connsiteY61" fmla="*/ 1024932 h 1252962"/>
              <a:gd name="connsiteX62" fmla="*/ 1311373 w 5737264"/>
              <a:gd name="connsiteY62" fmla="*/ 1029956 h 1252962"/>
              <a:gd name="connsiteX63" fmla="*/ 1326446 w 5737264"/>
              <a:gd name="connsiteY63" fmla="*/ 1060101 h 1252962"/>
              <a:gd name="connsiteX64" fmla="*/ 1341518 w 5737264"/>
              <a:gd name="connsiteY64" fmla="*/ 1065125 h 1252962"/>
              <a:gd name="connsiteX65" fmla="*/ 1356591 w 5737264"/>
              <a:gd name="connsiteY65" fmla="*/ 1075173 h 1252962"/>
              <a:gd name="connsiteX66" fmla="*/ 1396784 w 5737264"/>
              <a:gd name="connsiteY66" fmla="*/ 1090246 h 1252962"/>
              <a:gd name="connsiteX67" fmla="*/ 1447026 w 5737264"/>
              <a:gd name="connsiteY67" fmla="*/ 1105319 h 1252962"/>
              <a:gd name="connsiteX68" fmla="*/ 1462098 w 5737264"/>
              <a:gd name="connsiteY68" fmla="*/ 1110343 h 1252962"/>
              <a:gd name="connsiteX69" fmla="*/ 1497267 w 5737264"/>
              <a:gd name="connsiteY69" fmla="*/ 1120391 h 1252962"/>
              <a:gd name="connsiteX70" fmla="*/ 1552533 w 5737264"/>
              <a:gd name="connsiteY70" fmla="*/ 1115367 h 1252962"/>
              <a:gd name="connsiteX71" fmla="*/ 1567606 w 5737264"/>
              <a:gd name="connsiteY71" fmla="*/ 1110343 h 1252962"/>
              <a:gd name="connsiteX72" fmla="*/ 1587703 w 5737264"/>
              <a:gd name="connsiteY72" fmla="*/ 1090246 h 1252962"/>
              <a:gd name="connsiteX73" fmla="*/ 1637944 w 5737264"/>
              <a:gd name="connsiteY73" fmla="*/ 1050053 h 1252962"/>
              <a:gd name="connsiteX74" fmla="*/ 1653017 w 5737264"/>
              <a:gd name="connsiteY74" fmla="*/ 1029956 h 1252962"/>
              <a:gd name="connsiteX75" fmla="*/ 1688186 w 5737264"/>
              <a:gd name="connsiteY75" fmla="*/ 1019908 h 1252962"/>
              <a:gd name="connsiteX76" fmla="*/ 1788670 w 5737264"/>
              <a:gd name="connsiteY76" fmla="*/ 1029956 h 1252962"/>
              <a:gd name="connsiteX77" fmla="*/ 1818815 w 5737264"/>
              <a:gd name="connsiteY77" fmla="*/ 1040004 h 1252962"/>
              <a:gd name="connsiteX78" fmla="*/ 1853984 w 5737264"/>
              <a:gd name="connsiteY78" fmla="*/ 1050053 h 1252962"/>
              <a:gd name="connsiteX79" fmla="*/ 1869056 w 5737264"/>
              <a:gd name="connsiteY79" fmla="*/ 1060101 h 1252962"/>
              <a:gd name="connsiteX80" fmla="*/ 1894177 w 5737264"/>
              <a:gd name="connsiteY80" fmla="*/ 1065125 h 1252962"/>
              <a:gd name="connsiteX81" fmla="*/ 1949443 w 5737264"/>
              <a:gd name="connsiteY81" fmla="*/ 1085222 h 1252962"/>
              <a:gd name="connsiteX82" fmla="*/ 1969540 w 5737264"/>
              <a:gd name="connsiteY82" fmla="*/ 1090246 h 1252962"/>
              <a:gd name="connsiteX83" fmla="*/ 2014758 w 5737264"/>
              <a:gd name="connsiteY83" fmla="*/ 1110343 h 1252962"/>
              <a:gd name="connsiteX84" fmla="*/ 2039878 w 5737264"/>
              <a:gd name="connsiteY84" fmla="*/ 1125415 h 1252962"/>
              <a:gd name="connsiteX85" fmla="*/ 2120265 w 5737264"/>
              <a:gd name="connsiteY85" fmla="*/ 1120391 h 1252962"/>
              <a:gd name="connsiteX86" fmla="*/ 2130314 w 5737264"/>
              <a:gd name="connsiteY86" fmla="*/ 1110343 h 1252962"/>
              <a:gd name="connsiteX87" fmla="*/ 2155435 w 5737264"/>
              <a:gd name="connsiteY87" fmla="*/ 1100294 h 1252962"/>
              <a:gd name="connsiteX88" fmla="*/ 2190604 w 5737264"/>
              <a:gd name="connsiteY88" fmla="*/ 1070149 h 1252962"/>
              <a:gd name="connsiteX89" fmla="*/ 2230797 w 5737264"/>
              <a:gd name="connsiteY89" fmla="*/ 1040004 h 1252962"/>
              <a:gd name="connsiteX90" fmla="*/ 2245870 w 5737264"/>
              <a:gd name="connsiteY90" fmla="*/ 1034980 h 1252962"/>
              <a:gd name="connsiteX91" fmla="*/ 2270991 w 5737264"/>
              <a:gd name="connsiteY91" fmla="*/ 1019908 h 1252962"/>
              <a:gd name="connsiteX92" fmla="*/ 2301136 w 5737264"/>
              <a:gd name="connsiteY92" fmla="*/ 994787 h 1252962"/>
              <a:gd name="connsiteX93" fmla="*/ 2316208 w 5737264"/>
              <a:gd name="connsiteY93" fmla="*/ 989763 h 1252962"/>
              <a:gd name="connsiteX94" fmla="*/ 2396595 w 5737264"/>
              <a:gd name="connsiteY94" fmla="*/ 984738 h 1252962"/>
              <a:gd name="connsiteX95" fmla="*/ 2426740 w 5737264"/>
              <a:gd name="connsiteY95" fmla="*/ 989763 h 1252962"/>
              <a:gd name="connsiteX96" fmla="*/ 2461909 w 5737264"/>
              <a:gd name="connsiteY96" fmla="*/ 1024932 h 1252962"/>
              <a:gd name="connsiteX97" fmla="*/ 2476982 w 5737264"/>
              <a:gd name="connsiteY97" fmla="*/ 1029956 h 1252962"/>
              <a:gd name="connsiteX98" fmla="*/ 2487030 w 5737264"/>
              <a:gd name="connsiteY98" fmla="*/ 1045028 h 1252962"/>
              <a:gd name="connsiteX99" fmla="*/ 2497078 w 5737264"/>
              <a:gd name="connsiteY99" fmla="*/ 1055077 h 1252962"/>
              <a:gd name="connsiteX100" fmla="*/ 2532248 w 5737264"/>
              <a:gd name="connsiteY100" fmla="*/ 1095270 h 1252962"/>
              <a:gd name="connsiteX101" fmla="*/ 2567417 w 5737264"/>
              <a:gd name="connsiteY101" fmla="*/ 1135464 h 1252962"/>
              <a:gd name="connsiteX102" fmla="*/ 2582489 w 5737264"/>
              <a:gd name="connsiteY102" fmla="*/ 1145512 h 1252962"/>
              <a:gd name="connsiteX103" fmla="*/ 2622683 w 5737264"/>
              <a:gd name="connsiteY103" fmla="*/ 1170633 h 1252962"/>
              <a:gd name="connsiteX104" fmla="*/ 2657852 w 5737264"/>
              <a:gd name="connsiteY104" fmla="*/ 1160584 h 1252962"/>
              <a:gd name="connsiteX105" fmla="*/ 2682973 w 5737264"/>
              <a:gd name="connsiteY105" fmla="*/ 1145512 h 1252962"/>
              <a:gd name="connsiteX106" fmla="*/ 2713118 w 5737264"/>
              <a:gd name="connsiteY106" fmla="*/ 1130439 h 1252962"/>
              <a:gd name="connsiteX107" fmla="*/ 2728191 w 5737264"/>
              <a:gd name="connsiteY107" fmla="*/ 1120391 h 1252962"/>
              <a:gd name="connsiteX108" fmla="*/ 2748287 w 5737264"/>
              <a:gd name="connsiteY108" fmla="*/ 1115367 h 1252962"/>
              <a:gd name="connsiteX109" fmla="*/ 2778432 w 5737264"/>
              <a:gd name="connsiteY109" fmla="*/ 1105319 h 1252962"/>
              <a:gd name="connsiteX110" fmla="*/ 2868867 w 5737264"/>
              <a:gd name="connsiteY110" fmla="*/ 1075173 h 1252962"/>
              <a:gd name="connsiteX111" fmla="*/ 2893988 w 5737264"/>
              <a:gd name="connsiteY111" fmla="*/ 1070149 h 1252962"/>
              <a:gd name="connsiteX112" fmla="*/ 2919109 w 5737264"/>
              <a:gd name="connsiteY112" fmla="*/ 1075173 h 1252962"/>
              <a:gd name="connsiteX113" fmla="*/ 2934182 w 5737264"/>
              <a:gd name="connsiteY113" fmla="*/ 1080198 h 1252962"/>
              <a:gd name="connsiteX114" fmla="*/ 2944230 w 5737264"/>
              <a:gd name="connsiteY114" fmla="*/ 1110343 h 1252962"/>
              <a:gd name="connsiteX115" fmla="*/ 2959303 w 5737264"/>
              <a:gd name="connsiteY115" fmla="*/ 1125415 h 1252962"/>
              <a:gd name="connsiteX116" fmla="*/ 2979399 w 5737264"/>
              <a:gd name="connsiteY116" fmla="*/ 1155560 h 1252962"/>
              <a:gd name="connsiteX117" fmla="*/ 2994472 w 5737264"/>
              <a:gd name="connsiteY117" fmla="*/ 1160584 h 1252962"/>
              <a:gd name="connsiteX118" fmla="*/ 3014569 w 5737264"/>
              <a:gd name="connsiteY118" fmla="*/ 1180681 h 1252962"/>
              <a:gd name="connsiteX119" fmla="*/ 3024617 w 5737264"/>
              <a:gd name="connsiteY119" fmla="*/ 1190730 h 1252962"/>
              <a:gd name="connsiteX120" fmla="*/ 3069835 w 5737264"/>
              <a:gd name="connsiteY120" fmla="*/ 1215850 h 1252962"/>
              <a:gd name="connsiteX121" fmla="*/ 3076168 w 5737264"/>
              <a:gd name="connsiteY121" fmla="*/ 1252354 h 1252962"/>
              <a:gd name="connsiteX122" fmla="*/ 3130125 w 5737264"/>
              <a:gd name="connsiteY122" fmla="*/ 1240971 h 1252962"/>
              <a:gd name="connsiteX123" fmla="*/ 3177985 w 5737264"/>
              <a:gd name="connsiteY123" fmla="*/ 1207372 h 1252962"/>
              <a:gd name="connsiteX124" fmla="*/ 3229535 w 5737264"/>
              <a:gd name="connsiteY124" fmla="*/ 1178561 h 1252962"/>
              <a:gd name="connsiteX125" fmla="*/ 3281634 w 5737264"/>
              <a:gd name="connsiteY125" fmla="*/ 1153440 h 1252962"/>
              <a:gd name="connsiteX126" fmla="*/ 3310995 w 5737264"/>
              <a:gd name="connsiteY126" fmla="*/ 1145512 h 1252962"/>
              <a:gd name="connsiteX127" fmla="*/ 3351188 w 5737264"/>
              <a:gd name="connsiteY127" fmla="*/ 1140488 h 1252962"/>
              <a:gd name="connsiteX128" fmla="*/ 3406454 w 5737264"/>
              <a:gd name="connsiteY128" fmla="*/ 1155560 h 1252962"/>
              <a:gd name="connsiteX129" fmla="*/ 3426551 w 5737264"/>
              <a:gd name="connsiteY129" fmla="*/ 1165609 h 1252962"/>
              <a:gd name="connsiteX130" fmla="*/ 3441624 w 5737264"/>
              <a:gd name="connsiteY130" fmla="*/ 1175657 h 1252962"/>
              <a:gd name="connsiteX131" fmla="*/ 3456696 w 5737264"/>
              <a:gd name="connsiteY131" fmla="*/ 1180681 h 1252962"/>
              <a:gd name="connsiteX132" fmla="*/ 3466744 w 5737264"/>
              <a:gd name="connsiteY132" fmla="*/ 1195754 h 1252962"/>
              <a:gd name="connsiteX133" fmla="*/ 3527035 w 5737264"/>
              <a:gd name="connsiteY133" fmla="*/ 1200778 h 1252962"/>
              <a:gd name="connsiteX134" fmla="*/ 3542107 w 5737264"/>
              <a:gd name="connsiteY134" fmla="*/ 1190730 h 1252962"/>
              <a:gd name="connsiteX135" fmla="*/ 3567228 w 5737264"/>
              <a:gd name="connsiteY135" fmla="*/ 1180681 h 1252962"/>
              <a:gd name="connsiteX136" fmla="*/ 3587325 w 5737264"/>
              <a:gd name="connsiteY136" fmla="*/ 1150536 h 1252962"/>
              <a:gd name="connsiteX137" fmla="*/ 3617470 w 5737264"/>
              <a:gd name="connsiteY137" fmla="*/ 1125415 h 1252962"/>
              <a:gd name="connsiteX138" fmla="*/ 3632542 w 5737264"/>
              <a:gd name="connsiteY138" fmla="*/ 1105319 h 1252962"/>
              <a:gd name="connsiteX139" fmla="*/ 3662687 w 5737264"/>
              <a:gd name="connsiteY139" fmla="*/ 1085222 h 1252962"/>
              <a:gd name="connsiteX140" fmla="*/ 3697856 w 5737264"/>
              <a:gd name="connsiteY140" fmla="*/ 1070149 h 1252962"/>
              <a:gd name="connsiteX141" fmla="*/ 3707905 w 5737264"/>
              <a:gd name="connsiteY141" fmla="*/ 1060101 h 1252962"/>
              <a:gd name="connsiteX142" fmla="*/ 3743074 w 5737264"/>
              <a:gd name="connsiteY142" fmla="*/ 1047148 h 1252962"/>
              <a:gd name="connsiteX143" fmla="*/ 3799125 w 5737264"/>
              <a:gd name="connsiteY143" fmla="*/ 1043982 h 1252962"/>
              <a:gd name="connsiteX144" fmla="*/ 3859651 w 5737264"/>
              <a:gd name="connsiteY144" fmla="*/ 1072033 h 1252962"/>
              <a:gd name="connsiteX145" fmla="*/ 3902226 w 5737264"/>
              <a:gd name="connsiteY145" fmla="*/ 1101367 h 1252962"/>
              <a:gd name="connsiteX146" fmla="*/ 3958041 w 5737264"/>
              <a:gd name="connsiteY146" fmla="*/ 1142346 h 1252962"/>
              <a:gd name="connsiteX147" fmla="*/ 4019404 w 5737264"/>
              <a:gd name="connsiteY147" fmla="*/ 1165609 h 1252962"/>
              <a:gd name="connsiteX148" fmla="*/ 4064621 w 5737264"/>
              <a:gd name="connsiteY148" fmla="*/ 1150536 h 1252962"/>
              <a:gd name="connsiteX149" fmla="*/ 4079694 w 5737264"/>
              <a:gd name="connsiteY149" fmla="*/ 1125415 h 1252962"/>
              <a:gd name="connsiteX150" fmla="*/ 4099791 w 5737264"/>
              <a:gd name="connsiteY150" fmla="*/ 1105319 h 1252962"/>
              <a:gd name="connsiteX151" fmla="*/ 4129936 w 5737264"/>
              <a:gd name="connsiteY151" fmla="*/ 1075173 h 1252962"/>
              <a:gd name="connsiteX152" fmla="*/ 4150032 w 5737264"/>
              <a:gd name="connsiteY152" fmla="*/ 1040004 h 1252962"/>
              <a:gd name="connsiteX153" fmla="*/ 4160081 w 5737264"/>
              <a:gd name="connsiteY153" fmla="*/ 1019908 h 1252962"/>
              <a:gd name="connsiteX154" fmla="*/ 4165105 w 5737264"/>
              <a:gd name="connsiteY154" fmla="*/ 1004835 h 1252962"/>
              <a:gd name="connsiteX155" fmla="*/ 4185202 w 5737264"/>
              <a:gd name="connsiteY155" fmla="*/ 984738 h 1252962"/>
              <a:gd name="connsiteX156" fmla="*/ 4200274 w 5737264"/>
              <a:gd name="connsiteY156" fmla="*/ 979714 h 1252962"/>
              <a:gd name="connsiteX157" fmla="*/ 4235443 w 5737264"/>
              <a:gd name="connsiteY157" fmla="*/ 954593 h 1252962"/>
              <a:gd name="connsiteX158" fmla="*/ 4275637 w 5737264"/>
              <a:gd name="connsiteY158" fmla="*/ 934497 h 1252962"/>
              <a:gd name="connsiteX159" fmla="*/ 4310806 w 5737264"/>
              <a:gd name="connsiteY159" fmla="*/ 914400 h 1252962"/>
              <a:gd name="connsiteX160" fmla="*/ 4325878 w 5737264"/>
              <a:gd name="connsiteY160" fmla="*/ 904352 h 1252962"/>
              <a:gd name="connsiteX161" fmla="*/ 4362094 w 5737264"/>
              <a:gd name="connsiteY161" fmla="*/ 909114 h 1252962"/>
              <a:gd name="connsiteX162" fmla="*/ 4417099 w 5737264"/>
              <a:gd name="connsiteY162" fmla="*/ 946141 h 1252962"/>
              <a:gd name="connsiteX163" fmla="*/ 4462316 w 5737264"/>
              <a:gd name="connsiteY163" fmla="*/ 1006955 h 1252962"/>
              <a:gd name="connsiteX164" fmla="*/ 4531320 w 5737264"/>
              <a:gd name="connsiteY164" fmla="*/ 1037650 h 1252962"/>
              <a:gd name="connsiteX165" fmla="*/ 4597184 w 5737264"/>
              <a:gd name="connsiteY165" fmla="*/ 969666 h 1252962"/>
              <a:gd name="connsiteX166" fmla="*/ 4617281 w 5737264"/>
              <a:gd name="connsiteY166" fmla="*/ 959617 h 1252962"/>
              <a:gd name="connsiteX167" fmla="*/ 4632353 w 5737264"/>
              <a:gd name="connsiteY167" fmla="*/ 944545 h 1252962"/>
              <a:gd name="connsiteX168" fmla="*/ 4652450 w 5737264"/>
              <a:gd name="connsiteY168" fmla="*/ 934497 h 1252962"/>
              <a:gd name="connsiteX169" fmla="*/ 4672547 w 5737264"/>
              <a:gd name="connsiteY169" fmla="*/ 919424 h 1252962"/>
              <a:gd name="connsiteX170" fmla="*/ 4737861 w 5737264"/>
              <a:gd name="connsiteY170" fmla="*/ 884255 h 1252962"/>
              <a:gd name="connsiteX171" fmla="*/ 4762982 w 5737264"/>
              <a:gd name="connsiteY171" fmla="*/ 879231 h 1252962"/>
              <a:gd name="connsiteX172" fmla="*/ 4778054 w 5737264"/>
              <a:gd name="connsiteY172" fmla="*/ 874206 h 1252962"/>
              <a:gd name="connsiteX173" fmla="*/ 4819294 w 5737264"/>
              <a:gd name="connsiteY173" fmla="*/ 873944 h 1252962"/>
              <a:gd name="connsiteX174" fmla="*/ 4877465 w 5737264"/>
              <a:gd name="connsiteY174" fmla="*/ 895638 h 1252962"/>
              <a:gd name="connsiteX175" fmla="*/ 4935347 w 5737264"/>
              <a:gd name="connsiteY175" fmla="*/ 934523 h 1252962"/>
              <a:gd name="connsiteX176" fmla="*/ 4995402 w 5737264"/>
              <a:gd name="connsiteY176" fmla="*/ 1006746 h 1252962"/>
              <a:gd name="connsiteX177" fmla="*/ 5024762 w 5737264"/>
              <a:gd name="connsiteY177" fmla="*/ 1051963 h 1252962"/>
              <a:gd name="connsiteX178" fmla="*/ 5092223 w 5737264"/>
              <a:gd name="connsiteY178" fmla="*/ 1016506 h 1252962"/>
              <a:gd name="connsiteX179" fmla="*/ 5144322 w 5737264"/>
              <a:gd name="connsiteY179" fmla="*/ 948261 h 1252962"/>
              <a:gd name="connsiteX180" fmla="*/ 5189252 w 5737264"/>
              <a:gd name="connsiteY180" fmla="*/ 886112 h 1252962"/>
              <a:gd name="connsiteX181" fmla="*/ 5226279 w 5737264"/>
              <a:gd name="connsiteY181" fmla="*/ 856230 h 1252962"/>
              <a:gd name="connsiteX182" fmla="*/ 5260637 w 5737264"/>
              <a:gd name="connsiteY182" fmla="*/ 822918 h 1252962"/>
              <a:gd name="connsiteX183" fmla="*/ 5295282 w 5737264"/>
              <a:gd name="connsiteY183" fmla="*/ 800440 h 1252962"/>
              <a:gd name="connsiteX184" fmla="*/ 5334430 w 5737264"/>
              <a:gd name="connsiteY184" fmla="*/ 794893 h 1252962"/>
              <a:gd name="connsiteX185" fmla="*/ 5412174 w 5737264"/>
              <a:gd name="connsiteY185" fmla="*/ 824252 h 1252962"/>
              <a:gd name="connsiteX186" fmla="*/ 5431197 w 5737264"/>
              <a:gd name="connsiteY186" fmla="*/ 768699 h 1252962"/>
              <a:gd name="connsiteX187" fmla="*/ 5441246 w 5737264"/>
              <a:gd name="connsiteY187" fmla="*/ 753626 h 1252962"/>
              <a:gd name="connsiteX188" fmla="*/ 5456318 w 5737264"/>
              <a:gd name="connsiteY188" fmla="*/ 708409 h 1252962"/>
              <a:gd name="connsiteX189" fmla="*/ 5466366 w 5737264"/>
              <a:gd name="connsiteY189" fmla="*/ 683288 h 1252962"/>
              <a:gd name="connsiteX190" fmla="*/ 5476415 w 5737264"/>
              <a:gd name="connsiteY190" fmla="*/ 643094 h 1252962"/>
              <a:gd name="connsiteX191" fmla="*/ 5491487 w 5737264"/>
              <a:gd name="connsiteY191" fmla="*/ 617973 h 1252962"/>
              <a:gd name="connsiteX192" fmla="*/ 5506560 w 5737264"/>
              <a:gd name="connsiteY192" fmla="*/ 572756 h 1252962"/>
              <a:gd name="connsiteX193" fmla="*/ 5526656 w 5737264"/>
              <a:gd name="connsiteY193" fmla="*/ 522514 h 1252962"/>
              <a:gd name="connsiteX194" fmla="*/ 5546753 w 5737264"/>
              <a:gd name="connsiteY194" fmla="*/ 467248 h 1252962"/>
              <a:gd name="connsiteX195" fmla="*/ 5556802 w 5737264"/>
              <a:gd name="connsiteY195" fmla="*/ 411982 h 1252962"/>
              <a:gd name="connsiteX196" fmla="*/ 5566850 w 5737264"/>
              <a:gd name="connsiteY196" fmla="*/ 381837 h 1252962"/>
              <a:gd name="connsiteX197" fmla="*/ 5576898 w 5737264"/>
              <a:gd name="connsiteY197" fmla="*/ 356716 h 1252962"/>
              <a:gd name="connsiteX198" fmla="*/ 5596995 w 5737264"/>
              <a:gd name="connsiteY198" fmla="*/ 316523 h 1252962"/>
              <a:gd name="connsiteX199" fmla="*/ 5617092 w 5737264"/>
              <a:gd name="connsiteY199" fmla="*/ 246184 h 1252962"/>
              <a:gd name="connsiteX200" fmla="*/ 5622116 w 5737264"/>
              <a:gd name="connsiteY200" fmla="*/ 226088 h 1252962"/>
              <a:gd name="connsiteX201" fmla="*/ 5632164 w 5737264"/>
              <a:gd name="connsiteY201" fmla="*/ 216039 h 1252962"/>
              <a:gd name="connsiteX202" fmla="*/ 5637188 w 5737264"/>
              <a:gd name="connsiteY202" fmla="*/ 200967 h 1252962"/>
              <a:gd name="connsiteX203" fmla="*/ 5651738 w 5737264"/>
              <a:gd name="connsiteY203" fmla="*/ 190395 h 1252962"/>
              <a:gd name="connsiteX204" fmla="*/ 5673692 w 5737264"/>
              <a:gd name="connsiteY204" fmla="*/ 153892 h 1252962"/>
              <a:gd name="connsiteX205" fmla="*/ 5726602 w 5737264"/>
              <a:gd name="connsiteY205" fmla="*/ 89362 h 1252962"/>
              <a:gd name="connsiteX206" fmla="*/ 5728722 w 5737264"/>
              <a:gd name="connsiteY206" fmla="*/ 42287 h 1252962"/>
              <a:gd name="connsiteX207" fmla="*/ 5634284 w 5737264"/>
              <a:gd name="connsiteY207" fmla="*/ 25357 h 1252962"/>
              <a:gd name="connsiteX208" fmla="*/ 5536940 w 5737264"/>
              <a:gd name="connsiteY208" fmla="*/ 27214 h 1252962"/>
              <a:gd name="connsiteX209" fmla="*/ 5470369 w 5737264"/>
              <a:gd name="connsiteY209" fmla="*/ 39381 h 1252962"/>
              <a:gd name="connsiteX210" fmla="*/ 5379124 w 5737264"/>
              <a:gd name="connsiteY210" fmla="*/ 39644 h 1252962"/>
              <a:gd name="connsiteX211" fmla="*/ 5309282 w 5737264"/>
              <a:gd name="connsiteY211" fmla="*/ 42287 h 1252962"/>
              <a:gd name="connsiteX212" fmla="*/ 5238682 w 5737264"/>
              <a:gd name="connsiteY212" fmla="*/ 54455 h 1252962"/>
              <a:gd name="connsiteX213" fmla="*/ 5108892 w 5737264"/>
              <a:gd name="connsiteY213" fmla="*/ 37524 h 1252962"/>
              <a:gd name="connsiteX214" fmla="*/ 5020026 w 5737264"/>
              <a:gd name="connsiteY214" fmla="*/ 39120 h 1252962"/>
              <a:gd name="connsiteX215" fmla="*/ 4946233 w 5737264"/>
              <a:gd name="connsiteY215" fmla="*/ 41240 h 1252962"/>
              <a:gd name="connsiteX216" fmla="*/ 4823272 w 5737264"/>
              <a:gd name="connsiteY216" fmla="*/ 50242 h 1252962"/>
              <a:gd name="connsiteX217" fmla="*/ 4727577 w 5737264"/>
              <a:gd name="connsiteY217" fmla="*/ 29073 h 1252962"/>
              <a:gd name="connsiteX218" fmla="*/ 4628376 w 5737264"/>
              <a:gd name="connsiteY218" fmla="*/ 41240 h 1252962"/>
              <a:gd name="connsiteX219" fmla="*/ 4565180 w 5737264"/>
              <a:gd name="connsiteY219" fmla="*/ 46264 h 1252962"/>
              <a:gd name="connsiteX220" fmla="*/ 4417596 w 5737264"/>
              <a:gd name="connsiteY220" fmla="*/ 44406 h 1252962"/>
              <a:gd name="connsiteX221" fmla="*/ 4139984 w 5737264"/>
              <a:gd name="connsiteY221" fmla="*/ 60290 h 1252962"/>
              <a:gd name="connsiteX222" fmla="*/ 3918920 w 5737264"/>
              <a:gd name="connsiteY222" fmla="*/ 50242 h 1252962"/>
              <a:gd name="connsiteX223" fmla="*/ 3873703 w 5737264"/>
              <a:gd name="connsiteY223" fmla="*/ 45217 h 1252962"/>
              <a:gd name="connsiteX224" fmla="*/ 3687808 w 5737264"/>
              <a:gd name="connsiteY224" fmla="*/ 40193 h 1252962"/>
              <a:gd name="connsiteX225" fmla="*/ 3662687 w 5737264"/>
              <a:gd name="connsiteY225" fmla="*/ 35169 h 1252962"/>
              <a:gd name="connsiteX226" fmla="*/ 3627518 w 5737264"/>
              <a:gd name="connsiteY226" fmla="*/ 25121 h 1252962"/>
              <a:gd name="connsiteX227" fmla="*/ 3547131 w 5737264"/>
              <a:gd name="connsiteY227" fmla="*/ 20097 h 1252962"/>
              <a:gd name="connsiteX228" fmla="*/ 3310995 w 5737264"/>
              <a:gd name="connsiteY228" fmla="*/ 25121 h 1252962"/>
              <a:gd name="connsiteX229" fmla="*/ 3265777 w 5737264"/>
              <a:gd name="connsiteY229" fmla="*/ 30145 h 1252962"/>
              <a:gd name="connsiteX230" fmla="*/ 3175342 w 5737264"/>
              <a:gd name="connsiteY230" fmla="*/ 35169 h 1252962"/>
              <a:gd name="connsiteX231" fmla="*/ 2582489 w 5737264"/>
              <a:gd name="connsiteY231" fmla="*/ 45217 h 1252962"/>
              <a:gd name="connsiteX232" fmla="*/ 2255918 w 5737264"/>
              <a:gd name="connsiteY232" fmla="*/ 40193 h 1252962"/>
              <a:gd name="connsiteX233" fmla="*/ 1974564 w 5737264"/>
              <a:gd name="connsiteY233" fmla="*/ 30145 h 1252962"/>
              <a:gd name="connsiteX234" fmla="*/ 1944419 w 5737264"/>
              <a:gd name="connsiteY234" fmla="*/ 25121 h 1252962"/>
              <a:gd name="connsiteX235" fmla="*/ 1848960 w 5737264"/>
              <a:gd name="connsiteY235" fmla="*/ 20097 h 1252962"/>
              <a:gd name="connsiteX236" fmla="*/ 1768573 w 5737264"/>
              <a:gd name="connsiteY236" fmla="*/ 10048 h 1252962"/>
              <a:gd name="connsiteX237" fmla="*/ 1502292 w 5737264"/>
              <a:gd name="connsiteY237" fmla="*/ 20097 h 1252962"/>
              <a:gd name="connsiteX238" fmla="*/ 1467122 w 5737264"/>
              <a:gd name="connsiteY238" fmla="*/ 25121 h 1252962"/>
              <a:gd name="connsiteX239" fmla="*/ 1426929 w 5737264"/>
              <a:gd name="connsiteY239" fmla="*/ 30145 h 1252962"/>
              <a:gd name="connsiteX240" fmla="*/ 1341518 w 5737264"/>
              <a:gd name="connsiteY240" fmla="*/ 45217 h 1252962"/>
              <a:gd name="connsiteX241" fmla="*/ 1095333 w 5737264"/>
              <a:gd name="connsiteY241" fmla="*/ 35169 h 1252962"/>
              <a:gd name="connsiteX242" fmla="*/ 979777 w 5737264"/>
              <a:gd name="connsiteY242" fmla="*/ 20097 h 1252962"/>
              <a:gd name="connsiteX243" fmla="*/ 939584 w 5737264"/>
              <a:gd name="connsiteY243" fmla="*/ 10048 h 1252962"/>
              <a:gd name="connsiteX244" fmla="*/ 813980 w 5737264"/>
              <a:gd name="connsiteY244" fmla="*/ 0 h 1252962"/>
              <a:gd name="connsiteX245" fmla="*/ 743641 w 5737264"/>
              <a:gd name="connsiteY245" fmla="*/ 5024 h 1252962"/>
              <a:gd name="connsiteX246" fmla="*/ 582867 w 5737264"/>
              <a:gd name="connsiteY246" fmla="*/ 15072 h 1252962"/>
              <a:gd name="connsiteX247" fmla="*/ 432142 w 5737264"/>
              <a:gd name="connsiteY247" fmla="*/ 5024 h 1252962"/>
              <a:gd name="connsiteX248" fmla="*/ 412046 w 5737264"/>
              <a:gd name="connsiteY248" fmla="*/ 0 h 1252962"/>
              <a:gd name="connsiteX249" fmla="*/ 281417 w 5737264"/>
              <a:gd name="connsiteY249" fmla="*/ 10048 h 1252962"/>
              <a:gd name="connsiteX250" fmla="*/ 261320 w 5737264"/>
              <a:gd name="connsiteY250" fmla="*/ 15072 h 1252962"/>
              <a:gd name="connsiteX251" fmla="*/ 100547 w 5737264"/>
              <a:gd name="connsiteY251" fmla="*/ 20097 h 1252962"/>
              <a:gd name="connsiteX252" fmla="*/ 5087 w 5737264"/>
              <a:gd name="connsiteY252" fmla="*/ 30145 h 1252962"/>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34182 w 5737264"/>
              <a:gd name="connsiteY113" fmla="*/ 1080198 h 1252696"/>
              <a:gd name="connsiteX114" fmla="*/ 2944230 w 5737264"/>
              <a:gd name="connsiteY114" fmla="*/ 1110343 h 1252696"/>
              <a:gd name="connsiteX115" fmla="*/ 2959303 w 5737264"/>
              <a:gd name="connsiteY115" fmla="*/ 1125415 h 1252696"/>
              <a:gd name="connsiteX116" fmla="*/ 2979399 w 5737264"/>
              <a:gd name="connsiteY116" fmla="*/ 1155560 h 1252696"/>
              <a:gd name="connsiteX117" fmla="*/ 2994472 w 5737264"/>
              <a:gd name="connsiteY117" fmla="*/ 1160584 h 1252696"/>
              <a:gd name="connsiteX118" fmla="*/ 3014569 w 5737264"/>
              <a:gd name="connsiteY118" fmla="*/ 1180681 h 1252696"/>
              <a:gd name="connsiteX119" fmla="*/ 3024617 w 5737264"/>
              <a:gd name="connsiteY119" fmla="*/ 1190730 h 1252696"/>
              <a:gd name="connsiteX120" fmla="*/ 3038878 w 5737264"/>
              <a:gd name="connsiteY120" fmla="*/ 1222994 h 1252696"/>
              <a:gd name="connsiteX121" fmla="*/ 3076168 w 5737264"/>
              <a:gd name="connsiteY121" fmla="*/ 1252354 h 1252696"/>
              <a:gd name="connsiteX122" fmla="*/ 3130125 w 5737264"/>
              <a:gd name="connsiteY122" fmla="*/ 1240971 h 1252696"/>
              <a:gd name="connsiteX123" fmla="*/ 3177985 w 5737264"/>
              <a:gd name="connsiteY123" fmla="*/ 1207372 h 1252696"/>
              <a:gd name="connsiteX124" fmla="*/ 3229535 w 5737264"/>
              <a:gd name="connsiteY124" fmla="*/ 1178561 h 1252696"/>
              <a:gd name="connsiteX125" fmla="*/ 3281634 w 5737264"/>
              <a:gd name="connsiteY125" fmla="*/ 1153440 h 1252696"/>
              <a:gd name="connsiteX126" fmla="*/ 3310995 w 5737264"/>
              <a:gd name="connsiteY126" fmla="*/ 1145512 h 1252696"/>
              <a:gd name="connsiteX127" fmla="*/ 3351188 w 5737264"/>
              <a:gd name="connsiteY127" fmla="*/ 1140488 h 1252696"/>
              <a:gd name="connsiteX128" fmla="*/ 3406454 w 5737264"/>
              <a:gd name="connsiteY128" fmla="*/ 1155560 h 1252696"/>
              <a:gd name="connsiteX129" fmla="*/ 3426551 w 5737264"/>
              <a:gd name="connsiteY129" fmla="*/ 1165609 h 1252696"/>
              <a:gd name="connsiteX130" fmla="*/ 3441624 w 5737264"/>
              <a:gd name="connsiteY130" fmla="*/ 1175657 h 1252696"/>
              <a:gd name="connsiteX131" fmla="*/ 3456696 w 5737264"/>
              <a:gd name="connsiteY131" fmla="*/ 1180681 h 1252696"/>
              <a:gd name="connsiteX132" fmla="*/ 3466744 w 5737264"/>
              <a:gd name="connsiteY132" fmla="*/ 1195754 h 1252696"/>
              <a:gd name="connsiteX133" fmla="*/ 3527035 w 5737264"/>
              <a:gd name="connsiteY133" fmla="*/ 1200778 h 1252696"/>
              <a:gd name="connsiteX134" fmla="*/ 3542107 w 5737264"/>
              <a:gd name="connsiteY134" fmla="*/ 1190730 h 1252696"/>
              <a:gd name="connsiteX135" fmla="*/ 3567228 w 5737264"/>
              <a:gd name="connsiteY135" fmla="*/ 1180681 h 1252696"/>
              <a:gd name="connsiteX136" fmla="*/ 3587325 w 5737264"/>
              <a:gd name="connsiteY136" fmla="*/ 1150536 h 1252696"/>
              <a:gd name="connsiteX137" fmla="*/ 3617470 w 5737264"/>
              <a:gd name="connsiteY137" fmla="*/ 1125415 h 1252696"/>
              <a:gd name="connsiteX138" fmla="*/ 3632542 w 5737264"/>
              <a:gd name="connsiteY138" fmla="*/ 1105319 h 1252696"/>
              <a:gd name="connsiteX139" fmla="*/ 3662687 w 5737264"/>
              <a:gd name="connsiteY139" fmla="*/ 1085222 h 1252696"/>
              <a:gd name="connsiteX140" fmla="*/ 3697856 w 5737264"/>
              <a:gd name="connsiteY140" fmla="*/ 1070149 h 1252696"/>
              <a:gd name="connsiteX141" fmla="*/ 3707905 w 5737264"/>
              <a:gd name="connsiteY141" fmla="*/ 1060101 h 1252696"/>
              <a:gd name="connsiteX142" fmla="*/ 3743074 w 5737264"/>
              <a:gd name="connsiteY142" fmla="*/ 1047148 h 1252696"/>
              <a:gd name="connsiteX143" fmla="*/ 3799125 w 5737264"/>
              <a:gd name="connsiteY143" fmla="*/ 1043982 h 1252696"/>
              <a:gd name="connsiteX144" fmla="*/ 3859651 w 5737264"/>
              <a:gd name="connsiteY144" fmla="*/ 1072033 h 1252696"/>
              <a:gd name="connsiteX145" fmla="*/ 3902226 w 5737264"/>
              <a:gd name="connsiteY145" fmla="*/ 1101367 h 1252696"/>
              <a:gd name="connsiteX146" fmla="*/ 3958041 w 5737264"/>
              <a:gd name="connsiteY146" fmla="*/ 1142346 h 1252696"/>
              <a:gd name="connsiteX147" fmla="*/ 4019404 w 5737264"/>
              <a:gd name="connsiteY147" fmla="*/ 1165609 h 1252696"/>
              <a:gd name="connsiteX148" fmla="*/ 4064621 w 5737264"/>
              <a:gd name="connsiteY148" fmla="*/ 1150536 h 1252696"/>
              <a:gd name="connsiteX149" fmla="*/ 4079694 w 5737264"/>
              <a:gd name="connsiteY149" fmla="*/ 1125415 h 1252696"/>
              <a:gd name="connsiteX150" fmla="*/ 4099791 w 5737264"/>
              <a:gd name="connsiteY150" fmla="*/ 1105319 h 1252696"/>
              <a:gd name="connsiteX151" fmla="*/ 4129936 w 5737264"/>
              <a:gd name="connsiteY151" fmla="*/ 1075173 h 1252696"/>
              <a:gd name="connsiteX152" fmla="*/ 4150032 w 5737264"/>
              <a:gd name="connsiteY152" fmla="*/ 1040004 h 1252696"/>
              <a:gd name="connsiteX153" fmla="*/ 4160081 w 5737264"/>
              <a:gd name="connsiteY153" fmla="*/ 1019908 h 1252696"/>
              <a:gd name="connsiteX154" fmla="*/ 4165105 w 5737264"/>
              <a:gd name="connsiteY154" fmla="*/ 1004835 h 1252696"/>
              <a:gd name="connsiteX155" fmla="*/ 4185202 w 5737264"/>
              <a:gd name="connsiteY155" fmla="*/ 984738 h 1252696"/>
              <a:gd name="connsiteX156" fmla="*/ 4200274 w 5737264"/>
              <a:gd name="connsiteY156" fmla="*/ 979714 h 1252696"/>
              <a:gd name="connsiteX157" fmla="*/ 4235443 w 5737264"/>
              <a:gd name="connsiteY157" fmla="*/ 954593 h 1252696"/>
              <a:gd name="connsiteX158" fmla="*/ 4275637 w 5737264"/>
              <a:gd name="connsiteY158" fmla="*/ 934497 h 1252696"/>
              <a:gd name="connsiteX159" fmla="*/ 4310806 w 5737264"/>
              <a:gd name="connsiteY159" fmla="*/ 914400 h 1252696"/>
              <a:gd name="connsiteX160" fmla="*/ 4325878 w 5737264"/>
              <a:gd name="connsiteY160" fmla="*/ 904352 h 1252696"/>
              <a:gd name="connsiteX161" fmla="*/ 4362094 w 5737264"/>
              <a:gd name="connsiteY161" fmla="*/ 909114 h 1252696"/>
              <a:gd name="connsiteX162" fmla="*/ 4417099 w 5737264"/>
              <a:gd name="connsiteY162" fmla="*/ 946141 h 1252696"/>
              <a:gd name="connsiteX163" fmla="*/ 4462316 w 5737264"/>
              <a:gd name="connsiteY163" fmla="*/ 1006955 h 1252696"/>
              <a:gd name="connsiteX164" fmla="*/ 4531320 w 5737264"/>
              <a:gd name="connsiteY164" fmla="*/ 1037650 h 1252696"/>
              <a:gd name="connsiteX165" fmla="*/ 4597184 w 5737264"/>
              <a:gd name="connsiteY165" fmla="*/ 969666 h 1252696"/>
              <a:gd name="connsiteX166" fmla="*/ 4617281 w 5737264"/>
              <a:gd name="connsiteY166" fmla="*/ 959617 h 1252696"/>
              <a:gd name="connsiteX167" fmla="*/ 4632353 w 5737264"/>
              <a:gd name="connsiteY167" fmla="*/ 944545 h 1252696"/>
              <a:gd name="connsiteX168" fmla="*/ 4652450 w 5737264"/>
              <a:gd name="connsiteY168" fmla="*/ 934497 h 1252696"/>
              <a:gd name="connsiteX169" fmla="*/ 4672547 w 5737264"/>
              <a:gd name="connsiteY169" fmla="*/ 919424 h 1252696"/>
              <a:gd name="connsiteX170" fmla="*/ 4737861 w 5737264"/>
              <a:gd name="connsiteY170" fmla="*/ 884255 h 1252696"/>
              <a:gd name="connsiteX171" fmla="*/ 4762982 w 5737264"/>
              <a:gd name="connsiteY171" fmla="*/ 879231 h 1252696"/>
              <a:gd name="connsiteX172" fmla="*/ 4778054 w 5737264"/>
              <a:gd name="connsiteY172" fmla="*/ 874206 h 1252696"/>
              <a:gd name="connsiteX173" fmla="*/ 4819294 w 5737264"/>
              <a:gd name="connsiteY173" fmla="*/ 873944 h 1252696"/>
              <a:gd name="connsiteX174" fmla="*/ 4877465 w 5737264"/>
              <a:gd name="connsiteY174" fmla="*/ 895638 h 1252696"/>
              <a:gd name="connsiteX175" fmla="*/ 4935347 w 5737264"/>
              <a:gd name="connsiteY175" fmla="*/ 934523 h 1252696"/>
              <a:gd name="connsiteX176" fmla="*/ 4995402 w 5737264"/>
              <a:gd name="connsiteY176" fmla="*/ 1006746 h 1252696"/>
              <a:gd name="connsiteX177" fmla="*/ 5024762 w 5737264"/>
              <a:gd name="connsiteY177" fmla="*/ 1051963 h 1252696"/>
              <a:gd name="connsiteX178" fmla="*/ 5092223 w 5737264"/>
              <a:gd name="connsiteY178" fmla="*/ 1016506 h 1252696"/>
              <a:gd name="connsiteX179" fmla="*/ 5144322 w 5737264"/>
              <a:gd name="connsiteY179" fmla="*/ 948261 h 1252696"/>
              <a:gd name="connsiteX180" fmla="*/ 5189252 w 5737264"/>
              <a:gd name="connsiteY180" fmla="*/ 886112 h 1252696"/>
              <a:gd name="connsiteX181" fmla="*/ 5226279 w 5737264"/>
              <a:gd name="connsiteY181" fmla="*/ 856230 h 1252696"/>
              <a:gd name="connsiteX182" fmla="*/ 5260637 w 5737264"/>
              <a:gd name="connsiteY182" fmla="*/ 822918 h 1252696"/>
              <a:gd name="connsiteX183" fmla="*/ 5295282 w 5737264"/>
              <a:gd name="connsiteY183" fmla="*/ 800440 h 1252696"/>
              <a:gd name="connsiteX184" fmla="*/ 5334430 w 5737264"/>
              <a:gd name="connsiteY184" fmla="*/ 794893 h 1252696"/>
              <a:gd name="connsiteX185" fmla="*/ 5412174 w 5737264"/>
              <a:gd name="connsiteY185" fmla="*/ 824252 h 1252696"/>
              <a:gd name="connsiteX186" fmla="*/ 5431197 w 5737264"/>
              <a:gd name="connsiteY186" fmla="*/ 768699 h 1252696"/>
              <a:gd name="connsiteX187" fmla="*/ 5441246 w 5737264"/>
              <a:gd name="connsiteY187" fmla="*/ 753626 h 1252696"/>
              <a:gd name="connsiteX188" fmla="*/ 5456318 w 5737264"/>
              <a:gd name="connsiteY188" fmla="*/ 708409 h 1252696"/>
              <a:gd name="connsiteX189" fmla="*/ 5466366 w 5737264"/>
              <a:gd name="connsiteY189" fmla="*/ 683288 h 1252696"/>
              <a:gd name="connsiteX190" fmla="*/ 5476415 w 5737264"/>
              <a:gd name="connsiteY190" fmla="*/ 643094 h 1252696"/>
              <a:gd name="connsiteX191" fmla="*/ 5491487 w 5737264"/>
              <a:gd name="connsiteY191" fmla="*/ 617973 h 1252696"/>
              <a:gd name="connsiteX192" fmla="*/ 5506560 w 5737264"/>
              <a:gd name="connsiteY192" fmla="*/ 572756 h 1252696"/>
              <a:gd name="connsiteX193" fmla="*/ 5526656 w 5737264"/>
              <a:gd name="connsiteY193" fmla="*/ 522514 h 1252696"/>
              <a:gd name="connsiteX194" fmla="*/ 5546753 w 5737264"/>
              <a:gd name="connsiteY194" fmla="*/ 467248 h 1252696"/>
              <a:gd name="connsiteX195" fmla="*/ 5556802 w 5737264"/>
              <a:gd name="connsiteY195" fmla="*/ 411982 h 1252696"/>
              <a:gd name="connsiteX196" fmla="*/ 5566850 w 5737264"/>
              <a:gd name="connsiteY196" fmla="*/ 381837 h 1252696"/>
              <a:gd name="connsiteX197" fmla="*/ 5576898 w 5737264"/>
              <a:gd name="connsiteY197" fmla="*/ 356716 h 1252696"/>
              <a:gd name="connsiteX198" fmla="*/ 5596995 w 5737264"/>
              <a:gd name="connsiteY198" fmla="*/ 316523 h 1252696"/>
              <a:gd name="connsiteX199" fmla="*/ 5617092 w 5737264"/>
              <a:gd name="connsiteY199" fmla="*/ 246184 h 1252696"/>
              <a:gd name="connsiteX200" fmla="*/ 5622116 w 5737264"/>
              <a:gd name="connsiteY200" fmla="*/ 226088 h 1252696"/>
              <a:gd name="connsiteX201" fmla="*/ 5632164 w 5737264"/>
              <a:gd name="connsiteY201" fmla="*/ 216039 h 1252696"/>
              <a:gd name="connsiteX202" fmla="*/ 5637188 w 5737264"/>
              <a:gd name="connsiteY202" fmla="*/ 200967 h 1252696"/>
              <a:gd name="connsiteX203" fmla="*/ 5651738 w 5737264"/>
              <a:gd name="connsiteY203" fmla="*/ 190395 h 1252696"/>
              <a:gd name="connsiteX204" fmla="*/ 5673692 w 5737264"/>
              <a:gd name="connsiteY204" fmla="*/ 153892 h 1252696"/>
              <a:gd name="connsiteX205" fmla="*/ 5726602 w 5737264"/>
              <a:gd name="connsiteY205" fmla="*/ 89362 h 1252696"/>
              <a:gd name="connsiteX206" fmla="*/ 5728722 w 5737264"/>
              <a:gd name="connsiteY206" fmla="*/ 42287 h 1252696"/>
              <a:gd name="connsiteX207" fmla="*/ 5634284 w 5737264"/>
              <a:gd name="connsiteY207" fmla="*/ 25357 h 1252696"/>
              <a:gd name="connsiteX208" fmla="*/ 5536940 w 5737264"/>
              <a:gd name="connsiteY208" fmla="*/ 27214 h 1252696"/>
              <a:gd name="connsiteX209" fmla="*/ 5470369 w 5737264"/>
              <a:gd name="connsiteY209" fmla="*/ 39381 h 1252696"/>
              <a:gd name="connsiteX210" fmla="*/ 5379124 w 5737264"/>
              <a:gd name="connsiteY210" fmla="*/ 39644 h 1252696"/>
              <a:gd name="connsiteX211" fmla="*/ 5309282 w 5737264"/>
              <a:gd name="connsiteY211" fmla="*/ 42287 h 1252696"/>
              <a:gd name="connsiteX212" fmla="*/ 5238682 w 5737264"/>
              <a:gd name="connsiteY212" fmla="*/ 54455 h 1252696"/>
              <a:gd name="connsiteX213" fmla="*/ 5108892 w 5737264"/>
              <a:gd name="connsiteY213" fmla="*/ 37524 h 1252696"/>
              <a:gd name="connsiteX214" fmla="*/ 5020026 w 5737264"/>
              <a:gd name="connsiteY214" fmla="*/ 39120 h 1252696"/>
              <a:gd name="connsiteX215" fmla="*/ 4946233 w 5737264"/>
              <a:gd name="connsiteY215" fmla="*/ 41240 h 1252696"/>
              <a:gd name="connsiteX216" fmla="*/ 4823272 w 5737264"/>
              <a:gd name="connsiteY216" fmla="*/ 50242 h 1252696"/>
              <a:gd name="connsiteX217" fmla="*/ 4727577 w 5737264"/>
              <a:gd name="connsiteY217" fmla="*/ 29073 h 1252696"/>
              <a:gd name="connsiteX218" fmla="*/ 4628376 w 5737264"/>
              <a:gd name="connsiteY218" fmla="*/ 41240 h 1252696"/>
              <a:gd name="connsiteX219" fmla="*/ 4565180 w 5737264"/>
              <a:gd name="connsiteY219" fmla="*/ 46264 h 1252696"/>
              <a:gd name="connsiteX220" fmla="*/ 4417596 w 5737264"/>
              <a:gd name="connsiteY220" fmla="*/ 44406 h 1252696"/>
              <a:gd name="connsiteX221" fmla="*/ 4139984 w 5737264"/>
              <a:gd name="connsiteY221" fmla="*/ 60290 h 1252696"/>
              <a:gd name="connsiteX222" fmla="*/ 3918920 w 5737264"/>
              <a:gd name="connsiteY222" fmla="*/ 50242 h 1252696"/>
              <a:gd name="connsiteX223" fmla="*/ 3873703 w 5737264"/>
              <a:gd name="connsiteY223" fmla="*/ 45217 h 1252696"/>
              <a:gd name="connsiteX224" fmla="*/ 3687808 w 5737264"/>
              <a:gd name="connsiteY224" fmla="*/ 40193 h 1252696"/>
              <a:gd name="connsiteX225" fmla="*/ 3662687 w 5737264"/>
              <a:gd name="connsiteY225" fmla="*/ 35169 h 1252696"/>
              <a:gd name="connsiteX226" fmla="*/ 3627518 w 5737264"/>
              <a:gd name="connsiteY226" fmla="*/ 25121 h 1252696"/>
              <a:gd name="connsiteX227" fmla="*/ 3547131 w 5737264"/>
              <a:gd name="connsiteY227" fmla="*/ 20097 h 1252696"/>
              <a:gd name="connsiteX228" fmla="*/ 3310995 w 5737264"/>
              <a:gd name="connsiteY228" fmla="*/ 25121 h 1252696"/>
              <a:gd name="connsiteX229" fmla="*/ 3265777 w 5737264"/>
              <a:gd name="connsiteY229" fmla="*/ 30145 h 1252696"/>
              <a:gd name="connsiteX230" fmla="*/ 3175342 w 5737264"/>
              <a:gd name="connsiteY230" fmla="*/ 35169 h 1252696"/>
              <a:gd name="connsiteX231" fmla="*/ 2582489 w 5737264"/>
              <a:gd name="connsiteY231" fmla="*/ 45217 h 1252696"/>
              <a:gd name="connsiteX232" fmla="*/ 2255918 w 5737264"/>
              <a:gd name="connsiteY232" fmla="*/ 40193 h 1252696"/>
              <a:gd name="connsiteX233" fmla="*/ 1974564 w 5737264"/>
              <a:gd name="connsiteY233" fmla="*/ 30145 h 1252696"/>
              <a:gd name="connsiteX234" fmla="*/ 1944419 w 5737264"/>
              <a:gd name="connsiteY234" fmla="*/ 25121 h 1252696"/>
              <a:gd name="connsiteX235" fmla="*/ 1848960 w 5737264"/>
              <a:gd name="connsiteY235" fmla="*/ 20097 h 1252696"/>
              <a:gd name="connsiteX236" fmla="*/ 1768573 w 5737264"/>
              <a:gd name="connsiteY236" fmla="*/ 10048 h 1252696"/>
              <a:gd name="connsiteX237" fmla="*/ 1502292 w 5737264"/>
              <a:gd name="connsiteY237" fmla="*/ 20097 h 1252696"/>
              <a:gd name="connsiteX238" fmla="*/ 1467122 w 5737264"/>
              <a:gd name="connsiteY238" fmla="*/ 25121 h 1252696"/>
              <a:gd name="connsiteX239" fmla="*/ 1426929 w 5737264"/>
              <a:gd name="connsiteY239" fmla="*/ 30145 h 1252696"/>
              <a:gd name="connsiteX240" fmla="*/ 1341518 w 5737264"/>
              <a:gd name="connsiteY240" fmla="*/ 45217 h 1252696"/>
              <a:gd name="connsiteX241" fmla="*/ 1095333 w 5737264"/>
              <a:gd name="connsiteY241" fmla="*/ 35169 h 1252696"/>
              <a:gd name="connsiteX242" fmla="*/ 979777 w 5737264"/>
              <a:gd name="connsiteY242" fmla="*/ 20097 h 1252696"/>
              <a:gd name="connsiteX243" fmla="*/ 939584 w 5737264"/>
              <a:gd name="connsiteY243" fmla="*/ 10048 h 1252696"/>
              <a:gd name="connsiteX244" fmla="*/ 813980 w 5737264"/>
              <a:gd name="connsiteY244" fmla="*/ 0 h 1252696"/>
              <a:gd name="connsiteX245" fmla="*/ 743641 w 5737264"/>
              <a:gd name="connsiteY245" fmla="*/ 5024 h 1252696"/>
              <a:gd name="connsiteX246" fmla="*/ 582867 w 5737264"/>
              <a:gd name="connsiteY246" fmla="*/ 15072 h 1252696"/>
              <a:gd name="connsiteX247" fmla="*/ 432142 w 5737264"/>
              <a:gd name="connsiteY247" fmla="*/ 5024 h 1252696"/>
              <a:gd name="connsiteX248" fmla="*/ 412046 w 5737264"/>
              <a:gd name="connsiteY248" fmla="*/ 0 h 1252696"/>
              <a:gd name="connsiteX249" fmla="*/ 281417 w 5737264"/>
              <a:gd name="connsiteY249" fmla="*/ 10048 h 1252696"/>
              <a:gd name="connsiteX250" fmla="*/ 261320 w 5737264"/>
              <a:gd name="connsiteY250" fmla="*/ 15072 h 1252696"/>
              <a:gd name="connsiteX251" fmla="*/ 100547 w 5737264"/>
              <a:gd name="connsiteY251" fmla="*/ 20097 h 1252696"/>
              <a:gd name="connsiteX252" fmla="*/ 5087 w 5737264"/>
              <a:gd name="connsiteY252"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44230 w 5737264"/>
              <a:gd name="connsiteY113" fmla="*/ 1110343 h 1252696"/>
              <a:gd name="connsiteX114" fmla="*/ 2959303 w 5737264"/>
              <a:gd name="connsiteY114" fmla="*/ 1125415 h 1252696"/>
              <a:gd name="connsiteX115" fmla="*/ 2979399 w 5737264"/>
              <a:gd name="connsiteY115" fmla="*/ 1155560 h 1252696"/>
              <a:gd name="connsiteX116" fmla="*/ 2994472 w 5737264"/>
              <a:gd name="connsiteY116" fmla="*/ 1160584 h 1252696"/>
              <a:gd name="connsiteX117" fmla="*/ 3014569 w 5737264"/>
              <a:gd name="connsiteY117" fmla="*/ 1180681 h 1252696"/>
              <a:gd name="connsiteX118" fmla="*/ 3024617 w 5737264"/>
              <a:gd name="connsiteY118" fmla="*/ 1190730 h 1252696"/>
              <a:gd name="connsiteX119" fmla="*/ 3038878 w 5737264"/>
              <a:gd name="connsiteY119" fmla="*/ 1222994 h 1252696"/>
              <a:gd name="connsiteX120" fmla="*/ 3076168 w 5737264"/>
              <a:gd name="connsiteY120" fmla="*/ 1252354 h 1252696"/>
              <a:gd name="connsiteX121" fmla="*/ 3130125 w 5737264"/>
              <a:gd name="connsiteY121" fmla="*/ 1240971 h 1252696"/>
              <a:gd name="connsiteX122" fmla="*/ 3177985 w 5737264"/>
              <a:gd name="connsiteY122" fmla="*/ 1207372 h 1252696"/>
              <a:gd name="connsiteX123" fmla="*/ 3229535 w 5737264"/>
              <a:gd name="connsiteY123" fmla="*/ 1178561 h 1252696"/>
              <a:gd name="connsiteX124" fmla="*/ 3281634 w 5737264"/>
              <a:gd name="connsiteY124" fmla="*/ 1153440 h 1252696"/>
              <a:gd name="connsiteX125" fmla="*/ 3310995 w 5737264"/>
              <a:gd name="connsiteY125" fmla="*/ 1145512 h 1252696"/>
              <a:gd name="connsiteX126" fmla="*/ 3351188 w 5737264"/>
              <a:gd name="connsiteY126" fmla="*/ 1140488 h 1252696"/>
              <a:gd name="connsiteX127" fmla="*/ 3406454 w 5737264"/>
              <a:gd name="connsiteY127" fmla="*/ 1155560 h 1252696"/>
              <a:gd name="connsiteX128" fmla="*/ 3426551 w 5737264"/>
              <a:gd name="connsiteY128" fmla="*/ 1165609 h 1252696"/>
              <a:gd name="connsiteX129" fmla="*/ 3441624 w 5737264"/>
              <a:gd name="connsiteY129" fmla="*/ 1175657 h 1252696"/>
              <a:gd name="connsiteX130" fmla="*/ 3456696 w 5737264"/>
              <a:gd name="connsiteY130" fmla="*/ 1180681 h 1252696"/>
              <a:gd name="connsiteX131" fmla="*/ 3466744 w 5737264"/>
              <a:gd name="connsiteY131" fmla="*/ 1195754 h 1252696"/>
              <a:gd name="connsiteX132" fmla="*/ 3527035 w 5737264"/>
              <a:gd name="connsiteY132" fmla="*/ 1200778 h 1252696"/>
              <a:gd name="connsiteX133" fmla="*/ 3542107 w 5737264"/>
              <a:gd name="connsiteY133" fmla="*/ 1190730 h 1252696"/>
              <a:gd name="connsiteX134" fmla="*/ 3567228 w 5737264"/>
              <a:gd name="connsiteY134" fmla="*/ 1180681 h 1252696"/>
              <a:gd name="connsiteX135" fmla="*/ 3587325 w 5737264"/>
              <a:gd name="connsiteY135" fmla="*/ 1150536 h 1252696"/>
              <a:gd name="connsiteX136" fmla="*/ 3617470 w 5737264"/>
              <a:gd name="connsiteY136" fmla="*/ 1125415 h 1252696"/>
              <a:gd name="connsiteX137" fmla="*/ 3632542 w 5737264"/>
              <a:gd name="connsiteY137" fmla="*/ 1105319 h 1252696"/>
              <a:gd name="connsiteX138" fmla="*/ 3662687 w 5737264"/>
              <a:gd name="connsiteY138" fmla="*/ 1085222 h 1252696"/>
              <a:gd name="connsiteX139" fmla="*/ 3697856 w 5737264"/>
              <a:gd name="connsiteY139" fmla="*/ 1070149 h 1252696"/>
              <a:gd name="connsiteX140" fmla="*/ 3707905 w 5737264"/>
              <a:gd name="connsiteY140" fmla="*/ 1060101 h 1252696"/>
              <a:gd name="connsiteX141" fmla="*/ 3743074 w 5737264"/>
              <a:gd name="connsiteY141" fmla="*/ 1047148 h 1252696"/>
              <a:gd name="connsiteX142" fmla="*/ 3799125 w 5737264"/>
              <a:gd name="connsiteY142" fmla="*/ 1043982 h 1252696"/>
              <a:gd name="connsiteX143" fmla="*/ 3859651 w 5737264"/>
              <a:gd name="connsiteY143" fmla="*/ 1072033 h 1252696"/>
              <a:gd name="connsiteX144" fmla="*/ 3902226 w 5737264"/>
              <a:gd name="connsiteY144" fmla="*/ 1101367 h 1252696"/>
              <a:gd name="connsiteX145" fmla="*/ 3958041 w 5737264"/>
              <a:gd name="connsiteY145" fmla="*/ 1142346 h 1252696"/>
              <a:gd name="connsiteX146" fmla="*/ 4019404 w 5737264"/>
              <a:gd name="connsiteY146" fmla="*/ 1165609 h 1252696"/>
              <a:gd name="connsiteX147" fmla="*/ 4064621 w 5737264"/>
              <a:gd name="connsiteY147" fmla="*/ 1150536 h 1252696"/>
              <a:gd name="connsiteX148" fmla="*/ 4079694 w 5737264"/>
              <a:gd name="connsiteY148" fmla="*/ 1125415 h 1252696"/>
              <a:gd name="connsiteX149" fmla="*/ 4099791 w 5737264"/>
              <a:gd name="connsiteY149" fmla="*/ 1105319 h 1252696"/>
              <a:gd name="connsiteX150" fmla="*/ 4129936 w 5737264"/>
              <a:gd name="connsiteY150" fmla="*/ 1075173 h 1252696"/>
              <a:gd name="connsiteX151" fmla="*/ 4150032 w 5737264"/>
              <a:gd name="connsiteY151" fmla="*/ 1040004 h 1252696"/>
              <a:gd name="connsiteX152" fmla="*/ 4160081 w 5737264"/>
              <a:gd name="connsiteY152" fmla="*/ 1019908 h 1252696"/>
              <a:gd name="connsiteX153" fmla="*/ 4165105 w 5737264"/>
              <a:gd name="connsiteY153" fmla="*/ 1004835 h 1252696"/>
              <a:gd name="connsiteX154" fmla="*/ 4185202 w 5737264"/>
              <a:gd name="connsiteY154" fmla="*/ 984738 h 1252696"/>
              <a:gd name="connsiteX155" fmla="*/ 4200274 w 5737264"/>
              <a:gd name="connsiteY155" fmla="*/ 979714 h 1252696"/>
              <a:gd name="connsiteX156" fmla="*/ 4235443 w 5737264"/>
              <a:gd name="connsiteY156" fmla="*/ 954593 h 1252696"/>
              <a:gd name="connsiteX157" fmla="*/ 4275637 w 5737264"/>
              <a:gd name="connsiteY157" fmla="*/ 934497 h 1252696"/>
              <a:gd name="connsiteX158" fmla="*/ 4310806 w 5737264"/>
              <a:gd name="connsiteY158" fmla="*/ 914400 h 1252696"/>
              <a:gd name="connsiteX159" fmla="*/ 4325878 w 5737264"/>
              <a:gd name="connsiteY159" fmla="*/ 904352 h 1252696"/>
              <a:gd name="connsiteX160" fmla="*/ 4362094 w 5737264"/>
              <a:gd name="connsiteY160" fmla="*/ 909114 h 1252696"/>
              <a:gd name="connsiteX161" fmla="*/ 4417099 w 5737264"/>
              <a:gd name="connsiteY161" fmla="*/ 946141 h 1252696"/>
              <a:gd name="connsiteX162" fmla="*/ 4462316 w 5737264"/>
              <a:gd name="connsiteY162" fmla="*/ 1006955 h 1252696"/>
              <a:gd name="connsiteX163" fmla="*/ 4531320 w 5737264"/>
              <a:gd name="connsiteY163" fmla="*/ 1037650 h 1252696"/>
              <a:gd name="connsiteX164" fmla="*/ 4597184 w 5737264"/>
              <a:gd name="connsiteY164" fmla="*/ 969666 h 1252696"/>
              <a:gd name="connsiteX165" fmla="*/ 4617281 w 5737264"/>
              <a:gd name="connsiteY165" fmla="*/ 959617 h 1252696"/>
              <a:gd name="connsiteX166" fmla="*/ 4632353 w 5737264"/>
              <a:gd name="connsiteY166" fmla="*/ 944545 h 1252696"/>
              <a:gd name="connsiteX167" fmla="*/ 4652450 w 5737264"/>
              <a:gd name="connsiteY167" fmla="*/ 934497 h 1252696"/>
              <a:gd name="connsiteX168" fmla="*/ 4672547 w 5737264"/>
              <a:gd name="connsiteY168" fmla="*/ 919424 h 1252696"/>
              <a:gd name="connsiteX169" fmla="*/ 4737861 w 5737264"/>
              <a:gd name="connsiteY169" fmla="*/ 884255 h 1252696"/>
              <a:gd name="connsiteX170" fmla="*/ 4762982 w 5737264"/>
              <a:gd name="connsiteY170" fmla="*/ 879231 h 1252696"/>
              <a:gd name="connsiteX171" fmla="*/ 4778054 w 5737264"/>
              <a:gd name="connsiteY171" fmla="*/ 874206 h 1252696"/>
              <a:gd name="connsiteX172" fmla="*/ 4819294 w 5737264"/>
              <a:gd name="connsiteY172" fmla="*/ 873944 h 1252696"/>
              <a:gd name="connsiteX173" fmla="*/ 4877465 w 5737264"/>
              <a:gd name="connsiteY173" fmla="*/ 895638 h 1252696"/>
              <a:gd name="connsiteX174" fmla="*/ 4935347 w 5737264"/>
              <a:gd name="connsiteY174" fmla="*/ 934523 h 1252696"/>
              <a:gd name="connsiteX175" fmla="*/ 4995402 w 5737264"/>
              <a:gd name="connsiteY175" fmla="*/ 1006746 h 1252696"/>
              <a:gd name="connsiteX176" fmla="*/ 5024762 w 5737264"/>
              <a:gd name="connsiteY176" fmla="*/ 1051963 h 1252696"/>
              <a:gd name="connsiteX177" fmla="*/ 5092223 w 5737264"/>
              <a:gd name="connsiteY177" fmla="*/ 1016506 h 1252696"/>
              <a:gd name="connsiteX178" fmla="*/ 5144322 w 5737264"/>
              <a:gd name="connsiteY178" fmla="*/ 948261 h 1252696"/>
              <a:gd name="connsiteX179" fmla="*/ 5189252 w 5737264"/>
              <a:gd name="connsiteY179" fmla="*/ 886112 h 1252696"/>
              <a:gd name="connsiteX180" fmla="*/ 5226279 w 5737264"/>
              <a:gd name="connsiteY180" fmla="*/ 856230 h 1252696"/>
              <a:gd name="connsiteX181" fmla="*/ 5260637 w 5737264"/>
              <a:gd name="connsiteY181" fmla="*/ 822918 h 1252696"/>
              <a:gd name="connsiteX182" fmla="*/ 5295282 w 5737264"/>
              <a:gd name="connsiteY182" fmla="*/ 800440 h 1252696"/>
              <a:gd name="connsiteX183" fmla="*/ 5334430 w 5737264"/>
              <a:gd name="connsiteY183" fmla="*/ 794893 h 1252696"/>
              <a:gd name="connsiteX184" fmla="*/ 5412174 w 5737264"/>
              <a:gd name="connsiteY184" fmla="*/ 824252 h 1252696"/>
              <a:gd name="connsiteX185" fmla="*/ 5431197 w 5737264"/>
              <a:gd name="connsiteY185" fmla="*/ 768699 h 1252696"/>
              <a:gd name="connsiteX186" fmla="*/ 5441246 w 5737264"/>
              <a:gd name="connsiteY186" fmla="*/ 753626 h 1252696"/>
              <a:gd name="connsiteX187" fmla="*/ 5456318 w 5737264"/>
              <a:gd name="connsiteY187" fmla="*/ 708409 h 1252696"/>
              <a:gd name="connsiteX188" fmla="*/ 5466366 w 5737264"/>
              <a:gd name="connsiteY188" fmla="*/ 683288 h 1252696"/>
              <a:gd name="connsiteX189" fmla="*/ 5476415 w 5737264"/>
              <a:gd name="connsiteY189" fmla="*/ 643094 h 1252696"/>
              <a:gd name="connsiteX190" fmla="*/ 5491487 w 5737264"/>
              <a:gd name="connsiteY190" fmla="*/ 617973 h 1252696"/>
              <a:gd name="connsiteX191" fmla="*/ 5506560 w 5737264"/>
              <a:gd name="connsiteY191" fmla="*/ 572756 h 1252696"/>
              <a:gd name="connsiteX192" fmla="*/ 5526656 w 5737264"/>
              <a:gd name="connsiteY192" fmla="*/ 522514 h 1252696"/>
              <a:gd name="connsiteX193" fmla="*/ 5546753 w 5737264"/>
              <a:gd name="connsiteY193" fmla="*/ 467248 h 1252696"/>
              <a:gd name="connsiteX194" fmla="*/ 5556802 w 5737264"/>
              <a:gd name="connsiteY194" fmla="*/ 411982 h 1252696"/>
              <a:gd name="connsiteX195" fmla="*/ 5566850 w 5737264"/>
              <a:gd name="connsiteY195" fmla="*/ 381837 h 1252696"/>
              <a:gd name="connsiteX196" fmla="*/ 5576898 w 5737264"/>
              <a:gd name="connsiteY196" fmla="*/ 356716 h 1252696"/>
              <a:gd name="connsiteX197" fmla="*/ 5596995 w 5737264"/>
              <a:gd name="connsiteY197" fmla="*/ 316523 h 1252696"/>
              <a:gd name="connsiteX198" fmla="*/ 5617092 w 5737264"/>
              <a:gd name="connsiteY198" fmla="*/ 246184 h 1252696"/>
              <a:gd name="connsiteX199" fmla="*/ 5622116 w 5737264"/>
              <a:gd name="connsiteY199" fmla="*/ 226088 h 1252696"/>
              <a:gd name="connsiteX200" fmla="*/ 5632164 w 5737264"/>
              <a:gd name="connsiteY200" fmla="*/ 216039 h 1252696"/>
              <a:gd name="connsiteX201" fmla="*/ 5637188 w 5737264"/>
              <a:gd name="connsiteY201" fmla="*/ 200967 h 1252696"/>
              <a:gd name="connsiteX202" fmla="*/ 5651738 w 5737264"/>
              <a:gd name="connsiteY202" fmla="*/ 190395 h 1252696"/>
              <a:gd name="connsiteX203" fmla="*/ 5673692 w 5737264"/>
              <a:gd name="connsiteY203" fmla="*/ 153892 h 1252696"/>
              <a:gd name="connsiteX204" fmla="*/ 5726602 w 5737264"/>
              <a:gd name="connsiteY204" fmla="*/ 89362 h 1252696"/>
              <a:gd name="connsiteX205" fmla="*/ 5728722 w 5737264"/>
              <a:gd name="connsiteY205" fmla="*/ 42287 h 1252696"/>
              <a:gd name="connsiteX206" fmla="*/ 5634284 w 5737264"/>
              <a:gd name="connsiteY206" fmla="*/ 25357 h 1252696"/>
              <a:gd name="connsiteX207" fmla="*/ 5536940 w 5737264"/>
              <a:gd name="connsiteY207" fmla="*/ 27214 h 1252696"/>
              <a:gd name="connsiteX208" fmla="*/ 5470369 w 5737264"/>
              <a:gd name="connsiteY208" fmla="*/ 39381 h 1252696"/>
              <a:gd name="connsiteX209" fmla="*/ 5379124 w 5737264"/>
              <a:gd name="connsiteY209" fmla="*/ 39644 h 1252696"/>
              <a:gd name="connsiteX210" fmla="*/ 5309282 w 5737264"/>
              <a:gd name="connsiteY210" fmla="*/ 42287 h 1252696"/>
              <a:gd name="connsiteX211" fmla="*/ 5238682 w 5737264"/>
              <a:gd name="connsiteY211" fmla="*/ 54455 h 1252696"/>
              <a:gd name="connsiteX212" fmla="*/ 5108892 w 5737264"/>
              <a:gd name="connsiteY212" fmla="*/ 37524 h 1252696"/>
              <a:gd name="connsiteX213" fmla="*/ 5020026 w 5737264"/>
              <a:gd name="connsiteY213" fmla="*/ 39120 h 1252696"/>
              <a:gd name="connsiteX214" fmla="*/ 4946233 w 5737264"/>
              <a:gd name="connsiteY214" fmla="*/ 41240 h 1252696"/>
              <a:gd name="connsiteX215" fmla="*/ 4823272 w 5737264"/>
              <a:gd name="connsiteY215" fmla="*/ 50242 h 1252696"/>
              <a:gd name="connsiteX216" fmla="*/ 4727577 w 5737264"/>
              <a:gd name="connsiteY216" fmla="*/ 29073 h 1252696"/>
              <a:gd name="connsiteX217" fmla="*/ 4628376 w 5737264"/>
              <a:gd name="connsiteY217" fmla="*/ 41240 h 1252696"/>
              <a:gd name="connsiteX218" fmla="*/ 4565180 w 5737264"/>
              <a:gd name="connsiteY218" fmla="*/ 46264 h 1252696"/>
              <a:gd name="connsiteX219" fmla="*/ 4417596 w 5737264"/>
              <a:gd name="connsiteY219" fmla="*/ 44406 h 1252696"/>
              <a:gd name="connsiteX220" fmla="*/ 4139984 w 5737264"/>
              <a:gd name="connsiteY220" fmla="*/ 60290 h 1252696"/>
              <a:gd name="connsiteX221" fmla="*/ 3918920 w 5737264"/>
              <a:gd name="connsiteY221" fmla="*/ 50242 h 1252696"/>
              <a:gd name="connsiteX222" fmla="*/ 3873703 w 5737264"/>
              <a:gd name="connsiteY222" fmla="*/ 45217 h 1252696"/>
              <a:gd name="connsiteX223" fmla="*/ 3687808 w 5737264"/>
              <a:gd name="connsiteY223" fmla="*/ 40193 h 1252696"/>
              <a:gd name="connsiteX224" fmla="*/ 3662687 w 5737264"/>
              <a:gd name="connsiteY224" fmla="*/ 35169 h 1252696"/>
              <a:gd name="connsiteX225" fmla="*/ 3627518 w 5737264"/>
              <a:gd name="connsiteY225" fmla="*/ 25121 h 1252696"/>
              <a:gd name="connsiteX226" fmla="*/ 3547131 w 5737264"/>
              <a:gd name="connsiteY226" fmla="*/ 20097 h 1252696"/>
              <a:gd name="connsiteX227" fmla="*/ 3310995 w 5737264"/>
              <a:gd name="connsiteY227" fmla="*/ 25121 h 1252696"/>
              <a:gd name="connsiteX228" fmla="*/ 3265777 w 5737264"/>
              <a:gd name="connsiteY228" fmla="*/ 30145 h 1252696"/>
              <a:gd name="connsiteX229" fmla="*/ 3175342 w 5737264"/>
              <a:gd name="connsiteY229" fmla="*/ 35169 h 1252696"/>
              <a:gd name="connsiteX230" fmla="*/ 2582489 w 5737264"/>
              <a:gd name="connsiteY230" fmla="*/ 45217 h 1252696"/>
              <a:gd name="connsiteX231" fmla="*/ 2255918 w 5737264"/>
              <a:gd name="connsiteY231" fmla="*/ 40193 h 1252696"/>
              <a:gd name="connsiteX232" fmla="*/ 1974564 w 5737264"/>
              <a:gd name="connsiteY232" fmla="*/ 30145 h 1252696"/>
              <a:gd name="connsiteX233" fmla="*/ 1944419 w 5737264"/>
              <a:gd name="connsiteY233" fmla="*/ 25121 h 1252696"/>
              <a:gd name="connsiteX234" fmla="*/ 1848960 w 5737264"/>
              <a:gd name="connsiteY234" fmla="*/ 20097 h 1252696"/>
              <a:gd name="connsiteX235" fmla="*/ 1768573 w 5737264"/>
              <a:gd name="connsiteY235" fmla="*/ 10048 h 1252696"/>
              <a:gd name="connsiteX236" fmla="*/ 1502292 w 5737264"/>
              <a:gd name="connsiteY236" fmla="*/ 20097 h 1252696"/>
              <a:gd name="connsiteX237" fmla="*/ 1467122 w 5737264"/>
              <a:gd name="connsiteY237" fmla="*/ 25121 h 1252696"/>
              <a:gd name="connsiteX238" fmla="*/ 1426929 w 5737264"/>
              <a:gd name="connsiteY238" fmla="*/ 30145 h 1252696"/>
              <a:gd name="connsiteX239" fmla="*/ 1341518 w 5737264"/>
              <a:gd name="connsiteY239" fmla="*/ 45217 h 1252696"/>
              <a:gd name="connsiteX240" fmla="*/ 1095333 w 5737264"/>
              <a:gd name="connsiteY240" fmla="*/ 35169 h 1252696"/>
              <a:gd name="connsiteX241" fmla="*/ 979777 w 5737264"/>
              <a:gd name="connsiteY241" fmla="*/ 20097 h 1252696"/>
              <a:gd name="connsiteX242" fmla="*/ 939584 w 5737264"/>
              <a:gd name="connsiteY242" fmla="*/ 10048 h 1252696"/>
              <a:gd name="connsiteX243" fmla="*/ 813980 w 5737264"/>
              <a:gd name="connsiteY243" fmla="*/ 0 h 1252696"/>
              <a:gd name="connsiteX244" fmla="*/ 743641 w 5737264"/>
              <a:gd name="connsiteY244" fmla="*/ 5024 h 1252696"/>
              <a:gd name="connsiteX245" fmla="*/ 582867 w 5737264"/>
              <a:gd name="connsiteY245" fmla="*/ 15072 h 1252696"/>
              <a:gd name="connsiteX246" fmla="*/ 432142 w 5737264"/>
              <a:gd name="connsiteY246" fmla="*/ 5024 h 1252696"/>
              <a:gd name="connsiteX247" fmla="*/ 412046 w 5737264"/>
              <a:gd name="connsiteY247" fmla="*/ 0 h 1252696"/>
              <a:gd name="connsiteX248" fmla="*/ 281417 w 5737264"/>
              <a:gd name="connsiteY248" fmla="*/ 10048 h 1252696"/>
              <a:gd name="connsiteX249" fmla="*/ 261320 w 5737264"/>
              <a:gd name="connsiteY249" fmla="*/ 15072 h 1252696"/>
              <a:gd name="connsiteX250" fmla="*/ 100547 w 5737264"/>
              <a:gd name="connsiteY250" fmla="*/ 20097 h 1252696"/>
              <a:gd name="connsiteX251" fmla="*/ 5087 w 5737264"/>
              <a:gd name="connsiteY251"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4472 w 5737264"/>
              <a:gd name="connsiteY115" fmla="*/ 1160584 h 1252696"/>
              <a:gd name="connsiteX116" fmla="*/ 3014569 w 5737264"/>
              <a:gd name="connsiteY116" fmla="*/ 1180681 h 1252696"/>
              <a:gd name="connsiteX117" fmla="*/ 3024617 w 5737264"/>
              <a:gd name="connsiteY117" fmla="*/ 1190730 h 1252696"/>
              <a:gd name="connsiteX118" fmla="*/ 3038878 w 5737264"/>
              <a:gd name="connsiteY118" fmla="*/ 1222994 h 1252696"/>
              <a:gd name="connsiteX119" fmla="*/ 3076168 w 5737264"/>
              <a:gd name="connsiteY119" fmla="*/ 1252354 h 1252696"/>
              <a:gd name="connsiteX120" fmla="*/ 3130125 w 5737264"/>
              <a:gd name="connsiteY120" fmla="*/ 1240971 h 1252696"/>
              <a:gd name="connsiteX121" fmla="*/ 3177985 w 5737264"/>
              <a:gd name="connsiteY121" fmla="*/ 1207372 h 1252696"/>
              <a:gd name="connsiteX122" fmla="*/ 3229535 w 5737264"/>
              <a:gd name="connsiteY122" fmla="*/ 1178561 h 1252696"/>
              <a:gd name="connsiteX123" fmla="*/ 3281634 w 5737264"/>
              <a:gd name="connsiteY123" fmla="*/ 1153440 h 1252696"/>
              <a:gd name="connsiteX124" fmla="*/ 3310995 w 5737264"/>
              <a:gd name="connsiteY124" fmla="*/ 1145512 h 1252696"/>
              <a:gd name="connsiteX125" fmla="*/ 3351188 w 5737264"/>
              <a:gd name="connsiteY125" fmla="*/ 1140488 h 1252696"/>
              <a:gd name="connsiteX126" fmla="*/ 3406454 w 5737264"/>
              <a:gd name="connsiteY126" fmla="*/ 1155560 h 1252696"/>
              <a:gd name="connsiteX127" fmla="*/ 3426551 w 5737264"/>
              <a:gd name="connsiteY127" fmla="*/ 1165609 h 1252696"/>
              <a:gd name="connsiteX128" fmla="*/ 3441624 w 5737264"/>
              <a:gd name="connsiteY128" fmla="*/ 1175657 h 1252696"/>
              <a:gd name="connsiteX129" fmla="*/ 3456696 w 5737264"/>
              <a:gd name="connsiteY129" fmla="*/ 1180681 h 1252696"/>
              <a:gd name="connsiteX130" fmla="*/ 3466744 w 5737264"/>
              <a:gd name="connsiteY130" fmla="*/ 1195754 h 1252696"/>
              <a:gd name="connsiteX131" fmla="*/ 3527035 w 5737264"/>
              <a:gd name="connsiteY131" fmla="*/ 1200778 h 1252696"/>
              <a:gd name="connsiteX132" fmla="*/ 3542107 w 5737264"/>
              <a:gd name="connsiteY132" fmla="*/ 1190730 h 1252696"/>
              <a:gd name="connsiteX133" fmla="*/ 3567228 w 5737264"/>
              <a:gd name="connsiteY133" fmla="*/ 1180681 h 1252696"/>
              <a:gd name="connsiteX134" fmla="*/ 3587325 w 5737264"/>
              <a:gd name="connsiteY134" fmla="*/ 1150536 h 1252696"/>
              <a:gd name="connsiteX135" fmla="*/ 3617470 w 5737264"/>
              <a:gd name="connsiteY135" fmla="*/ 1125415 h 1252696"/>
              <a:gd name="connsiteX136" fmla="*/ 3632542 w 5737264"/>
              <a:gd name="connsiteY136" fmla="*/ 1105319 h 1252696"/>
              <a:gd name="connsiteX137" fmla="*/ 3662687 w 5737264"/>
              <a:gd name="connsiteY137" fmla="*/ 1085222 h 1252696"/>
              <a:gd name="connsiteX138" fmla="*/ 3697856 w 5737264"/>
              <a:gd name="connsiteY138" fmla="*/ 1070149 h 1252696"/>
              <a:gd name="connsiteX139" fmla="*/ 3707905 w 5737264"/>
              <a:gd name="connsiteY139" fmla="*/ 1060101 h 1252696"/>
              <a:gd name="connsiteX140" fmla="*/ 3743074 w 5737264"/>
              <a:gd name="connsiteY140" fmla="*/ 1047148 h 1252696"/>
              <a:gd name="connsiteX141" fmla="*/ 3799125 w 5737264"/>
              <a:gd name="connsiteY141" fmla="*/ 1043982 h 1252696"/>
              <a:gd name="connsiteX142" fmla="*/ 3859651 w 5737264"/>
              <a:gd name="connsiteY142" fmla="*/ 1072033 h 1252696"/>
              <a:gd name="connsiteX143" fmla="*/ 3902226 w 5737264"/>
              <a:gd name="connsiteY143" fmla="*/ 1101367 h 1252696"/>
              <a:gd name="connsiteX144" fmla="*/ 3958041 w 5737264"/>
              <a:gd name="connsiteY144" fmla="*/ 1142346 h 1252696"/>
              <a:gd name="connsiteX145" fmla="*/ 4019404 w 5737264"/>
              <a:gd name="connsiteY145" fmla="*/ 1165609 h 1252696"/>
              <a:gd name="connsiteX146" fmla="*/ 4064621 w 5737264"/>
              <a:gd name="connsiteY146" fmla="*/ 1150536 h 1252696"/>
              <a:gd name="connsiteX147" fmla="*/ 4079694 w 5737264"/>
              <a:gd name="connsiteY147" fmla="*/ 1125415 h 1252696"/>
              <a:gd name="connsiteX148" fmla="*/ 4099791 w 5737264"/>
              <a:gd name="connsiteY148" fmla="*/ 1105319 h 1252696"/>
              <a:gd name="connsiteX149" fmla="*/ 4129936 w 5737264"/>
              <a:gd name="connsiteY149" fmla="*/ 1075173 h 1252696"/>
              <a:gd name="connsiteX150" fmla="*/ 4150032 w 5737264"/>
              <a:gd name="connsiteY150" fmla="*/ 1040004 h 1252696"/>
              <a:gd name="connsiteX151" fmla="*/ 4160081 w 5737264"/>
              <a:gd name="connsiteY151" fmla="*/ 1019908 h 1252696"/>
              <a:gd name="connsiteX152" fmla="*/ 4165105 w 5737264"/>
              <a:gd name="connsiteY152" fmla="*/ 1004835 h 1252696"/>
              <a:gd name="connsiteX153" fmla="*/ 4185202 w 5737264"/>
              <a:gd name="connsiteY153" fmla="*/ 984738 h 1252696"/>
              <a:gd name="connsiteX154" fmla="*/ 4200274 w 5737264"/>
              <a:gd name="connsiteY154" fmla="*/ 979714 h 1252696"/>
              <a:gd name="connsiteX155" fmla="*/ 4235443 w 5737264"/>
              <a:gd name="connsiteY155" fmla="*/ 954593 h 1252696"/>
              <a:gd name="connsiteX156" fmla="*/ 4275637 w 5737264"/>
              <a:gd name="connsiteY156" fmla="*/ 934497 h 1252696"/>
              <a:gd name="connsiteX157" fmla="*/ 4310806 w 5737264"/>
              <a:gd name="connsiteY157" fmla="*/ 914400 h 1252696"/>
              <a:gd name="connsiteX158" fmla="*/ 4325878 w 5737264"/>
              <a:gd name="connsiteY158" fmla="*/ 904352 h 1252696"/>
              <a:gd name="connsiteX159" fmla="*/ 4362094 w 5737264"/>
              <a:gd name="connsiteY159" fmla="*/ 909114 h 1252696"/>
              <a:gd name="connsiteX160" fmla="*/ 4417099 w 5737264"/>
              <a:gd name="connsiteY160" fmla="*/ 946141 h 1252696"/>
              <a:gd name="connsiteX161" fmla="*/ 4462316 w 5737264"/>
              <a:gd name="connsiteY161" fmla="*/ 1006955 h 1252696"/>
              <a:gd name="connsiteX162" fmla="*/ 4531320 w 5737264"/>
              <a:gd name="connsiteY162" fmla="*/ 1037650 h 1252696"/>
              <a:gd name="connsiteX163" fmla="*/ 4597184 w 5737264"/>
              <a:gd name="connsiteY163" fmla="*/ 969666 h 1252696"/>
              <a:gd name="connsiteX164" fmla="*/ 4617281 w 5737264"/>
              <a:gd name="connsiteY164" fmla="*/ 959617 h 1252696"/>
              <a:gd name="connsiteX165" fmla="*/ 4632353 w 5737264"/>
              <a:gd name="connsiteY165" fmla="*/ 944545 h 1252696"/>
              <a:gd name="connsiteX166" fmla="*/ 4652450 w 5737264"/>
              <a:gd name="connsiteY166" fmla="*/ 934497 h 1252696"/>
              <a:gd name="connsiteX167" fmla="*/ 4672547 w 5737264"/>
              <a:gd name="connsiteY167" fmla="*/ 919424 h 1252696"/>
              <a:gd name="connsiteX168" fmla="*/ 4737861 w 5737264"/>
              <a:gd name="connsiteY168" fmla="*/ 884255 h 1252696"/>
              <a:gd name="connsiteX169" fmla="*/ 4762982 w 5737264"/>
              <a:gd name="connsiteY169" fmla="*/ 879231 h 1252696"/>
              <a:gd name="connsiteX170" fmla="*/ 4778054 w 5737264"/>
              <a:gd name="connsiteY170" fmla="*/ 874206 h 1252696"/>
              <a:gd name="connsiteX171" fmla="*/ 4819294 w 5737264"/>
              <a:gd name="connsiteY171" fmla="*/ 873944 h 1252696"/>
              <a:gd name="connsiteX172" fmla="*/ 4877465 w 5737264"/>
              <a:gd name="connsiteY172" fmla="*/ 895638 h 1252696"/>
              <a:gd name="connsiteX173" fmla="*/ 4935347 w 5737264"/>
              <a:gd name="connsiteY173" fmla="*/ 934523 h 1252696"/>
              <a:gd name="connsiteX174" fmla="*/ 4995402 w 5737264"/>
              <a:gd name="connsiteY174" fmla="*/ 1006746 h 1252696"/>
              <a:gd name="connsiteX175" fmla="*/ 5024762 w 5737264"/>
              <a:gd name="connsiteY175" fmla="*/ 1051963 h 1252696"/>
              <a:gd name="connsiteX176" fmla="*/ 5092223 w 5737264"/>
              <a:gd name="connsiteY176" fmla="*/ 1016506 h 1252696"/>
              <a:gd name="connsiteX177" fmla="*/ 5144322 w 5737264"/>
              <a:gd name="connsiteY177" fmla="*/ 948261 h 1252696"/>
              <a:gd name="connsiteX178" fmla="*/ 5189252 w 5737264"/>
              <a:gd name="connsiteY178" fmla="*/ 886112 h 1252696"/>
              <a:gd name="connsiteX179" fmla="*/ 5226279 w 5737264"/>
              <a:gd name="connsiteY179" fmla="*/ 856230 h 1252696"/>
              <a:gd name="connsiteX180" fmla="*/ 5260637 w 5737264"/>
              <a:gd name="connsiteY180" fmla="*/ 822918 h 1252696"/>
              <a:gd name="connsiteX181" fmla="*/ 5295282 w 5737264"/>
              <a:gd name="connsiteY181" fmla="*/ 800440 h 1252696"/>
              <a:gd name="connsiteX182" fmla="*/ 5334430 w 5737264"/>
              <a:gd name="connsiteY182" fmla="*/ 794893 h 1252696"/>
              <a:gd name="connsiteX183" fmla="*/ 5412174 w 5737264"/>
              <a:gd name="connsiteY183" fmla="*/ 824252 h 1252696"/>
              <a:gd name="connsiteX184" fmla="*/ 5431197 w 5737264"/>
              <a:gd name="connsiteY184" fmla="*/ 768699 h 1252696"/>
              <a:gd name="connsiteX185" fmla="*/ 5441246 w 5737264"/>
              <a:gd name="connsiteY185" fmla="*/ 753626 h 1252696"/>
              <a:gd name="connsiteX186" fmla="*/ 5456318 w 5737264"/>
              <a:gd name="connsiteY186" fmla="*/ 708409 h 1252696"/>
              <a:gd name="connsiteX187" fmla="*/ 5466366 w 5737264"/>
              <a:gd name="connsiteY187" fmla="*/ 683288 h 1252696"/>
              <a:gd name="connsiteX188" fmla="*/ 5476415 w 5737264"/>
              <a:gd name="connsiteY188" fmla="*/ 643094 h 1252696"/>
              <a:gd name="connsiteX189" fmla="*/ 5491487 w 5737264"/>
              <a:gd name="connsiteY189" fmla="*/ 617973 h 1252696"/>
              <a:gd name="connsiteX190" fmla="*/ 5506560 w 5737264"/>
              <a:gd name="connsiteY190" fmla="*/ 572756 h 1252696"/>
              <a:gd name="connsiteX191" fmla="*/ 5526656 w 5737264"/>
              <a:gd name="connsiteY191" fmla="*/ 522514 h 1252696"/>
              <a:gd name="connsiteX192" fmla="*/ 5546753 w 5737264"/>
              <a:gd name="connsiteY192" fmla="*/ 467248 h 1252696"/>
              <a:gd name="connsiteX193" fmla="*/ 5556802 w 5737264"/>
              <a:gd name="connsiteY193" fmla="*/ 411982 h 1252696"/>
              <a:gd name="connsiteX194" fmla="*/ 5566850 w 5737264"/>
              <a:gd name="connsiteY194" fmla="*/ 381837 h 1252696"/>
              <a:gd name="connsiteX195" fmla="*/ 5576898 w 5737264"/>
              <a:gd name="connsiteY195" fmla="*/ 356716 h 1252696"/>
              <a:gd name="connsiteX196" fmla="*/ 5596995 w 5737264"/>
              <a:gd name="connsiteY196" fmla="*/ 316523 h 1252696"/>
              <a:gd name="connsiteX197" fmla="*/ 5617092 w 5737264"/>
              <a:gd name="connsiteY197" fmla="*/ 246184 h 1252696"/>
              <a:gd name="connsiteX198" fmla="*/ 5622116 w 5737264"/>
              <a:gd name="connsiteY198" fmla="*/ 226088 h 1252696"/>
              <a:gd name="connsiteX199" fmla="*/ 5632164 w 5737264"/>
              <a:gd name="connsiteY199" fmla="*/ 216039 h 1252696"/>
              <a:gd name="connsiteX200" fmla="*/ 5637188 w 5737264"/>
              <a:gd name="connsiteY200" fmla="*/ 200967 h 1252696"/>
              <a:gd name="connsiteX201" fmla="*/ 5651738 w 5737264"/>
              <a:gd name="connsiteY201" fmla="*/ 190395 h 1252696"/>
              <a:gd name="connsiteX202" fmla="*/ 5673692 w 5737264"/>
              <a:gd name="connsiteY202" fmla="*/ 153892 h 1252696"/>
              <a:gd name="connsiteX203" fmla="*/ 5726602 w 5737264"/>
              <a:gd name="connsiteY203" fmla="*/ 89362 h 1252696"/>
              <a:gd name="connsiteX204" fmla="*/ 5728722 w 5737264"/>
              <a:gd name="connsiteY204" fmla="*/ 42287 h 1252696"/>
              <a:gd name="connsiteX205" fmla="*/ 5634284 w 5737264"/>
              <a:gd name="connsiteY205" fmla="*/ 25357 h 1252696"/>
              <a:gd name="connsiteX206" fmla="*/ 5536940 w 5737264"/>
              <a:gd name="connsiteY206" fmla="*/ 27214 h 1252696"/>
              <a:gd name="connsiteX207" fmla="*/ 5470369 w 5737264"/>
              <a:gd name="connsiteY207" fmla="*/ 39381 h 1252696"/>
              <a:gd name="connsiteX208" fmla="*/ 5379124 w 5737264"/>
              <a:gd name="connsiteY208" fmla="*/ 39644 h 1252696"/>
              <a:gd name="connsiteX209" fmla="*/ 5309282 w 5737264"/>
              <a:gd name="connsiteY209" fmla="*/ 42287 h 1252696"/>
              <a:gd name="connsiteX210" fmla="*/ 5238682 w 5737264"/>
              <a:gd name="connsiteY210" fmla="*/ 54455 h 1252696"/>
              <a:gd name="connsiteX211" fmla="*/ 5108892 w 5737264"/>
              <a:gd name="connsiteY211" fmla="*/ 37524 h 1252696"/>
              <a:gd name="connsiteX212" fmla="*/ 5020026 w 5737264"/>
              <a:gd name="connsiteY212" fmla="*/ 39120 h 1252696"/>
              <a:gd name="connsiteX213" fmla="*/ 4946233 w 5737264"/>
              <a:gd name="connsiteY213" fmla="*/ 41240 h 1252696"/>
              <a:gd name="connsiteX214" fmla="*/ 4823272 w 5737264"/>
              <a:gd name="connsiteY214" fmla="*/ 50242 h 1252696"/>
              <a:gd name="connsiteX215" fmla="*/ 4727577 w 5737264"/>
              <a:gd name="connsiteY215" fmla="*/ 29073 h 1252696"/>
              <a:gd name="connsiteX216" fmla="*/ 4628376 w 5737264"/>
              <a:gd name="connsiteY216" fmla="*/ 41240 h 1252696"/>
              <a:gd name="connsiteX217" fmla="*/ 4565180 w 5737264"/>
              <a:gd name="connsiteY217" fmla="*/ 46264 h 1252696"/>
              <a:gd name="connsiteX218" fmla="*/ 4417596 w 5737264"/>
              <a:gd name="connsiteY218" fmla="*/ 44406 h 1252696"/>
              <a:gd name="connsiteX219" fmla="*/ 4139984 w 5737264"/>
              <a:gd name="connsiteY219" fmla="*/ 60290 h 1252696"/>
              <a:gd name="connsiteX220" fmla="*/ 3918920 w 5737264"/>
              <a:gd name="connsiteY220" fmla="*/ 50242 h 1252696"/>
              <a:gd name="connsiteX221" fmla="*/ 3873703 w 5737264"/>
              <a:gd name="connsiteY221" fmla="*/ 45217 h 1252696"/>
              <a:gd name="connsiteX222" fmla="*/ 3687808 w 5737264"/>
              <a:gd name="connsiteY222" fmla="*/ 40193 h 1252696"/>
              <a:gd name="connsiteX223" fmla="*/ 3662687 w 5737264"/>
              <a:gd name="connsiteY223" fmla="*/ 35169 h 1252696"/>
              <a:gd name="connsiteX224" fmla="*/ 3627518 w 5737264"/>
              <a:gd name="connsiteY224" fmla="*/ 25121 h 1252696"/>
              <a:gd name="connsiteX225" fmla="*/ 3547131 w 5737264"/>
              <a:gd name="connsiteY225" fmla="*/ 20097 h 1252696"/>
              <a:gd name="connsiteX226" fmla="*/ 3310995 w 5737264"/>
              <a:gd name="connsiteY226" fmla="*/ 25121 h 1252696"/>
              <a:gd name="connsiteX227" fmla="*/ 3265777 w 5737264"/>
              <a:gd name="connsiteY227" fmla="*/ 30145 h 1252696"/>
              <a:gd name="connsiteX228" fmla="*/ 3175342 w 5737264"/>
              <a:gd name="connsiteY228" fmla="*/ 35169 h 1252696"/>
              <a:gd name="connsiteX229" fmla="*/ 2582489 w 5737264"/>
              <a:gd name="connsiteY229" fmla="*/ 45217 h 1252696"/>
              <a:gd name="connsiteX230" fmla="*/ 2255918 w 5737264"/>
              <a:gd name="connsiteY230" fmla="*/ 40193 h 1252696"/>
              <a:gd name="connsiteX231" fmla="*/ 1974564 w 5737264"/>
              <a:gd name="connsiteY231" fmla="*/ 30145 h 1252696"/>
              <a:gd name="connsiteX232" fmla="*/ 1944419 w 5737264"/>
              <a:gd name="connsiteY232" fmla="*/ 25121 h 1252696"/>
              <a:gd name="connsiteX233" fmla="*/ 1848960 w 5737264"/>
              <a:gd name="connsiteY233" fmla="*/ 20097 h 1252696"/>
              <a:gd name="connsiteX234" fmla="*/ 1768573 w 5737264"/>
              <a:gd name="connsiteY234" fmla="*/ 10048 h 1252696"/>
              <a:gd name="connsiteX235" fmla="*/ 1502292 w 5737264"/>
              <a:gd name="connsiteY235" fmla="*/ 20097 h 1252696"/>
              <a:gd name="connsiteX236" fmla="*/ 1467122 w 5737264"/>
              <a:gd name="connsiteY236" fmla="*/ 25121 h 1252696"/>
              <a:gd name="connsiteX237" fmla="*/ 1426929 w 5737264"/>
              <a:gd name="connsiteY237" fmla="*/ 30145 h 1252696"/>
              <a:gd name="connsiteX238" fmla="*/ 1341518 w 5737264"/>
              <a:gd name="connsiteY238" fmla="*/ 45217 h 1252696"/>
              <a:gd name="connsiteX239" fmla="*/ 1095333 w 5737264"/>
              <a:gd name="connsiteY239" fmla="*/ 35169 h 1252696"/>
              <a:gd name="connsiteX240" fmla="*/ 979777 w 5737264"/>
              <a:gd name="connsiteY240" fmla="*/ 20097 h 1252696"/>
              <a:gd name="connsiteX241" fmla="*/ 939584 w 5737264"/>
              <a:gd name="connsiteY241" fmla="*/ 10048 h 1252696"/>
              <a:gd name="connsiteX242" fmla="*/ 813980 w 5737264"/>
              <a:gd name="connsiteY242" fmla="*/ 0 h 1252696"/>
              <a:gd name="connsiteX243" fmla="*/ 743641 w 5737264"/>
              <a:gd name="connsiteY243" fmla="*/ 5024 h 1252696"/>
              <a:gd name="connsiteX244" fmla="*/ 582867 w 5737264"/>
              <a:gd name="connsiteY244" fmla="*/ 15072 h 1252696"/>
              <a:gd name="connsiteX245" fmla="*/ 432142 w 5737264"/>
              <a:gd name="connsiteY245" fmla="*/ 5024 h 1252696"/>
              <a:gd name="connsiteX246" fmla="*/ 412046 w 5737264"/>
              <a:gd name="connsiteY246" fmla="*/ 0 h 1252696"/>
              <a:gd name="connsiteX247" fmla="*/ 281417 w 5737264"/>
              <a:gd name="connsiteY247" fmla="*/ 10048 h 1252696"/>
              <a:gd name="connsiteX248" fmla="*/ 261320 w 5737264"/>
              <a:gd name="connsiteY248" fmla="*/ 15072 h 1252696"/>
              <a:gd name="connsiteX249" fmla="*/ 100547 w 5737264"/>
              <a:gd name="connsiteY249" fmla="*/ 20097 h 1252696"/>
              <a:gd name="connsiteX250" fmla="*/ 5087 w 5737264"/>
              <a:gd name="connsiteY250"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3014569 w 5737264"/>
              <a:gd name="connsiteY115" fmla="*/ 1180681 h 1252696"/>
              <a:gd name="connsiteX116" fmla="*/ 3024617 w 5737264"/>
              <a:gd name="connsiteY116" fmla="*/ 1190730 h 1252696"/>
              <a:gd name="connsiteX117" fmla="*/ 3038878 w 5737264"/>
              <a:gd name="connsiteY117" fmla="*/ 1222994 h 1252696"/>
              <a:gd name="connsiteX118" fmla="*/ 3076168 w 5737264"/>
              <a:gd name="connsiteY118" fmla="*/ 1252354 h 1252696"/>
              <a:gd name="connsiteX119" fmla="*/ 3130125 w 5737264"/>
              <a:gd name="connsiteY119" fmla="*/ 1240971 h 1252696"/>
              <a:gd name="connsiteX120" fmla="*/ 3177985 w 5737264"/>
              <a:gd name="connsiteY120" fmla="*/ 1207372 h 1252696"/>
              <a:gd name="connsiteX121" fmla="*/ 3229535 w 5737264"/>
              <a:gd name="connsiteY121" fmla="*/ 1178561 h 1252696"/>
              <a:gd name="connsiteX122" fmla="*/ 3281634 w 5737264"/>
              <a:gd name="connsiteY122" fmla="*/ 1153440 h 1252696"/>
              <a:gd name="connsiteX123" fmla="*/ 3310995 w 5737264"/>
              <a:gd name="connsiteY123" fmla="*/ 1145512 h 1252696"/>
              <a:gd name="connsiteX124" fmla="*/ 3351188 w 5737264"/>
              <a:gd name="connsiteY124" fmla="*/ 1140488 h 1252696"/>
              <a:gd name="connsiteX125" fmla="*/ 3406454 w 5737264"/>
              <a:gd name="connsiteY125" fmla="*/ 1155560 h 1252696"/>
              <a:gd name="connsiteX126" fmla="*/ 3426551 w 5737264"/>
              <a:gd name="connsiteY126" fmla="*/ 1165609 h 1252696"/>
              <a:gd name="connsiteX127" fmla="*/ 3441624 w 5737264"/>
              <a:gd name="connsiteY127" fmla="*/ 1175657 h 1252696"/>
              <a:gd name="connsiteX128" fmla="*/ 3456696 w 5737264"/>
              <a:gd name="connsiteY128" fmla="*/ 1180681 h 1252696"/>
              <a:gd name="connsiteX129" fmla="*/ 3466744 w 5737264"/>
              <a:gd name="connsiteY129" fmla="*/ 1195754 h 1252696"/>
              <a:gd name="connsiteX130" fmla="*/ 3527035 w 5737264"/>
              <a:gd name="connsiteY130" fmla="*/ 1200778 h 1252696"/>
              <a:gd name="connsiteX131" fmla="*/ 3542107 w 5737264"/>
              <a:gd name="connsiteY131" fmla="*/ 1190730 h 1252696"/>
              <a:gd name="connsiteX132" fmla="*/ 3567228 w 5737264"/>
              <a:gd name="connsiteY132" fmla="*/ 1180681 h 1252696"/>
              <a:gd name="connsiteX133" fmla="*/ 3587325 w 5737264"/>
              <a:gd name="connsiteY133" fmla="*/ 1150536 h 1252696"/>
              <a:gd name="connsiteX134" fmla="*/ 3617470 w 5737264"/>
              <a:gd name="connsiteY134" fmla="*/ 1125415 h 1252696"/>
              <a:gd name="connsiteX135" fmla="*/ 3632542 w 5737264"/>
              <a:gd name="connsiteY135" fmla="*/ 1105319 h 1252696"/>
              <a:gd name="connsiteX136" fmla="*/ 3662687 w 5737264"/>
              <a:gd name="connsiteY136" fmla="*/ 1085222 h 1252696"/>
              <a:gd name="connsiteX137" fmla="*/ 3697856 w 5737264"/>
              <a:gd name="connsiteY137" fmla="*/ 1070149 h 1252696"/>
              <a:gd name="connsiteX138" fmla="*/ 3707905 w 5737264"/>
              <a:gd name="connsiteY138" fmla="*/ 1060101 h 1252696"/>
              <a:gd name="connsiteX139" fmla="*/ 3743074 w 5737264"/>
              <a:gd name="connsiteY139" fmla="*/ 1047148 h 1252696"/>
              <a:gd name="connsiteX140" fmla="*/ 3799125 w 5737264"/>
              <a:gd name="connsiteY140" fmla="*/ 1043982 h 1252696"/>
              <a:gd name="connsiteX141" fmla="*/ 3859651 w 5737264"/>
              <a:gd name="connsiteY141" fmla="*/ 1072033 h 1252696"/>
              <a:gd name="connsiteX142" fmla="*/ 3902226 w 5737264"/>
              <a:gd name="connsiteY142" fmla="*/ 1101367 h 1252696"/>
              <a:gd name="connsiteX143" fmla="*/ 3958041 w 5737264"/>
              <a:gd name="connsiteY143" fmla="*/ 1142346 h 1252696"/>
              <a:gd name="connsiteX144" fmla="*/ 4019404 w 5737264"/>
              <a:gd name="connsiteY144" fmla="*/ 1165609 h 1252696"/>
              <a:gd name="connsiteX145" fmla="*/ 4064621 w 5737264"/>
              <a:gd name="connsiteY145" fmla="*/ 1150536 h 1252696"/>
              <a:gd name="connsiteX146" fmla="*/ 4079694 w 5737264"/>
              <a:gd name="connsiteY146" fmla="*/ 1125415 h 1252696"/>
              <a:gd name="connsiteX147" fmla="*/ 4099791 w 5737264"/>
              <a:gd name="connsiteY147" fmla="*/ 1105319 h 1252696"/>
              <a:gd name="connsiteX148" fmla="*/ 4129936 w 5737264"/>
              <a:gd name="connsiteY148" fmla="*/ 1075173 h 1252696"/>
              <a:gd name="connsiteX149" fmla="*/ 4150032 w 5737264"/>
              <a:gd name="connsiteY149" fmla="*/ 1040004 h 1252696"/>
              <a:gd name="connsiteX150" fmla="*/ 4160081 w 5737264"/>
              <a:gd name="connsiteY150" fmla="*/ 1019908 h 1252696"/>
              <a:gd name="connsiteX151" fmla="*/ 4165105 w 5737264"/>
              <a:gd name="connsiteY151" fmla="*/ 1004835 h 1252696"/>
              <a:gd name="connsiteX152" fmla="*/ 4185202 w 5737264"/>
              <a:gd name="connsiteY152" fmla="*/ 984738 h 1252696"/>
              <a:gd name="connsiteX153" fmla="*/ 4200274 w 5737264"/>
              <a:gd name="connsiteY153" fmla="*/ 979714 h 1252696"/>
              <a:gd name="connsiteX154" fmla="*/ 4235443 w 5737264"/>
              <a:gd name="connsiteY154" fmla="*/ 954593 h 1252696"/>
              <a:gd name="connsiteX155" fmla="*/ 4275637 w 5737264"/>
              <a:gd name="connsiteY155" fmla="*/ 934497 h 1252696"/>
              <a:gd name="connsiteX156" fmla="*/ 4310806 w 5737264"/>
              <a:gd name="connsiteY156" fmla="*/ 914400 h 1252696"/>
              <a:gd name="connsiteX157" fmla="*/ 4325878 w 5737264"/>
              <a:gd name="connsiteY157" fmla="*/ 904352 h 1252696"/>
              <a:gd name="connsiteX158" fmla="*/ 4362094 w 5737264"/>
              <a:gd name="connsiteY158" fmla="*/ 909114 h 1252696"/>
              <a:gd name="connsiteX159" fmla="*/ 4417099 w 5737264"/>
              <a:gd name="connsiteY159" fmla="*/ 946141 h 1252696"/>
              <a:gd name="connsiteX160" fmla="*/ 4462316 w 5737264"/>
              <a:gd name="connsiteY160" fmla="*/ 1006955 h 1252696"/>
              <a:gd name="connsiteX161" fmla="*/ 4531320 w 5737264"/>
              <a:gd name="connsiteY161" fmla="*/ 1037650 h 1252696"/>
              <a:gd name="connsiteX162" fmla="*/ 4597184 w 5737264"/>
              <a:gd name="connsiteY162" fmla="*/ 969666 h 1252696"/>
              <a:gd name="connsiteX163" fmla="*/ 4617281 w 5737264"/>
              <a:gd name="connsiteY163" fmla="*/ 959617 h 1252696"/>
              <a:gd name="connsiteX164" fmla="*/ 4632353 w 5737264"/>
              <a:gd name="connsiteY164" fmla="*/ 944545 h 1252696"/>
              <a:gd name="connsiteX165" fmla="*/ 4652450 w 5737264"/>
              <a:gd name="connsiteY165" fmla="*/ 934497 h 1252696"/>
              <a:gd name="connsiteX166" fmla="*/ 4672547 w 5737264"/>
              <a:gd name="connsiteY166" fmla="*/ 919424 h 1252696"/>
              <a:gd name="connsiteX167" fmla="*/ 4737861 w 5737264"/>
              <a:gd name="connsiteY167" fmla="*/ 884255 h 1252696"/>
              <a:gd name="connsiteX168" fmla="*/ 4762982 w 5737264"/>
              <a:gd name="connsiteY168" fmla="*/ 879231 h 1252696"/>
              <a:gd name="connsiteX169" fmla="*/ 4778054 w 5737264"/>
              <a:gd name="connsiteY169" fmla="*/ 874206 h 1252696"/>
              <a:gd name="connsiteX170" fmla="*/ 4819294 w 5737264"/>
              <a:gd name="connsiteY170" fmla="*/ 873944 h 1252696"/>
              <a:gd name="connsiteX171" fmla="*/ 4877465 w 5737264"/>
              <a:gd name="connsiteY171" fmla="*/ 895638 h 1252696"/>
              <a:gd name="connsiteX172" fmla="*/ 4935347 w 5737264"/>
              <a:gd name="connsiteY172" fmla="*/ 934523 h 1252696"/>
              <a:gd name="connsiteX173" fmla="*/ 4995402 w 5737264"/>
              <a:gd name="connsiteY173" fmla="*/ 1006746 h 1252696"/>
              <a:gd name="connsiteX174" fmla="*/ 5024762 w 5737264"/>
              <a:gd name="connsiteY174" fmla="*/ 1051963 h 1252696"/>
              <a:gd name="connsiteX175" fmla="*/ 5092223 w 5737264"/>
              <a:gd name="connsiteY175" fmla="*/ 1016506 h 1252696"/>
              <a:gd name="connsiteX176" fmla="*/ 5144322 w 5737264"/>
              <a:gd name="connsiteY176" fmla="*/ 948261 h 1252696"/>
              <a:gd name="connsiteX177" fmla="*/ 5189252 w 5737264"/>
              <a:gd name="connsiteY177" fmla="*/ 886112 h 1252696"/>
              <a:gd name="connsiteX178" fmla="*/ 5226279 w 5737264"/>
              <a:gd name="connsiteY178" fmla="*/ 856230 h 1252696"/>
              <a:gd name="connsiteX179" fmla="*/ 5260637 w 5737264"/>
              <a:gd name="connsiteY179" fmla="*/ 822918 h 1252696"/>
              <a:gd name="connsiteX180" fmla="*/ 5295282 w 5737264"/>
              <a:gd name="connsiteY180" fmla="*/ 800440 h 1252696"/>
              <a:gd name="connsiteX181" fmla="*/ 5334430 w 5737264"/>
              <a:gd name="connsiteY181" fmla="*/ 794893 h 1252696"/>
              <a:gd name="connsiteX182" fmla="*/ 5412174 w 5737264"/>
              <a:gd name="connsiteY182" fmla="*/ 824252 h 1252696"/>
              <a:gd name="connsiteX183" fmla="*/ 5431197 w 5737264"/>
              <a:gd name="connsiteY183" fmla="*/ 768699 h 1252696"/>
              <a:gd name="connsiteX184" fmla="*/ 5441246 w 5737264"/>
              <a:gd name="connsiteY184" fmla="*/ 753626 h 1252696"/>
              <a:gd name="connsiteX185" fmla="*/ 5456318 w 5737264"/>
              <a:gd name="connsiteY185" fmla="*/ 708409 h 1252696"/>
              <a:gd name="connsiteX186" fmla="*/ 5466366 w 5737264"/>
              <a:gd name="connsiteY186" fmla="*/ 683288 h 1252696"/>
              <a:gd name="connsiteX187" fmla="*/ 5476415 w 5737264"/>
              <a:gd name="connsiteY187" fmla="*/ 643094 h 1252696"/>
              <a:gd name="connsiteX188" fmla="*/ 5491487 w 5737264"/>
              <a:gd name="connsiteY188" fmla="*/ 617973 h 1252696"/>
              <a:gd name="connsiteX189" fmla="*/ 5506560 w 5737264"/>
              <a:gd name="connsiteY189" fmla="*/ 572756 h 1252696"/>
              <a:gd name="connsiteX190" fmla="*/ 5526656 w 5737264"/>
              <a:gd name="connsiteY190" fmla="*/ 522514 h 1252696"/>
              <a:gd name="connsiteX191" fmla="*/ 5546753 w 5737264"/>
              <a:gd name="connsiteY191" fmla="*/ 467248 h 1252696"/>
              <a:gd name="connsiteX192" fmla="*/ 5556802 w 5737264"/>
              <a:gd name="connsiteY192" fmla="*/ 411982 h 1252696"/>
              <a:gd name="connsiteX193" fmla="*/ 5566850 w 5737264"/>
              <a:gd name="connsiteY193" fmla="*/ 381837 h 1252696"/>
              <a:gd name="connsiteX194" fmla="*/ 5576898 w 5737264"/>
              <a:gd name="connsiteY194" fmla="*/ 356716 h 1252696"/>
              <a:gd name="connsiteX195" fmla="*/ 5596995 w 5737264"/>
              <a:gd name="connsiteY195" fmla="*/ 316523 h 1252696"/>
              <a:gd name="connsiteX196" fmla="*/ 5617092 w 5737264"/>
              <a:gd name="connsiteY196" fmla="*/ 246184 h 1252696"/>
              <a:gd name="connsiteX197" fmla="*/ 5622116 w 5737264"/>
              <a:gd name="connsiteY197" fmla="*/ 226088 h 1252696"/>
              <a:gd name="connsiteX198" fmla="*/ 5632164 w 5737264"/>
              <a:gd name="connsiteY198" fmla="*/ 216039 h 1252696"/>
              <a:gd name="connsiteX199" fmla="*/ 5637188 w 5737264"/>
              <a:gd name="connsiteY199" fmla="*/ 200967 h 1252696"/>
              <a:gd name="connsiteX200" fmla="*/ 5651738 w 5737264"/>
              <a:gd name="connsiteY200" fmla="*/ 190395 h 1252696"/>
              <a:gd name="connsiteX201" fmla="*/ 5673692 w 5737264"/>
              <a:gd name="connsiteY201" fmla="*/ 153892 h 1252696"/>
              <a:gd name="connsiteX202" fmla="*/ 5726602 w 5737264"/>
              <a:gd name="connsiteY202" fmla="*/ 89362 h 1252696"/>
              <a:gd name="connsiteX203" fmla="*/ 5728722 w 5737264"/>
              <a:gd name="connsiteY203" fmla="*/ 42287 h 1252696"/>
              <a:gd name="connsiteX204" fmla="*/ 5634284 w 5737264"/>
              <a:gd name="connsiteY204" fmla="*/ 25357 h 1252696"/>
              <a:gd name="connsiteX205" fmla="*/ 5536940 w 5737264"/>
              <a:gd name="connsiteY205" fmla="*/ 27214 h 1252696"/>
              <a:gd name="connsiteX206" fmla="*/ 5470369 w 5737264"/>
              <a:gd name="connsiteY206" fmla="*/ 39381 h 1252696"/>
              <a:gd name="connsiteX207" fmla="*/ 5379124 w 5737264"/>
              <a:gd name="connsiteY207" fmla="*/ 39644 h 1252696"/>
              <a:gd name="connsiteX208" fmla="*/ 5309282 w 5737264"/>
              <a:gd name="connsiteY208" fmla="*/ 42287 h 1252696"/>
              <a:gd name="connsiteX209" fmla="*/ 5238682 w 5737264"/>
              <a:gd name="connsiteY209" fmla="*/ 54455 h 1252696"/>
              <a:gd name="connsiteX210" fmla="*/ 5108892 w 5737264"/>
              <a:gd name="connsiteY210" fmla="*/ 37524 h 1252696"/>
              <a:gd name="connsiteX211" fmla="*/ 5020026 w 5737264"/>
              <a:gd name="connsiteY211" fmla="*/ 39120 h 1252696"/>
              <a:gd name="connsiteX212" fmla="*/ 4946233 w 5737264"/>
              <a:gd name="connsiteY212" fmla="*/ 41240 h 1252696"/>
              <a:gd name="connsiteX213" fmla="*/ 4823272 w 5737264"/>
              <a:gd name="connsiteY213" fmla="*/ 50242 h 1252696"/>
              <a:gd name="connsiteX214" fmla="*/ 4727577 w 5737264"/>
              <a:gd name="connsiteY214" fmla="*/ 29073 h 1252696"/>
              <a:gd name="connsiteX215" fmla="*/ 4628376 w 5737264"/>
              <a:gd name="connsiteY215" fmla="*/ 41240 h 1252696"/>
              <a:gd name="connsiteX216" fmla="*/ 4565180 w 5737264"/>
              <a:gd name="connsiteY216" fmla="*/ 46264 h 1252696"/>
              <a:gd name="connsiteX217" fmla="*/ 4417596 w 5737264"/>
              <a:gd name="connsiteY217" fmla="*/ 44406 h 1252696"/>
              <a:gd name="connsiteX218" fmla="*/ 4139984 w 5737264"/>
              <a:gd name="connsiteY218" fmla="*/ 60290 h 1252696"/>
              <a:gd name="connsiteX219" fmla="*/ 3918920 w 5737264"/>
              <a:gd name="connsiteY219" fmla="*/ 50242 h 1252696"/>
              <a:gd name="connsiteX220" fmla="*/ 3873703 w 5737264"/>
              <a:gd name="connsiteY220" fmla="*/ 45217 h 1252696"/>
              <a:gd name="connsiteX221" fmla="*/ 3687808 w 5737264"/>
              <a:gd name="connsiteY221" fmla="*/ 40193 h 1252696"/>
              <a:gd name="connsiteX222" fmla="*/ 3662687 w 5737264"/>
              <a:gd name="connsiteY222" fmla="*/ 35169 h 1252696"/>
              <a:gd name="connsiteX223" fmla="*/ 3627518 w 5737264"/>
              <a:gd name="connsiteY223" fmla="*/ 25121 h 1252696"/>
              <a:gd name="connsiteX224" fmla="*/ 3547131 w 5737264"/>
              <a:gd name="connsiteY224" fmla="*/ 20097 h 1252696"/>
              <a:gd name="connsiteX225" fmla="*/ 3310995 w 5737264"/>
              <a:gd name="connsiteY225" fmla="*/ 25121 h 1252696"/>
              <a:gd name="connsiteX226" fmla="*/ 3265777 w 5737264"/>
              <a:gd name="connsiteY226" fmla="*/ 30145 h 1252696"/>
              <a:gd name="connsiteX227" fmla="*/ 3175342 w 5737264"/>
              <a:gd name="connsiteY227" fmla="*/ 35169 h 1252696"/>
              <a:gd name="connsiteX228" fmla="*/ 2582489 w 5737264"/>
              <a:gd name="connsiteY228" fmla="*/ 45217 h 1252696"/>
              <a:gd name="connsiteX229" fmla="*/ 2255918 w 5737264"/>
              <a:gd name="connsiteY229" fmla="*/ 40193 h 1252696"/>
              <a:gd name="connsiteX230" fmla="*/ 1974564 w 5737264"/>
              <a:gd name="connsiteY230" fmla="*/ 30145 h 1252696"/>
              <a:gd name="connsiteX231" fmla="*/ 1944419 w 5737264"/>
              <a:gd name="connsiteY231" fmla="*/ 25121 h 1252696"/>
              <a:gd name="connsiteX232" fmla="*/ 1848960 w 5737264"/>
              <a:gd name="connsiteY232" fmla="*/ 20097 h 1252696"/>
              <a:gd name="connsiteX233" fmla="*/ 1768573 w 5737264"/>
              <a:gd name="connsiteY233" fmla="*/ 10048 h 1252696"/>
              <a:gd name="connsiteX234" fmla="*/ 1502292 w 5737264"/>
              <a:gd name="connsiteY234" fmla="*/ 20097 h 1252696"/>
              <a:gd name="connsiteX235" fmla="*/ 1467122 w 5737264"/>
              <a:gd name="connsiteY235" fmla="*/ 25121 h 1252696"/>
              <a:gd name="connsiteX236" fmla="*/ 1426929 w 5737264"/>
              <a:gd name="connsiteY236" fmla="*/ 30145 h 1252696"/>
              <a:gd name="connsiteX237" fmla="*/ 1341518 w 5737264"/>
              <a:gd name="connsiteY237" fmla="*/ 45217 h 1252696"/>
              <a:gd name="connsiteX238" fmla="*/ 1095333 w 5737264"/>
              <a:gd name="connsiteY238" fmla="*/ 35169 h 1252696"/>
              <a:gd name="connsiteX239" fmla="*/ 979777 w 5737264"/>
              <a:gd name="connsiteY239" fmla="*/ 20097 h 1252696"/>
              <a:gd name="connsiteX240" fmla="*/ 939584 w 5737264"/>
              <a:gd name="connsiteY240" fmla="*/ 10048 h 1252696"/>
              <a:gd name="connsiteX241" fmla="*/ 813980 w 5737264"/>
              <a:gd name="connsiteY241" fmla="*/ 0 h 1252696"/>
              <a:gd name="connsiteX242" fmla="*/ 743641 w 5737264"/>
              <a:gd name="connsiteY242" fmla="*/ 5024 h 1252696"/>
              <a:gd name="connsiteX243" fmla="*/ 582867 w 5737264"/>
              <a:gd name="connsiteY243" fmla="*/ 15072 h 1252696"/>
              <a:gd name="connsiteX244" fmla="*/ 432142 w 5737264"/>
              <a:gd name="connsiteY244" fmla="*/ 5024 h 1252696"/>
              <a:gd name="connsiteX245" fmla="*/ 412046 w 5737264"/>
              <a:gd name="connsiteY245" fmla="*/ 0 h 1252696"/>
              <a:gd name="connsiteX246" fmla="*/ 281417 w 5737264"/>
              <a:gd name="connsiteY246" fmla="*/ 10048 h 1252696"/>
              <a:gd name="connsiteX247" fmla="*/ 261320 w 5737264"/>
              <a:gd name="connsiteY247" fmla="*/ 15072 h 1252696"/>
              <a:gd name="connsiteX248" fmla="*/ 100547 w 5737264"/>
              <a:gd name="connsiteY248" fmla="*/ 20097 h 1252696"/>
              <a:gd name="connsiteX249" fmla="*/ 5087 w 5737264"/>
              <a:gd name="connsiteY249"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3014569 w 5737264"/>
              <a:gd name="connsiteY115" fmla="*/ 1180681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0797 w 5737264"/>
              <a:gd name="connsiteY89" fmla="*/ 1040004 h 1252696"/>
              <a:gd name="connsiteX90" fmla="*/ 2233964 w 5737264"/>
              <a:gd name="connsiteY90" fmla="*/ 1018311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270991 w 5737264"/>
              <a:gd name="connsiteY90" fmla="*/ 1019908 h 1252696"/>
              <a:gd name="connsiteX91" fmla="*/ 2301136 w 5737264"/>
              <a:gd name="connsiteY91" fmla="*/ 994787 h 1252696"/>
              <a:gd name="connsiteX92" fmla="*/ 2316208 w 5737264"/>
              <a:gd name="connsiteY92" fmla="*/ 989763 h 1252696"/>
              <a:gd name="connsiteX93" fmla="*/ 2396595 w 5737264"/>
              <a:gd name="connsiteY93" fmla="*/ 984738 h 1252696"/>
              <a:gd name="connsiteX94" fmla="*/ 2426740 w 5737264"/>
              <a:gd name="connsiteY94" fmla="*/ 989763 h 1252696"/>
              <a:gd name="connsiteX95" fmla="*/ 2461909 w 5737264"/>
              <a:gd name="connsiteY95" fmla="*/ 1024932 h 1252696"/>
              <a:gd name="connsiteX96" fmla="*/ 2476982 w 5737264"/>
              <a:gd name="connsiteY96" fmla="*/ 1029956 h 1252696"/>
              <a:gd name="connsiteX97" fmla="*/ 2487030 w 5737264"/>
              <a:gd name="connsiteY97" fmla="*/ 1045028 h 1252696"/>
              <a:gd name="connsiteX98" fmla="*/ 2497078 w 5737264"/>
              <a:gd name="connsiteY98" fmla="*/ 1055077 h 1252696"/>
              <a:gd name="connsiteX99" fmla="*/ 2532248 w 5737264"/>
              <a:gd name="connsiteY99" fmla="*/ 1095270 h 1252696"/>
              <a:gd name="connsiteX100" fmla="*/ 2567417 w 5737264"/>
              <a:gd name="connsiteY100" fmla="*/ 1135464 h 1252696"/>
              <a:gd name="connsiteX101" fmla="*/ 2582489 w 5737264"/>
              <a:gd name="connsiteY101" fmla="*/ 1145512 h 1252696"/>
              <a:gd name="connsiteX102" fmla="*/ 2622683 w 5737264"/>
              <a:gd name="connsiteY102" fmla="*/ 1170633 h 1252696"/>
              <a:gd name="connsiteX103" fmla="*/ 2657852 w 5737264"/>
              <a:gd name="connsiteY103" fmla="*/ 1160584 h 1252696"/>
              <a:gd name="connsiteX104" fmla="*/ 2682973 w 5737264"/>
              <a:gd name="connsiteY104" fmla="*/ 1145512 h 1252696"/>
              <a:gd name="connsiteX105" fmla="*/ 2713118 w 5737264"/>
              <a:gd name="connsiteY105" fmla="*/ 1130439 h 1252696"/>
              <a:gd name="connsiteX106" fmla="*/ 2728191 w 5737264"/>
              <a:gd name="connsiteY106" fmla="*/ 1120391 h 1252696"/>
              <a:gd name="connsiteX107" fmla="*/ 2748287 w 5737264"/>
              <a:gd name="connsiteY107" fmla="*/ 1115367 h 1252696"/>
              <a:gd name="connsiteX108" fmla="*/ 2778432 w 5737264"/>
              <a:gd name="connsiteY108" fmla="*/ 1105319 h 1252696"/>
              <a:gd name="connsiteX109" fmla="*/ 2845055 w 5737264"/>
              <a:gd name="connsiteY109" fmla="*/ 1077554 h 1252696"/>
              <a:gd name="connsiteX110" fmla="*/ 2884463 w 5737264"/>
              <a:gd name="connsiteY110" fmla="*/ 1077292 h 1252696"/>
              <a:gd name="connsiteX111" fmla="*/ 2921490 w 5737264"/>
              <a:gd name="connsiteY111" fmla="*/ 1087079 h 1252696"/>
              <a:gd name="connsiteX112" fmla="*/ 2959303 w 5737264"/>
              <a:gd name="connsiteY112" fmla="*/ 1125415 h 1252696"/>
              <a:gd name="connsiteX113" fmla="*/ 2979399 w 5737264"/>
              <a:gd name="connsiteY113" fmla="*/ 1155560 h 1252696"/>
              <a:gd name="connsiteX114" fmla="*/ 2997900 w 5737264"/>
              <a:gd name="connsiteY114" fmla="*/ 1187825 h 1252696"/>
              <a:gd name="connsiteX115" fmla="*/ 3038878 w 5737264"/>
              <a:gd name="connsiteY115" fmla="*/ 1222994 h 1252696"/>
              <a:gd name="connsiteX116" fmla="*/ 3076168 w 5737264"/>
              <a:gd name="connsiteY116" fmla="*/ 1252354 h 1252696"/>
              <a:gd name="connsiteX117" fmla="*/ 3130125 w 5737264"/>
              <a:gd name="connsiteY117" fmla="*/ 1240971 h 1252696"/>
              <a:gd name="connsiteX118" fmla="*/ 3177985 w 5737264"/>
              <a:gd name="connsiteY118" fmla="*/ 1207372 h 1252696"/>
              <a:gd name="connsiteX119" fmla="*/ 3229535 w 5737264"/>
              <a:gd name="connsiteY119" fmla="*/ 1178561 h 1252696"/>
              <a:gd name="connsiteX120" fmla="*/ 3281634 w 5737264"/>
              <a:gd name="connsiteY120" fmla="*/ 1153440 h 1252696"/>
              <a:gd name="connsiteX121" fmla="*/ 3310995 w 5737264"/>
              <a:gd name="connsiteY121" fmla="*/ 1145512 h 1252696"/>
              <a:gd name="connsiteX122" fmla="*/ 3351188 w 5737264"/>
              <a:gd name="connsiteY122" fmla="*/ 1140488 h 1252696"/>
              <a:gd name="connsiteX123" fmla="*/ 3406454 w 5737264"/>
              <a:gd name="connsiteY123" fmla="*/ 1155560 h 1252696"/>
              <a:gd name="connsiteX124" fmla="*/ 3426551 w 5737264"/>
              <a:gd name="connsiteY124" fmla="*/ 1165609 h 1252696"/>
              <a:gd name="connsiteX125" fmla="*/ 3441624 w 5737264"/>
              <a:gd name="connsiteY125" fmla="*/ 1175657 h 1252696"/>
              <a:gd name="connsiteX126" fmla="*/ 3456696 w 5737264"/>
              <a:gd name="connsiteY126" fmla="*/ 1180681 h 1252696"/>
              <a:gd name="connsiteX127" fmla="*/ 3466744 w 5737264"/>
              <a:gd name="connsiteY127" fmla="*/ 1195754 h 1252696"/>
              <a:gd name="connsiteX128" fmla="*/ 3527035 w 5737264"/>
              <a:gd name="connsiteY128" fmla="*/ 1200778 h 1252696"/>
              <a:gd name="connsiteX129" fmla="*/ 3542107 w 5737264"/>
              <a:gd name="connsiteY129" fmla="*/ 1190730 h 1252696"/>
              <a:gd name="connsiteX130" fmla="*/ 3567228 w 5737264"/>
              <a:gd name="connsiteY130" fmla="*/ 1180681 h 1252696"/>
              <a:gd name="connsiteX131" fmla="*/ 3587325 w 5737264"/>
              <a:gd name="connsiteY131" fmla="*/ 1150536 h 1252696"/>
              <a:gd name="connsiteX132" fmla="*/ 3617470 w 5737264"/>
              <a:gd name="connsiteY132" fmla="*/ 1125415 h 1252696"/>
              <a:gd name="connsiteX133" fmla="*/ 3632542 w 5737264"/>
              <a:gd name="connsiteY133" fmla="*/ 1105319 h 1252696"/>
              <a:gd name="connsiteX134" fmla="*/ 3662687 w 5737264"/>
              <a:gd name="connsiteY134" fmla="*/ 1085222 h 1252696"/>
              <a:gd name="connsiteX135" fmla="*/ 3697856 w 5737264"/>
              <a:gd name="connsiteY135" fmla="*/ 1070149 h 1252696"/>
              <a:gd name="connsiteX136" fmla="*/ 3707905 w 5737264"/>
              <a:gd name="connsiteY136" fmla="*/ 1060101 h 1252696"/>
              <a:gd name="connsiteX137" fmla="*/ 3743074 w 5737264"/>
              <a:gd name="connsiteY137" fmla="*/ 1047148 h 1252696"/>
              <a:gd name="connsiteX138" fmla="*/ 3799125 w 5737264"/>
              <a:gd name="connsiteY138" fmla="*/ 1043982 h 1252696"/>
              <a:gd name="connsiteX139" fmla="*/ 3859651 w 5737264"/>
              <a:gd name="connsiteY139" fmla="*/ 1072033 h 1252696"/>
              <a:gd name="connsiteX140" fmla="*/ 3902226 w 5737264"/>
              <a:gd name="connsiteY140" fmla="*/ 1101367 h 1252696"/>
              <a:gd name="connsiteX141" fmla="*/ 3958041 w 5737264"/>
              <a:gd name="connsiteY141" fmla="*/ 1142346 h 1252696"/>
              <a:gd name="connsiteX142" fmla="*/ 4019404 w 5737264"/>
              <a:gd name="connsiteY142" fmla="*/ 1165609 h 1252696"/>
              <a:gd name="connsiteX143" fmla="*/ 4064621 w 5737264"/>
              <a:gd name="connsiteY143" fmla="*/ 1150536 h 1252696"/>
              <a:gd name="connsiteX144" fmla="*/ 4079694 w 5737264"/>
              <a:gd name="connsiteY144" fmla="*/ 1125415 h 1252696"/>
              <a:gd name="connsiteX145" fmla="*/ 4099791 w 5737264"/>
              <a:gd name="connsiteY145" fmla="*/ 1105319 h 1252696"/>
              <a:gd name="connsiteX146" fmla="*/ 4129936 w 5737264"/>
              <a:gd name="connsiteY146" fmla="*/ 1075173 h 1252696"/>
              <a:gd name="connsiteX147" fmla="*/ 4150032 w 5737264"/>
              <a:gd name="connsiteY147" fmla="*/ 1040004 h 1252696"/>
              <a:gd name="connsiteX148" fmla="*/ 4160081 w 5737264"/>
              <a:gd name="connsiteY148" fmla="*/ 1019908 h 1252696"/>
              <a:gd name="connsiteX149" fmla="*/ 4165105 w 5737264"/>
              <a:gd name="connsiteY149" fmla="*/ 1004835 h 1252696"/>
              <a:gd name="connsiteX150" fmla="*/ 4185202 w 5737264"/>
              <a:gd name="connsiteY150" fmla="*/ 984738 h 1252696"/>
              <a:gd name="connsiteX151" fmla="*/ 4200274 w 5737264"/>
              <a:gd name="connsiteY151" fmla="*/ 979714 h 1252696"/>
              <a:gd name="connsiteX152" fmla="*/ 4235443 w 5737264"/>
              <a:gd name="connsiteY152" fmla="*/ 954593 h 1252696"/>
              <a:gd name="connsiteX153" fmla="*/ 4275637 w 5737264"/>
              <a:gd name="connsiteY153" fmla="*/ 934497 h 1252696"/>
              <a:gd name="connsiteX154" fmla="*/ 4310806 w 5737264"/>
              <a:gd name="connsiteY154" fmla="*/ 914400 h 1252696"/>
              <a:gd name="connsiteX155" fmla="*/ 4325878 w 5737264"/>
              <a:gd name="connsiteY155" fmla="*/ 904352 h 1252696"/>
              <a:gd name="connsiteX156" fmla="*/ 4362094 w 5737264"/>
              <a:gd name="connsiteY156" fmla="*/ 909114 h 1252696"/>
              <a:gd name="connsiteX157" fmla="*/ 4417099 w 5737264"/>
              <a:gd name="connsiteY157" fmla="*/ 946141 h 1252696"/>
              <a:gd name="connsiteX158" fmla="*/ 4462316 w 5737264"/>
              <a:gd name="connsiteY158" fmla="*/ 1006955 h 1252696"/>
              <a:gd name="connsiteX159" fmla="*/ 4531320 w 5737264"/>
              <a:gd name="connsiteY159" fmla="*/ 1037650 h 1252696"/>
              <a:gd name="connsiteX160" fmla="*/ 4597184 w 5737264"/>
              <a:gd name="connsiteY160" fmla="*/ 969666 h 1252696"/>
              <a:gd name="connsiteX161" fmla="*/ 4617281 w 5737264"/>
              <a:gd name="connsiteY161" fmla="*/ 959617 h 1252696"/>
              <a:gd name="connsiteX162" fmla="*/ 4632353 w 5737264"/>
              <a:gd name="connsiteY162" fmla="*/ 944545 h 1252696"/>
              <a:gd name="connsiteX163" fmla="*/ 4652450 w 5737264"/>
              <a:gd name="connsiteY163" fmla="*/ 934497 h 1252696"/>
              <a:gd name="connsiteX164" fmla="*/ 4672547 w 5737264"/>
              <a:gd name="connsiteY164" fmla="*/ 919424 h 1252696"/>
              <a:gd name="connsiteX165" fmla="*/ 4737861 w 5737264"/>
              <a:gd name="connsiteY165" fmla="*/ 884255 h 1252696"/>
              <a:gd name="connsiteX166" fmla="*/ 4762982 w 5737264"/>
              <a:gd name="connsiteY166" fmla="*/ 879231 h 1252696"/>
              <a:gd name="connsiteX167" fmla="*/ 4778054 w 5737264"/>
              <a:gd name="connsiteY167" fmla="*/ 874206 h 1252696"/>
              <a:gd name="connsiteX168" fmla="*/ 4819294 w 5737264"/>
              <a:gd name="connsiteY168" fmla="*/ 873944 h 1252696"/>
              <a:gd name="connsiteX169" fmla="*/ 4877465 w 5737264"/>
              <a:gd name="connsiteY169" fmla="*/ 895638 h 1252696"/>
              <a:gd name="connsiteX170" fmla="*/ 4935347 w 5737264"/>
              <a:gd name="connsiteY170" fmla="*/ 934523 h 1252696"/>
              <a:gd name="connsiteX171" fmla="*/ 4995402 w 5737264"/>
              <a:gd name="connsiteY171" fmla="*/ 1006746 h 1252696"/>
              <a:gd name="connsiteX172" fmla="*/ 5024762 w 5737264"/>
              <a:gd name="connsiteY172" fmla="*/ 1051963 h 1252696"/>
              <a:gd name="connsiteX173" fmla="*/ 5092223 w 5737264"/>
              <a:gd name="connsiteY173" fmla="*/ 1016506 h 1252696"/>
              <a:gd name="connsiteX174" fmla="*/ 5144322 w 5737264"/>
              <a:gd name="connsiteY174" fmla="*/ 948261 h 1252696"/>
              <a:gd name="connsiteX175" fmla="*/ 5189252 w 5737264"/>
              <a:gd name="connsiteY175" fmla="*/ 886112 h 1252696"/>
              <a:gd name="connsiteX176" fmla="*/ 5226279 w 5737264"/>
              <a:gd name="connsiteY176" fmla="*/ 856230 h 1252696"/>
              <a:gd name="connsiteX177" fmla="*/ 5260637 w 5737264"/>
              <a:gd name="connsiteY177" fmla="*/ 822918 h 1252696"/>
              <a:gd name="connsiteX178" fmla="*/ 5295282 w 5737264"/>
              <a:gd name="connsiteY178" fmla="*/ 800440 h 1252696"/>
              <a:gd name="connsiteX179" fmla="*/ 5334430 w 5737264"/>
              <a:gd name="connsiteY179" fmla="*/ 794893 h 1252696"/>
              <a:gd name="connsiteX180" fmla="*/ 5412174 w 5737264"/>
              <a:gd name="connsiteY180" fmla="*/ 824252 h 1252696"/>
              <a:gd name="connsiteX181" fmla="*/ 5431197 w 5737264"/>
              <a:gd name="connsiteY181" fmla="*/ 768699 h 1252696"/>
              <a:gd name="connsiteX182" fmla="*/ 5441246 w 5737264"/>
              <a:gd name="connsiteY182" fmla="*/ 753626 h 1252696"/>
              <a:gd name="connsiteX183" fmla="*/ 5456318 w 5737264"/>
              <a:gd name="connsiteY183" fmla="*/ 708409 h 1252696"/>
              <a:gd name="connsiteX184" fmla="*/ 5466366 w 5737264"/>
              <a:gd name="connsiteY184" fmla="*/ 683288 h 1252696"/>
              <a:gd name="connsiteX185" fmla="*/ 5476415 w 5737264"/>
              <a:gd name="connsiteY185" fmla="*/ 643094 h 1252696"/>
              <a:gd name="connsiteX186" fmla="*/ 5491487 w 5737264"/>
              <a:gd name="connsiteY186" fmla="*/ 617973 h 1252696"/>
              <a:gd name="connsiteX187" fmla="*/ 5506560 w 5737264"/>
              <a:gd name="connsiteY187" fmla="*/ 572756 h 1252696"/>
              <a:gd name="connsiteX188" fmla="*/ 5526656 w 5737264"/>
              <a:gd name="connsiteY188" fmla="*/ 522514 h 1252696"/>
              <a:gd name="connsiteX189" fmla="*/ 5546753 w 5737264"/>
              <a:gd name="connsiteY189" fmla="*/ 467248 h 1252696"/>
              <a:gd name="connsiteX190" fmla="*/ 5556802 w 5737264"/>
              <a:gd name="connsiteY190" fmla="*/ 411982 h 1252696"/>
              <a:gd name="connsiteX191" fmla="*/ 5566850 w 5737264"/>
              <a:gd name="connsiteY191" fmla="*/ 381837 h 1252696"/>
              <a:gd name="connsiteX192" fmla="*/ 5576898 w 5737264"/>
              <a:gd name="connsiteY192" fmla="*/ 356716 h 1252696"/>
              <a:gd name="connsiteX193" fmla="*/ 5596995 w 5737264"/>
              <a:gd name="connsiteY193" fmla="*/ 316523 h 1252696"/>
              <a:gd name="connsiteX194" fmla="*/ 5617092 w 5737264"/>
              <a:gd name="connsiteY194" fmla="*/ 246184 h 1252696"/>
              <a:gd name="connsiteX195" fmla="*/ 5622116 w 5737264"/>
              <a:gd name="connsiteY195" fmla="*/ 226088 h 1252696"/>
              <a:gd name="connsiteX196" fmla="*/ 5632164 w 5737264"/>
              <a:gd name="connsiteY196" fmla="*/ 216039 h 1252696"/>
              <a:gd name="connsiteX197" fmla="*/ 5637188 w 5737264"/>
              <a:gd name="connsiteY197" fmla="*/ 200967 h 1252696"/>
              <a:gd name="connsiteX198" fmla="*/ 5651738 w 5737264"/>
              <a:gd name="connsiteY198" fmla="*/ 190395 h 1252696"/>
              <a:gd name="connsiteX199" fmla="*/ 5673692 w 5737264"/>
              <a:gd name="connsiteY199" fmla="*/ 153892 h 1252696"/>
              <a:gd name="connsiteX200" fmla="*/ 5726602 w 5737264"/>
              <a:gd name="connsiteY200" fmla="*/ 89362 h 1252696"/>
              <a:gd name="connsiteX201" fmla="*/ 5728722 w 5737264"/>
              <a:gd name="connsiteY201" fmla="*/ 42287 h 1252696"/>
              <a:gd name="connsiteX202" fmla="*/ 5634284 w 5737264"/>
              <a:gd name="connsiteY202" fmla="*/ 25357 h 1252696"/>
              <a:gd name="connsiteX203" fmla="*/ 5536940 w 5737264"/>
              <a:gd name="connsiteY203" fmla="*/ 27214 h 1252696"/>
              <a:gd name="connsiteX204" fmla="*/ 5470369 w 5737264"/>
              <a:gd name="connsiteY204" fmla="*/ 39381 h 1252696"/>
              <a:gd name="connsiteX205" fmla="*/ 5379124 w 5737264"/>
              <a:gd name="connsiteY205" fmla="*/ 39644 h 1252696"/>
              <a:gd name="connsiteX206" fmla="*/ 5309282 w 5737264"/>
              <a:gd name="connsiteY206" fmla="*/ 42287 h 1252696"/>
              <a:gd name="connsiteX207" fmla="*/ 5238682 w 5737264"/>
              <a:gd name="connsiteY207" fmla="*/ 54455 h 1252696"/>
              <a:gd name="connsiteX208" fmla="*/ 5108892 w 5737264"/>
              <a:gd name="connsiteY208" fmla="*/ 37524 h 1252696"/>
              <a:gd name="connsiteX209" fmla="*/ 5020026 w 5737264"/>
              <a:gd name="connsiteY209" fmla="*/ 39120 h 1252696"/>
              <a:gd name="connsiteX210" fmla="*/ 4946233 w 5737264"/>
              <a:gd name="connsiteY210" fmla="*/ 41240 h 1252696"/>
              <a:gd name="connsiteX211" fmla="*/ 4823272 w 5737264"/>
              <a:gd name="connsiteY211" fmla="*/ 50242 h 1252696"/>
              <a:gd name="connsiteX212" fmla="*/ 4727577 w 5737264"/>
              <a:gd name="connsiteY212" fmla="*/ 29073 h 1252696"/>
              <a:gd name="connsiteX213" fmla="*/ 4628376 w 5737264"/>
              <a:gd name="connsiteY213" fmla="*/ 41240 h 1252696"/>
              <a:gd name="connsiteX214" fmla="*/ 4565180 w 5737264"/>
              <a:gd name="connsiteY214" fmla="*/ 46264 h 1252696"/>
              <a:gd name="connsiteX215" fmla="*/ 4417596 w 5737264"/>
              <a:gd name="connsiteY215" fmla="*/ 44406 h 1252696"/>
              <a:gd name="connsiteX216" fmla="*/ 4139984 w 5737264"/>
              <a:gd name="connsiteY216" fmla="*/ 60290 h 1252696"/>
              <a:gd name="connsiteX217" fmla="*/ 3918920 w 5737264"/>
              <a:gd name="connsiteY217" fmla="*/ 50242 h 1252696"/>
              <a:gd name="connsiteX218" fmla="*/ 3873703 w 5737264"/>
              <a:gd name="connsiteY218" fmla="*/ 45217 h 1252696"/>
              <a:gd name="connsiteX219" fmla="*/ 3687808 w 5737264"/>
              <a:gd name="connsiteY219" fmla="*/ 40193 h 1252696"/>
              <a:gd name="connsiteX220" fmla="*/ 3662687 w 5737264"/>
              <a:gd name="connsiteY220" fmla="*/ 35169 h 1252696"/>
              <a:gd name="connsiteX221" fmla="*/ 3627518 w 5737264"/>
              <a:gd name="connsiteY221" fmla="*/ 25121 h 1252696"/>
              <a:gd name="connsiteX222" fmla="*/ 3547131 w 5737264"/>
              <a:gd name="connsiteY222" fmla="*/ 20097 h 1252696"/>
              <a:gd name="connsiteX223" fmla="*/ 3310995 w 5737264"/>
              <a:gd name="connsiteY223" fmla="*/ 25121 h 1252696"/>
              <a:gd name="connsiteX224" fmla="*/ 3265777 w 5737264"/>
              <a:gd name="connsiteY224" fmla="*/ 30145 h 1252696"/>
              <a:gd name="connsiteX225" fmla="*/ 3175342 w 5737264"/>
              <a:gd name="connsiteY225" fmla="*/ 35169 h 1252696"/>
              <a:gd name="connsiteX226" fmla="*/ 2582489 w 5737264"/>
              <a:gd name="connsiteY226" fmla="*/ 45217 h 1252696"/>
              <a:gd name="connsiteX227" fmla="*/ 2255918 w 5737264"/>
              <a:gd name="connsiteY227" fmla="*/ 40193 h 1252696"/>
              <a:gd name="connsiteX228" fmla="*/ 1974564 w 5737264"/>
              <a:gd name="connsiteY228" fmla="*/ 30145 h 1252696"/>
              <a:gd name="connsiteX229" fmla="*/ 1944419 w 5737264"/>
              <a:gd name="connsiteY229" fmla="*/ 25121 h 1252696"/>
              <a:gd name="connsiteX230" fmla="*/ 1848960 w 5737264"/>
              <a:gd name="connsiteY230" fmla="*/ 20097 h 1252696"/>
              <a:gd name="connsiteX231" fmla="*/ 1768573 w 5737264"/>
              <a:gd name="connsiteY231" fmla="*/ 10048 h 1252696"/>
              <a:gd name="connsiteX232" fmla="*/ 1502292 w 5737264"/>
              <a:gd name="connsiteY232" fmla="*/ 20097 h 1252696"/>
              <a:gd name="connsiteX233" fmla="*/ 1467122 w 5737264"/>
              <a:gd name="connsiteY233" fmla="*/ 25121 h 1252696"/>
              <a:gd name="connsiteX234" fmla="*/ 1426929 w 5737264"/>
              <a:gd name="connsiteY234" fmla="*/ 30145 h 1252696"/>
              <a:gd name="connsiteX235" fmla="*/ 1341518 w 5737264"/>
              <a:gd name="connsiteY235" fmla="*/ 45217 h 1252696"/>
              <a:gd name="connsiteX236" fmla="*/ 1095333 w 5737264"/>
              <a:gd name="connsiteY236" fmla="*/ 35169 h 1252696"/>
              <a:gd name="connsiteX237" fmla="*/ 979777 w 5737264"/>
              <a:gd name="connsiteY237" fmla="*/ 20097 h 1252696"/>
              <a:gd name="connsiteX238" fmla="*/ 939584 w 5737264"/>
              <a:gd name="connsiteY238" fmla="*/ 10048 h 1252696"/>
              <a:gd name="connsiteX239" fmla="*/ 813980 w 5737264"/>
              <a:gd name="connsiteY239" fmla="*/ 0 h 1252696"/>
              <a:gd name="connsiteX240" fmla="*/ 743641 w 5737264"/>
              <a:gd name="connsiteY240" fmla="*/ 5024 h 1252696"/>
              <a:gd name="connsiteX241" fmla="*/ 582867 w 5737264"/>
              <a:gd name="connsiteY241" fmla="*/ 15072 h 1252696"/>
              <a:gd name="connsiteX242" fmla="*/ 432142 w 5737264"/>
              <a:gd name="connsiteY242" fmla="*/ 5024 h 1252696"/>
              <a:gd name="connsiteX243" fmla="*/ 412046 w 5737264"/>
              <a:gd name="connsiteY243" fmla="*/ 0 h 1252696"/>
              <a:gd name="connsiteX244" fmla="*/ 281417 w 5737264"/>
              <a:gd name="connsiteY244" fmla="*/ 10048 h 1252696"/>
              <a:gd name="connsiteX245" fmla="*/ 261320 w 5737264"/>
              <a:gd name="connsiteY245" fmla="*/ 15072 h 1252696"/>
              <a:gd name="connsiteX246" fmla="*/ 100547 w 5737264"/>
              <a:gd name="connsiteY246" fmla="*/ 20097 h 1252696"/>
              <a:gd name="connsiteX247" fmla="*/ 5087 w 5737264"/>
              <a:gd name="connsiteY247"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396595 w 5737264"/>
              <a:gd name="connsiteY92" fmla="*/ 984738 h 1252696"/>
              <a:gd name="connsiteX93" fmla="*/ 2426740 w 5737264"/>
              <a:gd name="connsiteY93" fmla="*/ 989763 h 1252696"/>
              <a:gd name="connsiteX94" fmla="*/ 2461909 w 5737264"/>
              <a:gd name="connsiteY94" fmla="*/ 1024932 h 1252696"/>
              <a:gd name="connsiteX95" fmla="*/ 2476982 w 5737264"/>
              <a:gd name="connsiteY95" fmla="*/ 1029956 h 1252696"/>
              <a:gd name="connsiteX96" fmla="*/ 2487030 w 5737264"/>
              <a:gd name="connsiteY96" fmla="*/ 1045028 h 1252696"/>
              <a:gd name="connsiteX97" fmla="*/ 2497078 w 5737264"/>
              <a:gd name="connsiteY97" fmla="*/ 1055077 h 1252696"/>
              <a:gd name="connsiteX98" fmla="*/ 2532248 w 5737264"/>
              <a:gd name="connsiteY98" fmla="*/ 1095270 h 1252696"/>
              <a:gd name="connsiteX99" fmla="*/ 2567417 w 5737264"/>
              <a:gd name="connsiteY99" fmla="*/ 1135464 h 1252696"/>
              <a:gd name="connsiteX100" fmla="*/ 2582489 w 5737264"/>
              <a:gd name="connsiteY100" fmla="*/ 1145512 h 1252696"/>
              <a:gd name="connsiteX101" fmla="*/ 2622683 w 5737264"/>
              <a:gd name="connsiteY101" fmla="*/ 1170633 h 1252696"/>
              <a:gd name="connsiteX102" fmla="*/ 2657852 w 5737264"/>
              <a:gd name="connsiteY102" fmla="*/ 1160584 h 1252696"/>
              <a:gd name="connsiteX103" fmla="*/ 2682973 w 5737264"/>
              <a:gd name="connsiteY103" fmla="*/ 1145512 h 1252696"/>
              <a:gd name="connsiteX104" fmla="*/ 2713118 w 5737264"/>
              <a:gd name="connsiteY104" fmla="*/ 1130439 h 1252696"/>
              <a:gd name="connsiteX105" fmla="*/ 2728191 w 5737264"/>
              <a:gd name="connsiteY105" fmla="*/ 1120391 h 1252696"/>
              <a:gd name="connsiteX106" fmla="*/ 2748287 w 5737264"/>
              <a:gd name="connsiteY106" fmla="*/ 1115367 h 1252696"/>
              <a:gd name="connsiteX107" fmla="*/ 2778432 w 5737264"/>
              <a:gd name="connsiteY107" fmla="*/ 1105319 h 1252696"/>
              <a:gd name="connsiteX108" fmla="*/ 2845055 w 5737264"/>
              <a:gd name="connsiteY108" fmla="*/ 1077554 h 1252696"/>
              <a:gd name="connsiteX109" fmla="*/ 2884463 w 5737264"/>
              <a:gd name="connsiteY109" fmla="*/ 1077292 h 1252696"/>
              <a:gd name="connsiteX110" fmla="*/ 2921490 w 5737264"/>
              <a:gd name="connsiteY110" fmla="*/ 1087079 h 1252696"/>
              <a:gd name="connsiteX111" fmla="*/ 2959303 w 5737264"/>
              <a:gd name="connsiteY111" fmla="*/ 1125415 h 1252696"/>
              <a:gd name="connsiteX112" fmla="*/ 2979399 w 5737264"/>
              <a:gd name="connsiteY112" fmla="*/ 1155560 h 1252696"/>
              <a:gd name="connsiteX113" fmla="*/ 2997900 w 5737264"/>
              <a:gd name="connsiteY113" fmla="*/ 1187825 h 1252696"/>
              <a:gd name="connsiteX114" fmla="*/ 3038878 w 5737264"/>
              <a:gd name="connsiteY114" fmla="*/ 1222994 h 1252696"/>
              <a:gd name="connsiteX115" fmla="*/ 3076168 w 5737264"/>
              <a:gd name="connsiteY115" fmla="*/ 1252354 h 1252696"/>
              <a:gd name="connsiteX116" fmla="*/ 3130125 w 5737264"/>
              <a:gd name="connsiteY116" fmla="*/ 1240971 h 1252696"/>
              <a:gd name="connsiteX117" fmla="*/ 3177985 w 5737264"/>
              <a:gd name="connsiteY117" fmla="*/ 1207372 h 1252696"/>
              <a:gd name="connsiteX118" fmla="*/ 3229535 w 5737264"/>
              <a:gd name="connsiteY118" fmla="*/ 1178561 h 1252696"/>
              <a:gd name="connsiteX119" fmla="*/ 3281634 w 5737264"/>
              <a:gd name="connsiteY119" fmla="*/ 1153440 h 1252696"/>
              <a:gd name="connsiteX120" fmla="*/ 3310995 w 5737264"/>
              <a:gd name="connsiteY120" fmla="*/ 1145512 h 1252696"/>
              <a:gd name="connsiteX121" fmla="*/ 3351188 w 5737264"/>
              <a:gd name="connsiteY121" fmla="*/ 1140488 h 1252696"/>
              <a:gd name="connsiteX122" fmla="*/ 3406454 w 5737264"/>
              <a:gd name="connsiteY122" fmla="*/ 1155560 h 1252696"/>
              <a:gd name="connsiteX123" fmla="*/ 3426551 w 5737264"/>
              <a:gd name="connsiteY123" fmla="*/ 1165609 h 1252696"/>
              <a:gd name="connsiteX124" fmla="*/ 3441624 w 5737264"/>
              <a:gd name="connsiteY124" fmla="*/ 1175657 h 1252696"/>
              <a:gd name="connsiteX125" fmla="*/ 3456696 w 5737264"/>
              <a:gd name="connsiteY125" fmla="*/ 1180681 h 1252696"/>
              <a:gd name="connsiteX126" fmla="*/ 3466744 w 5737264"/>
              <a:gd name="connsiteY126" fmla="*/ 1195754 h 1252696"/>
              <a:gd name="connsiteX127" fmla="*/ 3527035 w 5737264"/>
              <a:gd name="connsiteY127" fmla="*/ 1200778 h 1252696"/>
              <a:gd name="connsiteX128" fmla="*/ 3542107 w 5737264"/>
              <a:gd name="connsiteY128" fmla="*/ 1190730 h 1252696"/>
              <a:gd name="connsiteX129" fmla="*/ 3567228 w 5737264"/>
              <a:gd name="connsiteY129" fmla="*/ 1180681 h 1252696"/>
              <a:gd name="connsiteX130" fmla="*/ 3587325 w 5737264"/>
              <a:gd name="connsiteY130" fmla="*/ 1150536 h 1252696"/>
              <a:gd name="connsiteX131" fmla="*/ 3617470 w 5737264"/>
              <a:gd name="connsiteY131" fmla="*/ 1125415 h 1252696"/>
              <a:gd name="connsiteX132" fmla="*/ 3632542 w 5737264"/>
              <a:gd name="connsiteY132" fmla="*/ 1105319 h 1252696"/>
              <a:gd name="connsiteX133" fmla="*/ 3662687 w 5737264"/>
              <a:gd name="connsiteY133" fmla="*/ 1085222 h 1252696"/>
              <a:gd name="connsiteX134" fmla="*/ 3697856 w 5737264"/>
              <a:gd name="connsiteY134" fmla="*/ 1070149 h 1252696"/>
              <a:gd name="connsiteX135" fmla="*/ 3707905 w 5737264"/>
              <a:gd name="connsiteY135" fmla="*/ 1060101 h 1252696"/>
              <a:gd name="connsiteX136" fmla="*/ 3743074 w 5737264"/>
              <a:gd name="connsiteY136" fmla="*/ 1047148 h 1252696"/>
              <a:gd name="connsiteX137" fmla="*/ 3799125 w 5737264"/>
              <a:gd name="connsiteY137" fmla="*/ 1043982 h 1252696"/>
              <a:gd name="connsiteX138" fmla="*/ 3859651 w 5737264"/>
              <a:gd name="connsiteY138" fmla="*/ 1072033 h 1252696"/>
              <a:gd name="connsiteX139" fmla="*/ 3902226 w 5737264"/>
              <a:gd name="connsiteY139" fmla="*/ 1101367 h 1252696"/>
              <a:gd name="connsiteX140" fmla="*/ 3958041 w 5737264"/>
              <a:gd name="connsiteY140" fmla="*/ 1142346 h 1252696"/>
              <a:gd name="connsiteX141" fmla="*/ 4019404 w 5737264"/>
              <a:gd name="connsiteY141" fmla="*/ 1165609 h 1252696"/>
              <a:gd name="connsiteX142" fmla="*/ 4064621 w 5737264"/>
              <a:gd name="connsiteY142" fmla="*/ 1150536 h 1252696"/>
              <a:gd name="connsiteX143" fmla="*/ 4079694 w 5737264"/>
              <a:gd name="connsiteY143" fmla="*/ 1125415 h 1252696"/>
              <a:gd name="connsiteX144" fmla="*/ 4099791 w 5737264"/>
              <a:gd name="connsiteY144" fmla="*/ 1105319 h 1252696"/>
              <a:gd name="connsiteX145" fmla="*/ 4129936 w 5737264"/>
              <a:gd name="connsiteY145" fmla="*/ 1075173 h 1252696"/>
              <a:gd name="connsiteX146" fmla="*/ 4150032 w 5737264"/>
              <a:gd name="connsiteY146" fmla="*/ 1040004 h 1252696"/>
              <a:gd name="connsiteX147" fmla="*/ 4160081 w 5737264"/>
              <a:gd name="connsiteY147" fmla="*/ 1019908 h 1252696"/>
              <a:gd name="connsiteX148" fmla="*/ 4165105 w 5737264"/>
              <a:gd name="connsiteY148" fmla="*/ 1004835 h 1252696"/>
              <a:gd name="connsiteX149" fmla="*/ 4185202 w 5737264"/>
              <a:gd name="connsiteY149" fmla="*/ 984738 h 1252696"/>
              <a:gd name="connsiteX150" fmla="*/ 4200274 w 5737264"/>
              <a:gd name="connsiteY150" fmla="*/ 979714 h 1252696"/>
              <a:gd name="connsiteX151" fmla="*/ 4235443 w 5737264"/>
              <a:gd name="connsiteY151" fmla="*/ 954593 h 1252696"/>
              <a:gd name="connsiteX152" fmla="*/ 4275637 w 5737264"/>
              <a:gd name="connsiteY152" fmla="*/ 934497 h 1252696"/>
              <a:gd name="connsiteX153" fmla="*/ 4310806 w 5737264"/>
              <a:gd name="connsiteY153" fmla="*/ 914400 h 1252696"/>
              <a:gd name="connsiteX154" fmla="*/ 4325878 w 5737264"/>
              <a:gd name="connsiteY154" fmla="*/ 904352 h 1252696"/>
              <a:gd name="connsiteX155" fmla="*/ 4362094 w 5737264"/>
              <a:gd name="connsiteY155" fmla="*/ 909114 h 1252696"/>
              <a:gd name="connsiteX156" fmla="*/ 4417099 w 5737264"/>
              <a:gd name="connsiteY156" fmla="*/ 946141 h 1252696"/>
              <a:gd name="connsiteX157" fmla="*/ 4462316 w 5737264"/>
              <a:gd name="connsiteY157" fmla="*/ 1006955 h 1252696"/>
              <a:gd name="connsiteX158" fmla="*/ 4531320 w 5737264"/>
              <a:gd name="connsiteY158" fmla="*/ 1037650 h 1252696"/>
              <a:gd name="connsiteX159" fmla="*/ 4597184 w 5737264"/>
              <a:gd name="connsiteY159" fmla="*/ 969666 h 1252696"/>
              <a:gd name="connsiteX160" fmla="*/ 4617281 w 5737264"/>
              <a:gd name="connsiteY160" fmla="*/ 959617 h 1252696"/>
              <a:gd name="connsiteX161" fmla="*/ 4632353 w 5737264"/>
              <a:gd name="connsiteY161" fmla="*/ 944545 h 1252696"/>
              <a:gd name="connsiteX162" fmla="*/ 4652450 w 5737264"/>
              <a:gd name="connsiteY162" fmla="*/ 934497 h 1252696"/>
              <a:gd name="connsiteX163" fmla="*/ 4672547 w 5737264"/>
              <a:gd name="connsiteY163" fmla="*/ 919424 h 1252696"/>
              <a:gd name="connsiteX164" fmla="*/ 4737861 w 5737264"/>
              <a:gd name="connsiteY164" fmla="*/ 884255 h 1252696"/>
              <a:gd name="connsiteX165" fmla="*/ 4762982 w 5737264"/>
              <a:gd name="connsiteY165" fmla="*/ 879231 h 1252696"/>
              <a:gd name="connsiteX166" fmla="*/ 4778054 w 5737264"/>
              <a:gd name="connsiteY166" fmla="*/ 874206 h 1252696"/>
              <a:gd name="connsiteX167" fmla="*/ 4819294 w 5737264"/>
              <a:gd name="connsiteY167" fmla="*/ 873944 h 1252696"/>
              <a:gd name="connsiteX168" fmla="*/ 4877465 w 5737264"/>
              <a:gd name="connsiteY168" fmla="*/ 895638 h 1252696"/>
              <a:gd name="connsiteX169" fmla="*/ 4935347 w 5737264"/>
              <a:gd name="connsiteY169" fmla="*/ 934523 h 1252696"/>
              <a:gd name="connsiteX170" fmla="*/ 4995402 w 5737264"/>
              <a:gd name="connsiteY170" fmla="*/ 1006746 h 1252696"/>
              <a:gd name="connsiteX171" fmla="*/ 5024762 w 5737264"/>
              <a:gd name="connsiteY171" fmla="*/ 1051963 h 1252696"/>
              <a:gd name="connsiteX172" fmla="*/ 5092223 w 5737264"/>
              <a:gd name="connsiteY172" fmla="*/ 1016506 h 1252696"/>
              <a:gd name="connsiteX173" fmla="*/ 5144322 w 5737264"/>
              <a:gd name="connsiteY173" fmla="*/ 948261 h 1252696"/>
              <a:gd name="connsiteX174" fmla="*/ 5189252 w 5737264"/>
              <a:gd name="connsiteY174" fmla="*/ 886112 h 1252696"/>
              <a:gd name="connsiteX175" fmla="*/ 5226279 w 5737264"/>
              <a:gd name="connsiteY175" fmla="*/ 856230 h 1252696"/>
              <a:gd name="connsiteX176" fmla="*/ 5260637 w 5737264"/>
              <a:gd name="connsiteY176" fmla="*/ 822918 h 1252696"/>
              <a:gd name="connsiteX177" fmla="*/ 5295282 w 5737264"/>
              <a:gd name="connsiteY177" fmla="*/ 800440 h 1252696"/>
              <a:gd name="connsiteX178" fmla="*/ 5334430 w 5737264"/>
              <a:gd name="connsiteY178" fmla="*/ 794893 h 1252696"/>
              <a:gd name="connsiteX179" fmla="*/ 5412174 w 5737264"/>
              <a:gd name="connsiteY179" fmla="*/ 824252 h 1252696"/>
              <a:gd name="connsiteX180" fmla="*/ 5431197 w 5737264"/>
              <a:gd name="connsiteY180" fmla="*/ 768699 h 1252696"/>
              <a:gd name="connsiteX181" fmla="*/ 5441246 w 5737264"/>
              <a:gd name="connsiteY181" fmla="*/ 753626 h 1252696"/>
              <a:gd name="connsiteX182" fmla="*/ 5456318 w 5737264"/>
              <a:gd name="connsiteY182" fmla="*/ 708409 h 1252696"/>
              <a:gd name="connsiteX183" fmla="*/ 5466366 w 5737264"/>
              <a:gd name="connsiteY183" fmla="*/ 683288 h 1252696"/>
              <a:gd name="connsiteX184" fmla="*/ 5476415 w 5737264"/>
              <a:gd name="connsiteY184" fmla="*/ 643094 h 1252696"/>
              <a:gd name="connsiteX185" fmla="*/ 5491487 w 5737264"/>
              <a:gd name="connsiteY185" fmla="*/ 617973 h 1252696"/>
              <a:gd name="connsiteX186" fmla="*/ 5506560 w 5737264"/>
              <a:gd name="connsiteY186" fmla="*/ 572756 h 1252696"/>
              <a:gd name="connsiteX187" fmla="*/ 5526656 w 5737264"/>
              <a:gd name="connsiteY187" fmla="*/ 522514 h 1252696"/>
              <a:gd name="connsiteX188" fmla="*/ 5546753 w 5737264"/>
              <a:gd name="connsiteY188" fmla="*/ 467248 h 1252696"/>
              <a:gd name="connsiteX189" fmla="*/ 5556802 w 5737264"/>
              <a:gd name="connsiteY189" fmla="*/ 411982 h 1252696"/>
              <a:gd name="connsiteX190" fmla="*/ 5566850 w 5737264"/>
              <a:gd name="connsiteY190" fmla="*/ 381837 h 1252696"/>
              <a:gd name="connsiteX191" fmla="*/ 5576898 w 5737264"/>
              <a:gd name="connsiteY191" fmla="*/ 356716 h 1252696"/>
              <a:gd name="connsiteX192" fmla="*/ 5596995 w 5737264"/>
              <a:gd name="connsiteY192" fmla="*/ 316523 h 1252696"/>
              <a:gd name="connsiteX193" fmla="*/ 5617092 w 5737264"/>
              <a:gd name="connsiteY193" fmla="*/ 246184 h 1252696"/>
              <a:gd name="connsiteX194" fmla="*/ 5622116 w 5737264"/>
              <a:gd name="connsiteY194" fmla="*/ 226088 h 1252696"/>
              <a:gd name="connsiteX195" fmla="*/ 5632164 w 5737264"/>
              <a:gd name="connsiteY195" fmla="*/ 216039 h 1252696"/>
              <a:gd name="connsiteX196" fmla="*/ 5637188 w 5737264"/>
              <a:gd name="connsiteY196" fmla="*/ 200967 h 1252696"/>
              <a:gd name="connsiteX197" fmla="*/ 5651738 w 5737264"/>
              <a:gd name="connsiteY197" fmla="*/ 190395 h 1252696"/>
              <a:gd name="connsiteX198" fmla="*/ 5673692 w 5737264"/>
              <a:gd name="connsiteY198" fmla="*/ 153892 h 1252696"/>
              <a:gd name="connsiteX199" fmla="*/ 5726602 w 5737264"/>
              <a:gd name="connsiteY199" fmla="*/ 89362 h 1252696"/>
              <a:gd name="connsiteX200" fmla="*/ 5728722 w 5737264"/>
              <a:gd name="connsiteY200" fmla="*/ 42287 h 1252696"/>
              <a:gd name="connsiteX201" fmla="*/ 5634284 w 5737264"/>
              <a:gd name="connsiteY201" fmla="*/ 25357 h 1252696"/>
              <a:gd name="connsiteX202" fmla="*/ 5536940 w 5737264"/>
              <a:gd name="connsiteY202" fmla="*/ 27214 h 1252696"/>
              <a:gd name="connsiteX203" fmla="*/ 5470369 w 5737264"/>
              <a:gd name="connsiteY203" fmla="*/ 39381 h 1252696"/>
              <a:gd name="connsiteX204" fmla="*/ 5379124 w 5737264"/>
              <a:gd name="connsiteY204" fmla="*/ 39644 h 1252696"/>
              <a:gd name="connsiteX205" fmla="*/ 5309282 w 5737264"/>
              <a:gd name="connsiteY205" fmla="*/ 42287 h 1252696"/>
              <a:gd name="connsiteX206" fmla="*/ 5238682 w 5737264"/>
              <a:gd name="connsiteY206" fmla="*/ 54455 h 1252696"/>
              <a:gd name="connsiteX207" fmla="*/ 5108892 w 5737264"/>
              <a:gd name="connsiteY207" fmla="*/ 37524 h 1252696"/>
              <a:gd name="connsiteX208" fmla="*/ 5020026 w 5737264"/>
              <a:gd name="connsiteY208" fmla="*/ 39120 h 1252696"/>
              <a:gd name="connsiteX209" fmla="*/ 4946233 w 5737264"/>
              <a:gd name="connsiteY209" fmla="*/ 41240 h 1252696"/>
              <a:gd name="connsiteX210" fmla="*/ 4823272 w 5737264"/>
              <a:gd name="connsiteY210" fmla="*/ 50242 h 1252696"/>
              <a:gd name="connsiteX211" fmla="*/ 4727577 w 5737264"/>
              <a:gd name="connsiteY211" fmla="*/ 29073 h 1252696"/>
              <a:gd name="connsiteX212" fmla="*/ 4628376 w 5737264"/>
              <a:gd name="connsiteY212" fmla="*/ 41240 h 1252696"/>
              <a:gd name="connsiteX213" fmla="*/ 4565180 w 5737264"/>
              <a:gd name="connsiteY213" fmla="*/ 46264 h 1252696"/>
              <a:gd name="connsiteX214" fmla="*/ 4417596 w 5737264"/>
              <a:gd name="connsiteY214" fmla="*/ 44406 h 1252696"/>
              <a:gd name="connsiteX215" fmla="*/ 4139984 w 5737264"/>
              <a:gd name="connsiteY215" fmla="*/ 60290 h 1252696"/>
              <a:gd name="connsiteX216" fmla="*/ 3918920 w 5737264"/>
              <a:gd name="connsiteY216" fmla="*/ 50242 h 1252696"/>
              <a:gd name="connsiteX217" fmla="*/ 3873703 w 5737264"/>
              <a:gd name="connsiteY217" fmla="*/ 45217 h 1252696"/>
              <a:gd name="connsiteX218" fmla="*/ 3687808 w 5737264"/>
              <a:gd name="connsiteY218" fmla="*/ 40193 h 1252696"/>
              <a:gd name="connsiteX219" fmla="*/ 3662687 w 5737264"/>
              <a:gd name="connsiteY219" fmla="*/ 35169 h 1252696"/>
              <a:gd name="connsiteX220" fmla="*/ 3627518 w 5737264"/>
              <a:gd name="connsiteY220" fmla="*/ 25121 h 1252696"/>
              <a:gd name="connsiteX221" fmla="*/ 3547131 w 5737264"/>
              <a:gd name="connsiteY221" fmla="*/ 20097 h 1252696"/>
              <a:gd name="connsiteX222" fmla="*/ 3310995 w 5737264"/>
              <a:gd name="connsiteY222" fmla="*/ 25121 h 1252696"/>
              <a:gd name="connsiteX223" fmla="*/ 3265777 w 5737264"/>
              <a:gd name="connsiteY223" fmla="*/ 30145 h 1252696"/>
              <a:gd name="connsiteX224" fmla="*/ 3175342 w 5737264"/>
              <a:gd name="connsiteY224" fmla="*/ 35169 h 1252696"/>
              <a:gd name="connsiteX225" fmla="*/ 2582489 w 5737264"/>
              <a:gd name="connsiteY225" fmla="*/ 45217 h 1252696"/>
              <a:gd name="connsiteX226" fmla="*/ 2255918 w 5737264"/>
              <a:gd name="connsiteY226" fmla="*/ 40193 h 1252696"/>
              <a:gd name="connsiteX227" fmla="*/ 1974564 w 5737264"/>
              <a:gd name="connsiteY227" fmla="*/ 30145 h 1252696"/>
              <a:gd name="connsiteX228" fmla="*/ 1944419 w 5737264"/>
              <a:gd name="connsiteY228" fmla="*/ 25121 h 1252696"/>
              <a:gd name="connsiteX229" fmla="*/ 1848960 w 5737264"/>
              <a:gd name="connsiteY229" fmla="*/ 20097 h 1252696"/>
              <a:gd name="connsiteX230" fmla="*/ 1768573 w 5737264"/>
              <a:gd name="connsiteY230" fmla="*/ 10048 h 1252696"/>
              <a:gd name="connsiteX231" fmla="*/ 1502292 w 5737264"/>
              <a:gd name="connsiteY231" fmla="*/ 20097 h 1252696"/>
              <a:gd name="connsiteX232" fmla="*/ 1467122 w 5737264"/>
              <a:gd name="connsiteY232" fmla="*/ 25121 h 1252696"/>
              <a:gd name="connsiteX233" fmla="*/ 1426929 w 5737264"/>
              <a:gd name="connsiteY233" fmla="*/ 30145 h 1252696"/>
              <a:gd name="connsiteX234" fmla="*/ 1341518 w 5737264"/>
              <a:gd name="connsiteY234" fmla="*/ 45217 h 1252696"/>
              <a:gd name="connsiteX235" fmla="*/ 1095333 w 5737264"/>
              <a:gd name="connsiteY235" fmla="*/ 35169 h 1252696"/>
              <a:gd name="connsiteX236" fmla="*/ 979777 w 5737264"/>
              <a:gd name="connsiteY236" fmla="*/ 20097 h 1252696"/>
              <a:gd name="connsiteX237" fmla="*/ 939584 w 5737264"/>
              <a:gd name="connsiteY237" fmla="*/ 10048 h 1252696"/>
              <a:gd name="connsiteX238" fmla="*/ 813980 w 5737264"/>
              <a:gd name="connsiteY238" fmla="*/ 0 h 1252696"/>
              <a:gd name="connsiteX239" fmla="*/ 743641 w 5737264"/>
              <a:gd name="connsiteY239" fmla="*/ 5024 h 1252696"/>
              <a:gd name="connsiteX240" fmla="*/ 582867 w 5737264"/>
              <a:gd name="connsiteY240" fmla="*/ 15072 h 1252696"/>
              <a:gd name="connsiteX241" fmla="*/ 432142 w 5737264"/>
              <a:gd name="connsiteY241" fmla="*/ 5024 h 1252696"/>
              <a:gd name="connsiteX242" fmla="*/ 412046 w 5737264"/>
              <a:gd name="connsiteY242" fmla="*/ 0 h 1252696"/>
              <a:gd name="connsiteX243" fmla="*/ 281417 w 5737264"/>
              <a:gd name="connsiteY243" fmla="*/ 10048 h 1252696"/>
              <a:gd name="connsiteX244" fmla="*/ 261320 w 5737264"/>
              <a:gd name="connsiteY244" fmla="*/ 15072 h 1252696"/>
              <a:gd name="connsiteX245" fmla="*/ 100547 w 5737264"/>
              <a:gd name="connsiteY245" fmla="*/ 20097 h 1252696"/>
              <a:gd name="connsiteX246" fmla="*/ 5087 w 5737264"/>
              <a:gd name="connsiteY246"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26740 w 5737264"/>
              <a:gd name="connsiteY92" fmla="*/ 989763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13800 w 5737264"/>
              <a:gd name="connsiteY4" fmla="*/ 342455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3753 w 5737264"/>
              <a:gd name="connsiteY3" fmla="*/ 224230 h 1252696"/>
              <a:gd name="connsiteX4" fmla="*/ 13800 w 5737264"/>
              <a:gd name="connsiteY4" fmla="*/ 342455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4397 w 5736574"/>
              <a:gd name="connsiteY0" fmla="*/ 30145 h 1252696"/>
              <a:gd name="connsiteX1" fmla="*/ 14446 w 5736574"/>
              <a:gd name="connsiteY1" fmla="*/ 115556 h 1252696"/>
              <a:gd name="connsiteX2" fmla="*/ 420 w 5736574"/>
              <a:gd name="connsiteY2" fmla="*/ 145963 h 1252696"/>
              <a:gd name="connsiteX3" fmla="*/ 3063 w 5736574"/>
              <a:gd name="connsiteY3" fmla="*/ 224230 h 1252696"/>
              <a:gd name="connsiteX4" fmla="*/ 13110 w 5736574"/>
              <a:gd name="connsiteY4" fmla="*/ 342455 h 1252696"/>
              <a:gd name="connsiteX5" fmla="*/ 8610 w 5736574"/>
              <a:gd name="connsiteY5" fmla="*/ 569459 h 1252696"/>
              <a:gd name="connsiteX6" fmla="*/ 16016 w 5736574"/>
              <a:gd name="connsiteY6" fmla="*/ 852252 h 1252696"/>
              <a:gd name="connsiteX7" fmla="*/ 15492 w 5736574"/>
              <a:gd name="connsiteY7" fmla="*/ 1008786 h 1252696"/>
              <a:gd name="connsiteX8" fmla="*/ 24494 w 5736574"/>
              <a:gd name="connsiteY8" fmla="*/ 1100294 h 1252696"/>
              <a:gd name="connsiteX9" fmla="*/ 19470 w 5736574"/>
              <a:gd name="connsiteY9" fmla="*/ 1150536 h 1252696"/>
              <a:gd name="connsiteX10" fmla="*/ 24494 w 5736574"/>
              <a:gd name="connsiteY10" fmla="*/ 1170633 h 1252696"/>
              <a:gd name="connsiteX11" fmla="*/ 34542 w 5736574"/>
              <a:gd name="connsiteY11" fmla="*/ 1160584 h 1252696"/>
              <a:gd name="connsiteX12" fmla="*/ 54639 w 5736574"/>
              <a:gd name="connsiteY12" fmla="*/ 1100294 h 1252696"/>
              <a:gd name="connsiteX13" fmla="*/ 59663 w 5736574"/>
              <a:gd name="connsiteY13" fmla="*/ 1085222 h 1252696"/>
              <a:gd name="connsiteX14" fmla="*/ 69712 w 5736574"/>
              <a:gd name="connsiteY14" fmla="*/ 1075173 h 1252696"/>
              <a:gd name="connsiteX15" fmla="*/ 94832 w 5736574"/>
              <a:gd name="connsiteY15" fmla="*/ 1045028 h 1252696"/>
              <a:gd name="connsiteX16" fmla="*/ 109905 w 5736574"/>
              <a:gd name="connsiteY16" fmla="*/ 1040004 h 1252696"/>
              <a:gd name="connsiteX17" fmla="*/ 135026 w 5736574"/>
              <a:gd name="connsiteY17" fmla="*/ 1019908 h 1252696"/>
              <a:gd name="connsiteX18" fmla="*/ 150098 w 5736574"/>
              <a:gd name="connsiteY18" fmla="*/ 1009859 h 1252696"/>
              <a:gd name="connsiteX19" fmla="*/ 175219 w 5736574"/>
              <a:gd name="connsiteY19" fmla="*/ 994787 h 1252696"/>
              <a:gd name="connsiteX20" fmla="*/ 215413 w 5736574"/>
              <a:gd name="connsiteY20" fmla="*/ 984738 h 1252696"/>
              <a:gd name="connsiteX21" fmla="*/ 285751 w 5736574"/>
              <a:gd name="connsiteY21" fmla="*/ 994787 h 1252696"/>
              <a:gd name="connsiteX22" fmla="*/ 300824 w 5736574"/>
              <a:gd name="connsiteY22" fmla="*/ 1004835 h 1252696"/>
              <a:gd name="connsiteX23" fmla="*/ 320920 w 5736574"/>
              <a:gd name="connsiteY23" fmla="*/ 1034980 h 1252696"/>
              <a:gd name="connsiteX24" fmla="*/ 356090 w 5736574"/>
              <a:gd name="connsiteY24" fmla="*/ 1065125 h 1252696"/>
              <a:gd name="connsiteX25" fmla="*/ 366138 w 5736574"/>
              <a:gd name="connsiteY25" fmla="*/ 1080198 h 1252696"/>
              <a:gd name="connsiteX26" fmla="*/ 381210 w 5736574"/>
              <a:gd name="connsiteY26" fmla="*/ 1085222 h 1252696"/>
              <a:gd name="connsiteX27" fmla="*/ 396283 w 5736574"/>
              <a:gd name="connsiteY27" fmla="*/ 1095270 h 1252696"/>
              <a:gd name="connsiteX28" fmla="*/ 406331 w 5736574"/>
              <a:gd name="connsiteY28" fmla="*/ 1105319 h 1252696"/>
              <a:gd name="connsiteX29" fmla="*/ 421404 w 5736574"/>
              <a:gd name="connsiteY29" fmla="*/ 1110343 h 1252696"/>
              <a:gd name="connsiteX30" fmla="*/ 436476 w 5736574"/>
              <a:gd name="connsiteY30" fmla="*/ 1120391 h 1252696"/>
              <a:gd name="connsiteX31" fmla="*/ 466621 w 5736574"/>
              <a:gd name="connsiteY31" fmla="*/ 1130439 h 1252696"/>
              <a:gd name="connsiteX32" fmla="*/ 521887 w 5736574"/>
              <a:gd name="connsiteY32" fmla="*/ 1115367 h 1252696"/>
              <a:gd name="connsiteX33" fmla="*/ 552032 w 5736574"/>
              <a:gd name="connsiteY33" fmla="*/ 1075173 h 1252696"/>
              <a:gd name="connsiteX34" fmla="*/ 567105 w 5736574"/>
              <a:gd name="connsiteY34" fmla="*/ 1070149 h 1252696"/>
              <a:gd name="connsiteX35" fmla="*/ 582177 w 5736574"/>
              <a:gd name="connsiteY35" fmla="*/ 1060101 h 1252696"/>
              <a:gd name="connsiteX36" fmla="*/ 637443 w 5736574"/>
              <a:gd name="connsiteY36" fmla="*/ 1045028 h 1252696"/>
              <a:gd name="connsiteX37" fmla="*/ 652516 w 5736574"/>
              <a:gd name="connsiteY37" fmla="*/ 1040004 h 1252696"/>
              <a:gd name="connsiteX38" fmla="*/ 692709 w 5736574"/>
              <a:gd name="connsiteY38" fmla="*/ 1045028 h 1252696"/>
              <a:gd name="connsiteX39" fmla="*/ 722854 w 5736574"/>
              <a:gd name="connsiteY39" fmla="*/ 1055077 h 1252696"/>
              <a:gd name="connsiteX40" fmla="*/ 732903 w 5736574"/>
              <a:gd name="connsiteY40" fmla="*/ 1065125 h 1252696"/>
              <a:gd name="connsiteX41" fmla="*/ 768072 w 5736574"/>
              <a:gd name="connsiteY41" fmla="*/ 1080198 h 1252696"/>
              <a:gd name="connsiteX42" fmla="*/ 803241 w 5736574"/>
              <a:gd name="connsiteY42" fmla="*/ 1105319 h 1252696"/>
              <a:gd name="connsiteX43" fmla="*/ 833386 w 5736574"/>
              <a:gd name="connsiteY43" fmla="*/ 1130439 h 1252696"/>
              <a:gd name="connsiteX44" fmla="*/ 868556 w 5736574"/>
              <a:gd name="connsiteY44" fmla="*/ 1140488 h 1252696"/>
              <a:gd name="connsiteX45" fmla="*/ 908749 w 5736574"/>
              <a:gd name="connsiteY45" fmla="*/ 1175657 h 1252696"/>
              <a:gd name="connsiteX46" fmla="*/ 938894 w 5736574"/>
              <a:gd name="connsiteY46" fmla="*/ 1185705 h 1252696"/>
              <a:gd name="connsiteX47" fmla="*/ 979087 w 5736574"/>
              <a:gd name="connsiteY47" fmla="*/ 1180681 h 1252696"/>
              <a:gd name="connsiteX48" fmla="*/ 989136 w 5736574"/>
              <a:gd name="connsiteY48" fmla="*/ 1170633 h 1252696"/>
              <a:gd name="connsiteX49" fmla="*/ 1004208 w 5736574"/>
              <a:gd name="connsiteY49" fmla="*/ 1150536 h 1252696"/>
              <a:gd name="connsiteX50" fmla="*/ 1014257 w 5736574"/>
              <a:gd name="connsiteY50" fmla="*/ 1120391 h 1252696"/>
              <a:gd name="connsiteX51" fmla="*/ 1039377 w 5736574"/>
              <a:gd name="connsiteY51" fmla="*/ 1095270 h 1252696"/>
              <a:gd name="connsiteX52" fmla="*/ 1049426 w 5736574"/>
              <a:gd name="connsiteY52" fmla="*/ 1085222 h 1252696"/>
              <a:gd name="connsiteX53" fmla="*/ 1074547 w 5736574"/>
              <a:gd name="connsiteY53" fmla="*/ 1065125 h 1252696"/>
              <a:gd name="connsiteX54" fmla="*/ 1089619 w 5736574"/>
              <a:gd name="connsiteY54" fmla="*/ 1050053 h 1252696"/>
              <a:gd name="connsiteX55" fmla="*/ 1119764 w 5736574"/>
              <a:gd name="connsiteY55" fmla="*/ 1040004 h 1252696"/>
              <a:gd name="connsiteX56" fmla="*/ 1134837 w 5736574"/>
              <a:gd name="connsiteY56" fmla="*/ 1034980 h 1252696"/>
              <a:gd name="connsiteX57" fmla="*/ 1159958 w 5736574"/>
              <a:gd name="connsiteY57" fmla="*/ 1019908 h 1252696"/>
              <a:gd name="connsiteX58" fmla="*/ 1175030 w 5736574"/>
              <a:gd name="connsiteY58" fmla="*/ 1014883 h 1252696"/>
              <a:gd name="connsiteX59" fmla="*/ 1195127 w 5736574"/>
              <a:gd name="connsiteY59" fmla="*/ 1004835 h 1252696"/>
              <a:gd name="connsiteX60" fmla="*/ 1280538 w 5736574"/>
              <a:gd name="connsiteY60" fmla="*/ 1014883 h 1252696"/>
              <a:gd name="connsiteX61" fmla="*/ 1295610 w 5736574"/>
              <a:gd name="connsiteY61" fmla="*/ 1024932 h 1252696"/>
              <a:gd name="connsiteX62" fmla="*/ 1310683 w 5736574"/>
              <a:gd name="connsiteY62" fmla="*/ 1029956 h 1252696"/>
              <a:gd name="connsiteX63" fmla="*/ 1325756 w 5736574"/>
              <a:gd name="connsiteY63" fmla="*/ 1060101 h 1252696"/>
              <a:gd name="connsiteX64" fmla="*/ 1340828 w 5736574"/>
              <a:gd name="connsiteY64" fmla="*/ 1065125 h 1252696"/>
              <a:gd name="connsiteX65" fmla="*/ 1355901 w 5736574"/>
              <a:gd name="connsiteY65" fmla="*/ 1075173 h 1252696"/>
              <a:gd name="connsiteX66" fmla="*/ 1396094 w 5736574"/>
              <a:gd name="connsiteY66" fmla="*/ 1090246 h 1252696"/>
              <a:gd name="connsiteX67" fmla="*/ 1446336 w 5736574"/>
              <a:gd name="connsiteY67" fmla="*/ 1105319 h 1252696"/>
              <a:gd name="connsiteX68" fmla="*/ 1461408 w 5736574"/>
              <a:gd name="connsiteY68" fmla="*/ 1110343 h 1252696"/>
              <a:gd name="connsiteX69" fmla="*/ 1496577 w 5736574"/>
              <a:gd name="connsiteY69" fmla="*/ 1120391 h 1252696"/>
              <a:gd name="connsiteX70" fmla="*/ 1551843 w 5736574"/>
              <a:gd name="connsiteY70" fmla="*/ 1115367 h 1252696"/>
              <a:gd name="connsiteX71" fmla="*/ 1566916 w 5736574"/>
              <a:gd name="connsiteY71" fmla="*/ 1110343 h 1252696"/>
              <a:gd name="connsiteX72" fmla="*/ 1587013 w 5736574"/>
              <a:gd name="connsiteY72" fmla="*/ 1090246 h 1252696"/>
              <a:gd name="connsiteX73" fmla="*/ 1637254 w 5736574"/>
              <a:gd name="connsiteY73" fmla="*/ 1050053 h 1252696"/>
              <a:gd name="connsiteX74" fmla="*/ 1652327 w 5736574"/>
              <a:gd name="connsiteY74" fmla="*/ 1029956 h 1252696"/>
              <a:gd name="connsiteX75" fmla="*/ 1687496 w 5736574"/>
              <a:gd name="connsiteY75" fmla="*/ 1019908 h 1252696"/>
              <a:gd name="connsiteX76" fmla="*/ 1787980 w 5736574"/>
              <a:gd name="connsiteY76" fmla="*/ 1029956 h 1252696"/>
              <a:gd name="connsiteX77" fmla="*/ 1818125 w 5736574"/>
              <a:gd name="connsiteY77" fmla="*/ 1040004 h 1252696"/>
              <a:gd name="connsiteX78" fmla="*/ 1853294 w 5736574"/>
              <a:gd name="connsiteY78" fmla="*/ 1050053 h 1252696"/>
              <a:gd name="connsiteX79" fmla="*/ 1868366 w 5736574"/>
              <a:gd name="connsiteY79" fmla="*/ 1060101 h 1252696"/>
              <a:gd name="connsiteX80" fmla="*/ 1893487 w 5736574"/>
              <a:gd name="connsiteY80" fmla="*/ 1065125 h 1252696"/>
              <a:gd name="connsiteX81" fmla="*/ 1939228 w 5736574"/>
              <a:gd name="connsiteY81" fmla="*/ 1099510 h 1252696"/>
              <a:gd name="connsiteX82" fmla="*/ 1975993 w 5736574"/>
              <a:gd name="connsiteY82" fmla="*/ 1130727 h 1252696"/>
              <a:gd name="connsiteX83" fmla="*/ 2014068 w 5736574"/>
              <a:gd name="connsiteY83" fmla="*/ 1157968 h 1252696"/>
              <a:gd name="connsiteX84" fmla="*/ 2041569 w 5736574"/>
              <a:gd name="connsiteY84" fmla="*/ 1156371 h 1252696"/>
              <a:gd name="connsiteX85" fmla="*/ 2119575 w 5736574"/>
              <a:gd name="connsiteY85" fmla="*/ 1120391 h 1252696"/>
              <a:gd name="connsiteX86" fmla="*/ 2129624 w 5736574"/>
              <a:gd name="connsiteY86" fmla="*/ 1110343 h 1252696"/>
              <a:gd name="connsiteX87" fmla="*/ 2149982 w 5736574"/>
              <a:gd name="connsiteY87" fmla="*/ 1090769 h 1252696"/>
              <a:gd name="connsiteX88" fmla="*/ 2189914 w 5736574"/>
              <a:gd name="connsiteY88" fmla="*/ 1048718 h 1252696"/>
              <a:gd name="connsiteX89" fmla="*/ 2233274 w 5736574"/>
              <a:gd name="connsiteY89" fmla="*/ 1018311 h 1252696"/>
              <a:gd name="connsiteX90" fmla="*/ 2300446 w 5736574"/>
              <a:gd name="connsiteY90" fmla="*/ 994787 h 1252696"/>
              <a:gd name="connsiteX91" fmla="*/ 2315518 w 5736574"/>
              <a:gd name="connsiteY91" fmla="*/ 989763 h 1252696"/>
              <a:gd name="connsiteX92" fmla="*/ 2404619 w 5736574"/>
              <a:gd name="connsiteY92" fmla="*/ 999288 h 1252696"/>
              <a:gd name="connsiteX93" fmla="*/ 2461219 w 5736574"/>
              <a:gd name="connsiteY93" fmla="*/ 1024932 h 1252696"/>
              <a:gd name="connsiteX94" fmla="*/ 2476292 w 5736574"/>
              <a:gd name="connsiteY94" fmla="*/ 1029956 h 1252696"/>
              <a:gd name="connsiteX95" fmla="*/ 2486340 w 5736574"/>
              <a:gd name="connsiteY95" fmla="*/ 1045028 h 1252696"/>
              <a:gd name="connsiteX96" fmla="*/ 2496388 w 5736574"/>
              <a:gd name="connsiteY96" fmla="*/ 1055077 h 1252696"/>
              <a:gd name="connsiteX97" fmla="*/ 2531558 w 5736574"/>
              <a:gd name="connsiteY97" fmla="*/ 1095270 h 1252696"/>
              <a:gd name="connsiteX98" fmla="*/ 2566727 w 5736574"/>
              <a:gd name="connsiteY98" fmla="*/ 1135464 h 1252696"/>
              <a:gd name="connsiteX99" fmla="*/ 2581799 w 5736574"/>
              <a:gd name="connsiteY99" fmla="*/ 1145512 h 1252696"/>
              <a:gd name="connsiteX100" fmla="*/ 2621993 w 5736574"/>
              <a:gd name="connsiteY100" fmla="*/ 1170633 h 1252696"/>
              <a:gd name="connsiteX101" fmla="*/ 2657162 w 5736574"/>
              <a:gd name="connsiteY101" fmla="*/ 1160584 h 1252696"/>
              <a:gd name="connsiteX102" fmla="*/ 2682283 w 5736574"/>
              <a:gd name="connsiteY102" fmla="*/ 1145512 h 1252696"/>
              <a:gd name="connsiteX103" fmla="*/ 2712428 w 5736574"/>
              <a:gd name="connsiteY103" fmla="*/ 1130439 h 1252696"/>
              <a:gd name="connsiteX104" fmla="*/ 2727501 w 5736574"/>
              <a:gd name="connsiteY104" fmla="*/ 1120391 h 1252696"/>
              <a:gd name="connsiteX105" fmla="*/ 2747597 w 5736574"/>
              <a:gd name="connsiteY105" fmla="*/ 1115367 h 1252696"/>
              <a:gd name="connsiteX106" fmla="*/ 2777742 w 5736574"/>
              <a:gd name="connsiteY106" fmla="*/ 1105319 h 1252696"/>
              <a:gd name="connsiteX107" fmla="*/ 2844365 w 5736574"/>
              <a:gd name="connsiteY107" fmla="*/ 1077554 h 1252696"/>
              <a:gd name="connsiteX108" fmla="*/ 2883773 w 5736574"/>
              <a:gd name="connsiteY108" fmla="*/ 1077292 h 1252696"/>
              <a:gd name="connsiteX109" fmla="*/ 2920800 w 5736574"/>
              <a:gd name="connsiteY109" fmla="*/ 1087079 h 1252696"/>
              <a:gd name="connsiteX110" fmla="*/ 2958613 w 5736574"/>
              <a:gd name="connsiteY110" fmla="*/ 1125415 h 1252696"/>
              <a:gd name="connsiteX111" fmla="*/ 2978709 w 5736574"/>
              <a:gd name="connsiteY111" fmla="*/ 1155560 h 1252696"/>
              <a:gd name="connsiteX112" fmla="*/ 2997210 w 5736574"/>
              <a:gd name="connsiteY112" fmla="*/ 1187825 h 1252696"/>
              <a:gd name="connsiteX113" fmla="*/ 3038188 w 5736574"/>
              <a:gd name="connsiteY113" fmla="*/ 1222994 h 1252696"/>
              <a:gd name="connsiteX114" fmla="*/ 3075478 w 5736574"/>
              <a:gd name="connsiteY114" fmla="*/ 1252354 h 1252696"/>
              <a:gd name="connsiteX115" fmla="*/ 3129435 w 5736574"/>
              <a:gd name="connsiteY115" fmla="*/ 1240971 h 1252696"/>
              <a:gd name="connsiteX116" fmla="*/ 3177295 w 5736574"/>
              <a:gd name="connsiteY116" fmla="*/ 1207372 h 1252696"/>
              <a:gd name="connsiteX117" fmla="*/ 3228845 w 5736574"/>
              <a:gd name="connsiteY117" fmla="*/ 1178561 h 1252696"/>
              <a:gd name="connsiteX118" fmla="*/ 3280944 w 5736574"/>
              <a:gd name="connsiteY118" fmla="*/ 1153440 h 1252696"/>
              <a:gd name="connsiteX119" fmla="*/ 3310305 w 5736574"/>
              <a:gd name="connsiteY119" fmla="*/ 1145512 h 1252696"/>
              <a:gd name="connsiteX120" fmla="*/ 3350498 w 5736574"/>
              <a:gd name="connsiteY120" fmla="*/ 1140488 h 1252696"/>
              <a:gd name="connsiteX121" fmla="*/ 3405764 w 5736574"/>
              <a:gd name="connsiteY121" fmla="*/ 1155560 h 1252696"/>
              <a:gd name="connsiteX122" fmla="*/ 3425861 w 5736574"/>
              <a:gd name="connsiteY122" fmla="*/ 1165609 h 1252696"/>
              <a:gd name="connsiteX123" fmla="*/ 3440934 w 5736574"/>
              <a:gd name="connsiteY123" fmla="*/ 1175657 h 1252696"/>
              <a:gd name="connsiteX124" fmla="*/ 3456006 w 5736574"/>
              <a:gd name="connsiteY124" fmla="*/ 1180681 h 1252696"/>
              <a:gd name="connsiteX125" fmla="*/ 3466054 w 5736574"/>
              <a:gd name="connsiteY125" fmla="*/ 1195754 h 1252696"/>
              <a:gd name="connsiteX126" fmla="*/ 3526345 w 5736574"/>
              <a:gd name="connsiteY126" fmla="*/ 1200778 h 1252696"/>
              <a:gd name="connsiteX127" fmla="*/ 3541417 w 5736574"/>
              <a:gd name="connsiteY127" fmla="*/ 1190730 h 1252696"/>
              <a:gd name="connsiteX128" fmla="*/ 3566538 w 5736574"/>
              <a:gd name="connsiteY128" fmla="*/ 1180681 h 1252696"/>
              <a:gd name="connsiteX129" fmla="*/ 3586635 w 5736574"/>
              <a:gd name="connsiteY129" fmla="*/ 1150536 h 1252696"/>
              <a:gd name="connsiteX130" fmla="*/ 3616780 w 5736574"/>
              <a:gd name="connsiteY130" fmla="*/ 1125415 h 1252696"/>
              <a:gd name="connsiteX131" fmla="*/ 3631852 w 5736574"/>
              <a:gd name="connsiteY131" fmla="*/ 1105319 h 1252696"/>
              <a:gd name="connsiteX132" fmla="*/ 3661997 w 5736574"/>
              <a:gd name="connsiteY132" fmla="*/ 1085222 h 1252696"/>
              <a:gd name="connsiteX133" fmla="*/ 3697166 w 5736574"/>
              <a:gd name="connsiteY133" fmla="*/ 1070149 h 1252696"/>
              <a:gd name="connsiteX134" fmla="*/ 3707215 w 5736574"/>
              <a:gd name="connsiteY134" fmla="*/ 1060101 h 1252696"/>
              <a:gd name="connsiteX135" fmla="*/ 3742384 w 5736574"/>
              <a:gd name="connsiteY135" fmla="*/ 1047148 h 1252696"/>
              <a:gd name="connsiteX136" fmla="*/ 3798435 w 5736574"/>
              <a:gd name="connsiteY136" fmla="*/ 1043982 h 1252696"/>
              <a:gd name="connsiteX137" fmla="*/ 3858961 w 5736574"/>
              <a:gd name="connsiteY137" fmla="*/ 1072033 h 1252696"/>
              <a:gd name="connsiteX138" fmla="*/ 3901536 w 5736574"/>
              <a:gd name="connsiteY138" fmla="*/ 1101367 h 1252696"/>
              <a:gd name="connsiteX139" fmla="*/ 3957351 w 5736574"/>
              <a:gd name="connsiteY139" fmla="*/ 1142346 h 1252696"/>
              <a:gd name="connsiteX140" fmla="*/ 4018714 w 5736574"/>
              <a:gd name="connsiteY140" fmla="*/ 1165609 h 1252696"/>
              <a:gd name="connsiteX141" fmla="*/ 4063931 w 5736574"/>
              <a:gd name="connsiteY141" fmla="*/ 1150536 h 1252696"/>
              <a:gd name="connsiteX142" fmla="*/ 4079004 w 5736574"/>
              <a:gd name="connsiteY142" fmla="*/ 1125415 h 1252696"/>
              <a:gd name="connsiteX143" fmla="*/ 4099101 w 5736574"/>
              <a:gd name="connsiteY143" fmla="*/ 1105319 h 1252696"/>
              <a:gd name="connsiteX144" fmla="*/ 4129246 w 5736574"/>
              <a:gd name="connsiteY144" fmla="*/ 1075173 h 1252696"/>
              <a:gd name="connsiteX145" fmla="*/ 4149342 w 5736574"/>
              <a:gd name="connsiteY145" fmla="*/ 1040004 h 1252696"/>
              <a:gd name="connsiteX146" fmla="*/ 4159391 w 5736574"/>
              <a:gd name="connsiteY146" fmla="*/ 1019908 h 1252696"/>
              <a:gd name="connsiteX147" fmla="*/ 4164415 w 5736574"/>
              <a:gd name="connsiteY147" fmla="*/ 1004835 h 1252696"/>
              <a:gd name="connsiteX148" fmla="*/ 4184512 w 5736574"/>
              <a:gd name="connsiteY148" fmla="*/ 984738 h 1252696"/>
              <a:gd name="connsiteX149" fmla="*/ 4199584 w 5736574"/>
              <a:gd name="connsiteY149" fmla="*/ 979714 h 1252696"/>
              <a:gd name="connsiteX150" fmla="*/ 4234753 w 5736574"/>
              <a:gd name="connsiteY150" fmla="*/ 954593 h 1252696"/>
              <a:gd name="connsiteX151" fmla="*/ 4274947 w 5736574"/>
              <a:gd name="connsiteY151" fmla="*/ 934497 h 1252696"/>
              <a:gd name="connsiteX152" fmla="*/ 4310116 w 5736574"/>
              <a:gd name="connsiteY152" fmla="*/ 914400 h 1252696"/>
              <a:gd name="connsiteX153" fmla="*/ 4325188 w 5736574"/>
              <a:gd name="connsiteY153" fmla="*/ 904352 h 1252696"/>
              <a:gd name="connsiteX154" fmla="*/ 4361404 w 5736574"/>
              <a:gd name="connsiteY154" fmla="*/ 909114 h 1252696"/>
              <a:gd name="connsiteX155" fmla="*/ 4416409 w 5736574"/>
              <a:gd name="connsiteY155" fmla="*/ 946141 h 1252696"/>
              <a:gd name="connsiteX156" fmla="*/ 4461626 w 5736574"/>
              <a:gd name="connsiteY156" fmla="*/ 1006955 h 1252696"/>
              <a:gd name="connsiteX157" fmla="*/ 4530630 w 5736574"/>
              <a:gd name="connsiteY157" fmla="*/ 1037650 h 1252696"/>
              <a:gd name="connsiteX158" fmla="*/ 4596494 w 5736574"/>
              <a:gd name="connsiteY158" fmla="*/ 969666 h 1252696"/>
              <a:gd name="connsiteX159" fmla="*/ 4616591 w 5736574"/>
              <a:gd name="connsiteY159" fmla="*/ 959617 h 1252696"/>
              <a:gd name="connsiteX160" fmla="*/ 4631663 w 5736574"/>
              <a:gd name="connsiteY160" fmla="*/ 944545 h 1252696"/>
              <a:gd name="connsiteX161" fmla="*/ 4651760 w 5736574"/>
              <a:gd name="connsiteY161" fmla="*/ 934497 h 1252696"/>
              <a:gd name="connsiteX162" fmla="*/ 4671857 w 5736574"/>
              <a:gd name="connsiteY162" fmla="*/ 919424 h 1252696"/>
              <a:gd name="connsiteX163" fmla="*/ 4737171 w 5736574"/>
              <a:gd name="connsiteY163" fmla="*/ 884255 h 1252696"/>
              <a:gd name="connsiteX164" fmla="*/ 4762292 w 5736574"/>
              <a:gd name="connsiteY164" fmla="*/ 879231 h 1252696"/>
              <a:gd name="connsiteX165" fmla="*/ 4777364 w 5736574"/>
              <a:gd name="connsiteY165" fmla="*/ 874206 h 1252696"/>
              <a:gd name="connsiteX166" fmla="*/ 4818604 w 5736574"/>
              <a:gd name="connsiteY166" fmla="*/ 873944 h 1252696"/>
              <a:gd name="connsiteX167" fmla="*/ 4876775 w 5736574"/>
              <a:gd name="connsiteY167" fmla="*/ 895638 h 1252696"/>
              <a:gd name="connsiteX168" fmla="*/ 4934657 w 5736574"/>
              <a:gd name="connsiteY168" fmla="*/ 934523 h 1252696"/>
              <a:gd name="connsiteX169" fmla="*/ 4994712 w 5736574"/>
              <a:gd name="connsiteY169" fmla="*/ 1006746 h 1252696"/>
              <a:gd name="connsiteX170" fmla="*/ 5024072 w 5736574"/>
              <a:gd name="connsiteY170" fmla="*/ 1051963 h 1252696"/>
              <a:gd name="connsiteX171" fmla="*/ 5091533 w 5736574"/>
              <a:gd name="connsiteY171" fmla="*/ 1016506 h 1252696"/>
              <a:gd name="connsiteX172" fmla="*/ 5143632 w 5736574"/>
              <a:gd name="connsiteY172" fmla="*/ 948261 h 1252696"/>
              <a:gd name="connsiteX173" fmla="*/ 5188562 w 5736574"/>
              <a:gd name="connsiteY173" fmla="*/ 886112 h 1252696"/>
              <a:gd name="connsiteX174" fmla="*/ 5225589 w 5736574"/>
              <a:gd name="connsiteY174" fmla="*/ 856230 h 1252696"/>
              <a:gd name="connsiteX175" fmla="*/ 5259947 w 5736574"/>
              <a:gd name="connsiteY175" fmla="*/ 822918 h 1252696"/>
              <a:gd name="connsiteX176" fmla="*/ 5294592 w 5736574"/>
              <a:gd name="connsiteY176" fmla="*/ 800440 h 1252696"/>
              <a:gd name="connsiteX177" fmla="*/ 5333740 w 5736574"/>
              <a:gd name="connsiteY177" fmla="*/ 794893 h 1252696"/>
              <a:gd name="connsiteX178" fmla="*/ 5411484 w 5736574"/>
              <a:gd name="connsiteY178" fmla="*/ 824252 h 1252696"/>
              <a:gd name="connsiteX179" fmla="*/ 5430507 w 5736574"/>
              <a:gd name="connsiteY179" fmla="*/ 768699 h 1252696"/>
              <a:gd name="connsiteX180" fmla="*/ 5440556 w 5736574"/>
              <a:gd name="connsiteY180" fmla="*/ 753626 h 1252696"/>
              <a:gd name="connsiteX181" fmla="*/ 5455628 w 5736574"/>
              <a:gd name="connsiteY181" fmla="*/ 708409 h 1252696"/>
              <a:gd name="connsiteX182" fmla="*/ 5465676 w 5736574"/>
              <a:gd name="connsiteY182" fmla="*/ 683288 h 1252696"/>
              <a:gd name="connsiteX183" fmla="*/ 5475725 w 5736574"/>
              <a:gd name="connsiteY183" fmla="*/ 643094 h 1252696"/>
              <a:gd name="connsiteX184" fmla="*/ 5490797 w 5736574"/>
              <a:gd name="connsiteY184" fmla="*/ 617973 h 1252696"/>
              <a:gd name="connsiteX185" fmla="*/ 5505870 w 5736574"/>
              <a:gd name="connsiteY185" fmla="*/ 572756 h 1252696"/>
              <a:gd name="connsiteX186" fmla="*/ 5525966 w 5736574"/>
              <a:gd name="connsiteY186" fmla="*/ 522514 h 1252696"/>
              <a:gd name="connsiteX187" fmla="*/ 5546063 w 5736574"/>
              <a:gd name="connsiteY187" fmla="*/ 467248 h 1252696"/>
              <a:gd name="connsiteX188" fmla="*/ 5556112 w 5736574"/>
              <a:gd name="connsiteY188" fmla="*/ 411982 h 1252696"/>
              <a:gd name="connsiteX189" fmla="*/ 5566160 w 5736574"/>
              <a:gd name="connsiteY189" fmla="*/ 381837 h 1252696"/>
              <a:gd name="connsiteX190" fmla="*/ 5576208 w 5736574"/>
              <a:gd name="connsiteY190" fmla="*/ 356716 h 1252696"/>
              <a:gd name="connsiteX191" fmla="*/ 5596305 w 5736574"/>
              <a:gd name="connsiteY191" fmla="*/ 316523 h 1252696"/>
              <a:gd name="connsiteX192" fmla="*/ 5616402 w 5736574"/>
              <a:gd name="connsiteY192" fmla="*/ 246184 h 1252696"/>
              <a:gd name="connsiteX193" fmla="*/ 5621426 w 5736574"/>
              <a:gd name="connsiteY193" fmla="*/ 226088 h 1252696"/>
              <a:gd name="connsiteX194" fmla="*/ 5631474 w 5736574"/>
              <a:gd name="connsiteY194" fmla="*/ 216039 h 1252696"/>
              <a:gd name="connsiteX195" fmla="*/ 5636498 w 5736574"/>
              <a:gd name="connsiteY195" fmla="*/ 200967 h 1252696"/>
              <a:gd name="connsiteX196" fmla="*/ 5651048 w 5736574"/>
              <a:gd name="connsiteY196" fmla="*/ 190395 h 1252696"/>
              <a:gd name="connsiteX197" fmla="*/ 5673002 w 5736574"/>
              <a:gd name="connsiteY197" fmla="*/ 153892 h 1252696"/>
              <a:gd name="connsiteX198" fmla="*/ 5725912 w 5736574"/>
              <a:gd name="connsiteY198" fmla="*/ 89362 h 1252696"/>
              <a:gd name="connsiteX199" fmla="*/ 5728032 w 5736574"/>
              <a:gd name="connsiteY199" fmla="*/ 42287 h 1252696"/>
              <a:gd name="connsiteX200" fmla="*/ 5633594 w 5736574"/>
              <a:gd name="connsiteY200" fmla="*/ 25357 h 1252696"/>
              <a:gd name="connsiteX201" fmla="*/ 5536250 w 5736574"/>
              <a:gd name="connsiteY201" fmla="*/ 27214 h 1252696"/>
              <a:gd name="connsiteX202" fmla="*/ 5469679 w 5736574"/>
              <a:gd name="connsiteY202" fmla="*/ 39381 h 1252696"/>
              <a:gd name="connsiteX203" fmla="*/ 5378434 w 5736574"/>
              <a:gd name="connsiteY203" fmla="*/ 39644 h 1252696"/>
              <a:gd name="connsiteX204" fmla="*/ 5308592 w 5736574"/>
              <a:gd name="connsiteY204" fmla="*/ 42287 h 1252696"/>
              <a:gd name="connsiteX205" fmla="*/ 5237992 w 5736574"/>
              <a:gd name="connsiteY205" fmla="*/ 54455 h 1252696"/>
              <a:gd name="connsiteX206" fmla="*/ 5108202 w 5736574"/>
              <a:gd name="connsiteY206" fmla="*/ 37524 h 1252696"/>
              <a:gd name="connsiteX207" fmla="*/ 5019336 w 5736574"/>
              <a:gd name="connsiteY207" fmla="*/ 39120 h 1252696"/>
              <a:gd name="connsiteX208" fmla="*/ 4945543 w 5736574"/>
              <a:gd name="connsiteY208" fmla="*/ 41240 h 1252696"/>
              <a:gd name="connsiteX209" fmla="*/ 4822582 w 5736574"/>
              <a:gd name="connsiteY209" fmla="*/ 50242 h 1252696"/>
              <a:gd name="connsiteX210" fmla="*/ 4726887 w 5736574"/>
              <a:gd name="connsiteY210" fmla="*/ 29073 h 1252696"/>
              <a:gd name="connsiteX211" fmla="*/ 4627686 w 5736574"/>
              <a:gd name="connsiteY211" fmla="*/ 41240 h 1252696"/>
              <a:gd name="connsiteX212" fmla="*/ 4564490 w 5736574"/>
              <a:gd name="connsiteY212" fmla="*/ 46264 h 1252696"/>
              <a:gd name="connsiteX213" fmla="*/ 4416906 w 5736574"/>
              <a:gd name="connsiteY213" fmla="*/ 44406 h 1252696"/>
              <a:gd name="connsiteX214" fmla="*/ 4139294 w 5736574"/>
              <a:gd name="connsiteY214" fmla="*/ 60290 h 1252696"/>
              <a:gd name="connsiteX215" fmla="*/ 3918230 w 5736574"/>
              <a:gd name="connsiteY215" fmla="*/ 50242 h 1252696"/>
              <a:gd name="connsiteX216" fmla="*/ 3873013 w 5736574"/>
              <a:gd name="connsiteY216" fmla="*/ 45217 h 1252696"/>
              <a:gd name="connsiteX217" fmla="*/ 3687118 w 5736574"/>
              <a:gd name="connsiteY217" fmla="*/ 40193 h 1252696"/>
              <a:gd name="connsiteX218" fmla="*/ 3661997 w 5736574"/>
              <a:gd name="connsiteY218" fmla="*/ 35169 h 1252696"/>
              <a:gd name="connsiteX219" fmla="*/ 3626828 w 5736574"/>
              <a:gd name="connsiteY219" fmla="*/ 25121 h 1252696"/>
              <a:gd name="connsiteX220" fmla="*/ 3546441 w 5736574"/>
              <a:gd name="connsiteY220" fmla="*/ 20097 h 1252696"/>
              <a:gd name="connsiteX221" fmla="*/ 3310305 w 5736574"/>
              <a:gd name="connsiteY221" fmla="*/ 25121 h 1252696"/>
              <a:gd name="connsiteX222" fmla="*/ 3265087 w 5736574"/>
              <a:gd name="connsiteY222" fmla="*/ 30145 h 1252696"/>
              <a:gd name="connsiteX223" fmla="*/ 3174652 w 5736574"/>
              <a:gd name="connsiteY223" fmla="*/ 35169 h 1252696"/>
              <a:gd name="connsiteX224" fmla="*/ 2581799 w 5736574"/>
              <a:gd name="connsiteY224" fmla="*/ 45217 h 1252696"/>
              <a:gd name="connsiteX225" fmla="*/ 2255228 w 5736574"/>
              <a:gd name="connsiteY225" fmla="*/ 40193 h 1252696"/>
              <a:gd name="connsiteX226" fmla="*/ 1973874 w 5736574"/>
              <a:gd name="connsiteY226" fmla="*/ 30145 h 1252696"/>
              <a:gd name="connsiteX227" fmla="*/ 1943729 w 5736574"/>
              <a:gd name="connsiteY227" fmla="*/ 25121 h 1252696"/>
              <a:gd name="connsiteX228" fmla="*/ 1848270 w 5736574"/>
              <a:gd name="connsiteY228" fmla="*/ 20097 h 1252696"/>
              <a:gd name="connsiteX229" fmla="*/ 1767883 w 5736574"/>
              <a:gd name="connsiteY229" fmla="*/ 10048 h 1252696"/>
              <a:gd name="connsiteX230" fmla="*/ 1501602 w 5736574"/>
              <a:gd name="connsiteY230" fmla="*/ 20097 h 1252696"/>
              <a:gd name="connsiteX231" fmla="*/ 1466432 w 5736574"/>
              <a:gd name="connsiteY231" fmla="*/ 25121 h 1252696"/>
              <a:gd name="connsiteX232" fmla="*/ 1426239 w 5736574"/>
              <a:gd name="connsiteY232" fmla="*/ 30145 h 1252696"/>
              <a:gd name="connsiteX233" fmla="*/ 1340828 w 5736574"/>
              <a:gd name="connsiteY233" fmla="*/ 45217 h 1252696"/>
              <a:gd name="connsiteX234" fmla="*/ 1094643 w 5736574"/>
              <a:gd name="connsiteY234" fmla="*/ 35169 h 1252696"/>
              <a:gd name="connsiteX235" fmla="*/ 979087 w 5736574"/>
              <a:gd name="connsiteY235" fmla="*/ 20097 h 1252696"/>
              <a:gd name="connsiteX236" fmla="*/ 938894 w 5736574"/>
              <a:gd name="connsiteY236" fmla="*/ 10048 h 1252696"/>
              <a:gd name="connsiteX237" fmla="*/ 813290 w 5736574"/>
              <a:gd name="connsiteY237" fmla="*/ 0 h 1252696"/>
              <a:gd name="connsiteX238" fmla="*/ 742951 w 5736574"/>
              <a:gd name="connsiteY238" fmla="*/ 5024 h 1252696"/>
              <a:gd name="connsiteX239" fmla="*/ 582177 w 5736574"/>
              <a:gd name="connsiteY239" fmla="*/ 15072 h 1252696"/>
              <a:gd name="connsiteX240" fmla="*/ 431452 w 5736574"/>
              <a:gd name="connsiteY240" fmla="*/ 5024 h 1252696"/>
              <a:gd name="connsiteX241" fmla="*/ 411356 w 5736574"/>
              <a:gd name="connsiteY241" fmla="*/ 0 h 1252696"/>
              <a:gd name="connsiteX242" fmla="*/ 280727 w 5736574"/>
              <a:gd name="connsiteY242" fmla="*/ 10048 h 1252696"/>
              <a:gd name="connsiteX243" fmla="*/ 260630 w 5736574"/>
              <a:gd name="connsiteY243" fmla="*/ 15072 h 1252696"/>
              <a:gd name="connsiteX244" fmla="*/ 99857 w 5736574"/>
              <a:gd name="connsiteY244" fmla="*/ 20097 h 1252696"/>
              <a:gd name="connsiteX245" fmla="*/ 4397 w 5736574"/>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44911 w 5740657"/>
              <a:gd name="connsiteY233" fmla="*/ 45217 h 1252696"/>
              <a:gd name="connsiteX234" fmla="*/ 1098726 w 5740657"/>
              <a:gd name="connsiteY234" fmla="*/ 3516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02049 w 5740657"/>
              <a:gd name="connsiteY233" fmla="*/ 21404 h 1252696"/>
              <a:gd name="connsiteX234" fmla="*/ 1098726 w 5740657"/>
              <a:gd name="connsiteY234" fmla="*/ 3516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02049 w 5740657"/>
              <a:gd name="connsiteY233" fmla="*/ 21404 h 1252696"/>
              <a:gd name="connsiteX234" fmla="*/ 1113013 w 5740657"/>
              <a:gd name="connsiteY234" fmla="*/ 1611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2703 w 5740657"/>
              <a:gd name="connsiteY232" fmla="*/ 20620 h 1252696"/>
              <a:gd name="connsiteX233" fmla="*/ 1302049 w 5740657"/>
              <a:gd name="connsiteY233" fmla="*/ 21404 h 1252696"/>
              <a:gd name="connsiteX234" fmla="*/ 1113013 w 5740657"/>
              <a:gd name="connsiteY234" fmla="*/ 1611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5740657" h="1252696">
                <a:moveTo>
                  <a:pt x="8480" y="30145"/>
                </a:moveTo>
                <a:cubicBezTo>
                  <a:pt x="-8136" y="43674"/>
                  <a:pt x="4905" y="81966"/>
                  <a:pt x="4242" y="101269"/>
                </a:cubicBezTo>
                <a:cubicBezTo>
                  <a:pt x="3579" y="120572"/>
                  <a:pt x="2828" y="134240"/>
                  <a:pt x="4503" y="145963"/>
                </a:cubicBezTo>
                <a:cubicBezTo>
                  <a:pt x="6178" y="174433"/>
                  <a:pt x="5031" y="191481"/>
                  <a:pt x="7146" y="224230"/>
                </a:cubicBezTo>
                <a:cubicBezTo>
                  <a:pt x="9261" y="256979"/>
                  <a:pt x="6104" y="309186"/>
                  <a:pt x="17193" y="342455"/>
                </a:cubicBezTo>
                <a:cubicBezTo>
                  <a:pt x="18868" y="499879"/>
                  <a:pt x="12209" y="484493"/>
                  <a:pt x="12693" y="569459"/>
                </a:cubicBezTo>
                <a:cubicBezTo>
                  <a:pt x="13177" y="654425"/>
                  <a:pt x="18952" y="779031"/>
                  <a:pt x="20099" y="852252"/>
                </a:cubicBezTo>
                <a:cubicBezTo>
                  <a:pt x="21246" y="925473"/>
                  <a:pt x="18162" y="967446"/>
                  <a:pt x="19575" y="1008786"/>
                </a:cubicBezTo>
                <a:cubicBezTo>
                  <a:pt x="20988" y="1050126"/>
                  <a:pt x="37938" y="1062851"/>
                  <a:pt x="28577" y="1100294"/>
                </a:cubicBezTo>
                <a:cubicBezTo>
                  <a:pt x="26902" y="1117041"/>
                  <a:pt x="23553" y="1133705"/>
                  <a:pt x="23553" y="1150536"/>
                </a:cubicBezTo>
                <a:cubicBezTo>
                  <a:pt x="23553" y="1157441"/>
                  <a:pt x="22832" y="1166803"/>
                  <a:pt x="28577" y="1170633"/>
                </a:cubicBezTo>
                <a:cubicBezTo>
                  <a:pt x="32518" y="1173261"/>
                  <a:pt x="35276" y="1163934"/>
                  <a:pt x="38625" y="1160584"/>
                </a:cubicBezTo>
                <a:lnTo>
                  <a:pt x="58722" y="1100294"/>
                </a:lnTo>
                <a:cubicBezTo>
                  <a:pt x="60397" y="1095270"/>
                  <a:pt x="60001" y="1088967"/>
                  <a:pt x="63746" y="1085222"/>
                </a:cubicBezTo>
                <a:cubicBezTo>
                  <a:pt x="67096" y="1081872"/>
                  <a:pt x="70836" y="1078872"/>
                  <a:pt x="73795" y="1075173"/>
                </a:cubicBezTo>
                <a:cubicBezTo>
                  <a:pt x="84386" y="1061934"/>
                  <a:pt x="83572" y="1055257"/>
                  <a:pt x="98915" y="1045028"/>
                </a:cubicBezTo>
                <a:cubicBezTo>
                  <a:pt x="103322" y="1042090"/>
                  <a:pt x="108964" y="1041679"/>
                  <a:pt x="113988" y="1040004"/>
                </a:cubicBezTo>
                <a:cubicBezTo>
                  <a:pt x="160363" y="1009087"/>
                  <a:pt x="103325" y="1048536"/>
                  <a:pt x="139109" y="1019908"/>
                </a:cubicBezTo>
                <a:cubicBezTo>
                  <a:pt x="143824" y="1016136"/>
                  <a:pt x="149466" y="1013631"/>
                  <a:pt x="154181" y="1009859"/>
                </a:cubicBezTo>
                <a:cubicBezTo>
                  <a:pt x="171193" y="996249"/>
                  <a:pt x="156139" y="1001105"/>
                  <a:pt x="179302" y="994787"/>
                </a:cubicBezTo>
                <a:cubicBezTo>
                  <a:pt x="192626" y="991153"/>
                  <a:pt x="219496" y="984738"/>
                  <a:pt x="219496" y="984738"/>
                </a:cubicBezTo>
                <a:cubicBezTo>
                  <a:pt x="233616" y="986022"/>
                  <a:pt x="270503" y="985122"/>
                  <a:pt x="289834" y="994787"/>
                </a:cubicBezTo>
                <a:cubicBezTo>
                  <a:pt x="295235" y="997487"/>
                  <a:pt x="299883" y="1001486"/>
                  <a:pt x="304907" y="1004835"/>
                </a:cubicBezTo>
                <a:cubicBezTo>
                  <a:pt x="311606" y="1014883"/>
                  <a:pt x="314955" y="1028281"/>
                  <a:pt x="325003" y="1034980"/>
                </a:cubicBezTo>
                <a:cubicBezTo>
                  <a:pt x="338640" y="1044071"/>
                  <a:pt x="350427" y="1050505"/>
                  <a:pt x="360173" y="1065125"/>
                </a:cubicBezTo>
                <a:cubicBezTo>
                  <a:pt x="363522" y="1070149"/>
                  <a:pt x="365506" y="1076426"/>
                  <a:pt x="370221" y="1080198"/>
                </a:cubicBezTo>
                <a:cubicBezTo>
                  <a:pt x="374356" y="1083506"/>
                  <a:pt x="380556" y="1082854"/>
                  <a:pt x="385293" y="1085222"/>
                </a:cubicBezTo>
                <a:cubicBezTo>
                  <a:pt x="390694" y="1087922"/>
                  <a:pt x="395651" y="1091498"/>
                  <a:pt x="400366" y="1095270"/>
                </a:cubicBezTo>
                <a:cubicBezTo>
                  <a:pt x="404065" y="1098229"/>
                  <a:pt x="406352" y="1102882"/>
                  <a:pt x="410414" y="1105319"/>
                </a:cubicBezTo>
                <a:cubicBezTo>
                  <a:pt x="414955" y="1108044"/>
                  <a:pt x="420463" y="1108668"/>
                  <a:pt x="425487" y="1110343"/>
                </a:cubicBezTo>
                <a:cubicBezTo>
                  <a:pt x="430511" y="1113692"/>
                  <a:pt x="435041" y="1117939"/>
                  <a:pt x="440559" y="1120391"/>
                </a:cubicBezTo>
                <a:cubicBezTo>
                  <a:pt x="450238" y="1124693"/>
                  <a:pt x="470704" y="1130439"/>
                  <a:pt x="470704" y="1130439"/>
                </a:cubicBezTo>
                <a:cubicBezTo>
                  <a:pt x="489369" y="1128106"/>
                  <a:pt x="511970" y="1131366"/>
                  <a:pt x="525970" y="1115367"/>
                </a:cubicBezTo>
                <a:cubicBezTo>
                  <a:pt x="528719" y="1112225"/>
                  <a:pt x="545363" y="1081624"/>
                  <a:pt x="556115" y="1075173"/>
                </a:cubicBezTo>
                <a:cubicBezTo>
                  <a:pt x="560656" y="1072448"/>
                  <a:pt x="566164" y="1071824"/>
                  <a:pt x="571188" y="1070149"/>
                </a:cubicBezTo>
                <a:cubicBezTo>
                  <a:pt x="576212" y="1066800"/>
                  <a:pt x="580742" y="1062553"/>
                  <a:pt x="586260" y="1060101"/>
                </a:cubicBezTo>
                <a:cubicBezTo>
                  <a:pt x="613969" y="1047786"/>
                  <a:pt x="614515" y="1051781"/>
                  <a:pt x="641526" y="1045028"/>
                </a:cubicBezTo>
                <a:cubicBezTo>
                  <a:pt x="646664" y="1043743"/>
                  <a:pt x="651575" y="1041679"/>
                  <a:pt x="656599" y="1040004"/>
                </a:cubicBezTo>
                <a:cubicBezTo>
                  <a:pt x="669997" y="1041679"/>
                  <a:pt x="683590" y="1042199"/>
                  <a:pt x="696792" y="1045028"/>
                </a:cubicBezTo>
                <a:cubicBezTo>
                  <a:pt x="707149" y="1047247"/>
                  <a:pt x="726937" y="1055077"/>
                  <a:pt x="726937" y="1055077"/>
                </a:cubicBezTo>
                <a:cubicBezTo>
                  <a:pt x="730287" y="1058426"/>
                  <a:pt x="733045" y="1062497"/>
                  <a:pt x="736986" y="1065125"/>
                </a:cubicBezTo>
                <a:cubicBezTo>
                  <a:pt x="768344" y="1086029"/>
                  <a:pt x="745363" y="1066802"/>
                  <a:pt x="772155" y="1080198"/>
                </a:cubicBezTo>
                <a:cubicBezTo>
                  <a:pt x="778687" y="1083464"/>
                  <a:pt x="803903" y="1102468"/>
                  <a:pt x="807324" y="1105319"/>
                </a:cubicBezTo>
                <a:cubicBezTo>
                  <a:pt x="824238" y="1119414"/>
                  <a:pt x="811915" y="1115836"/>
                  <a:pt x="837469" y="1130439"/>
                </a:cubicBezTo>
                <a:cubicBezTo>
                  <a:pt x="843079" y="1133645"/>
                  <a:pt x="868283" y="1139399"/>
                  <a:pt x="872639" y="1140488"/>
                </a:cubicBezTo>
                <a:cubicBezTo>
                  <a:pt x="884362" y="1158072"/>
                  <a:pt x="887712" y="1167284"/>
                  <a:pt x="912832" y="1175657"/>
                </a:cubicBezTo>
                <a:lnTo>
                  <a:pt x="942977" y="1185705"/>
                </a:lnTo>
                <a:cubicBezTo>
                  <a:pt x="956375" y="1184030"/>
                  <a:pt x="970237" y="1184561"/>
                  <a:pt x="983170" y="1180681"/>
                </a:cubicBezTo>
                <a:cubicBezTo>
                  <a:pt x="987707" y="1179320"/>
                  <a:pt x="990186" y="1174272"/>
                  <a:pt x="993219" y="1170633"/>
                </a:cubicBezTo>
                <a:cubicBezTo>
                  <a:pt x="998580" y="1164200"/>
                  <a:pt x="1003267" y="1157235"/>
                  <a:pt x="1008291" y="1150536"/>
                </a:cubicBezTo>
                <a:cubicBezTo>
                  <a:pt x="1011641" y="1140488"/>
                  <a:pt x="1010851" y="1127881"/>
                  <a:pt x="1018340" y="1120391"/>
                </a:cubicBezTo>
                <a:lnTo>
                  <a:pt x="1043460" y="1095270"/>
                </a:lnTo>
                <a:cubicBezTo>
                  <a:pt x="1046810" y="1091920"/>
                  <a:pt x="1050882" y="1089163"/>
                  <a:pt x="1053509" y="1085222"/>
                </a:cubicBezTo>
                <a:cubicBezTo>
                  <a:pt x="1066495" y="1065742"/>
                  <a:pt x="1057828" y="1072058"/>
                  <a:pt x="1078630" y="1065125"/>
                </a:cubicBezTo>
                <a:cubicBezTo>
                  <a:pt x="1083654" y="1060101"/>
                  <a:pt x="1087491" y="1053504"/>
                  <a:pt x="1093702" y="1050053"/>
                </a:cubicBezTo>
                <a:cubicBezTo>
                  <a:pt x="1102961" y="1044909"/>
                  <a:pt x="1113799" y="1043354"/>
                  <a:pt x="1123847" y="1040004"/>
                </a:cubicBezTo>
                <a:cubicBezTo>
                  <a:pt x="1128871" y="1038329"/>
                  <a:pt x="1134379" y="1037705"/>
                  <a:pt x="1138920" y="1034980"/>
                </a:cubicBezTo>
                <a:cubicBezTo>
                  <a:pt x="1147294" y="1029956"/>
                  <a:pt x="1155307" y="1024275"/>
                  <a:pt x="1164041" y="1019908"/>
                </a:cubicBezTo>
                <a:cubicBezTo>
                  <a:pt x="1168778" y="1017540"/>
                  <a:pt x="1174245" y="1016969"/>
                  <a:pt x="1179113" y="1014883"/>
                </a:cubicBezTo>
                <a:cubicBezTo>
                  <a:pt x="1185997" y="1011933"/>
                  <a:pt x="1192511" y="1008184"/>
                  <a:pt x="1199210" y="1004835"/>
                </a:cubicBezTo>
                <a:lnTo>
                  <a:pt x="1284621" y="1014883"/>
                </a:lnTo>
                <a:cubicBezTo>
                  <a:pt x="1290446" y="1016472"/>
                  <a:pt x="1294292" y="1022232"/>
                  <a:pt x="1299693" y="1024932"/>
                </a:cubicBezTo>
                <a:cubicBezTo>
                  <a:pt x="1304430" y="1027301"/>
                  <a:pt x="1309742" y="1028281"/>
                  <a:pt x="1314766" y="1029956"/>
                </a:cubicBezTo>
                <a:cubicBezTo>
                  <a:pt x="1318076" y="1039886"/>
                  <a:pt x="1320984" y="1053017"/>
                  <a:pt x="1329839" y="1060101"/>
                </a:cubicBezTo>
                <a:cubicBezTo>
                  <a:pt x="1333974" y="1063409"/>
                  <a:pt x="1340174" y="1062757"/>
                  <a:pt x="1344911" y="1065125"/>
                </a:cubicBezTo>
                <a:cubicBezTo>
                  <a:pt x="1350312" y="1067825"/>
                  <a:pt x="1354583" y="1072473"/>
                  <a:pt x="1359984" y="1075173"/>
                </a:cubicBezTo>
                <a:cubicBezTo>
                  <a:pt x="1372008" y="1081185"/>
                  <a:pt x="1387127" y="1085896"/>
                  <a:pt x="1400177" y="1090246"/>
                </a:cubicBezTo>
                <a:cubicBezTo>
                  <a:pt x="1427671" y="1108575"/>
                  <a:pt x="1404234" y="1096081"/>
                  <a:pt x="1450419" y="1105319"/>
                </a:cubicBezTo>
                <a:cubicBezTo>
                  <a:pt x="1455612" y="1106358"/>
                  <a:pt x="1460399" y="1108888"/>
                  <a:pt x="1465491" y="1110343"/>
                </a:cubicBezTo>
                <a:cubicBezTo>
                  <a:pt x="1509651" y="1122960"/>
                  <a:pt x="1464523" y="1108345"/>
                  <a:pt x="1500660" y="1120391"/>
                </a:cubicBezTo>
                <a:cubicBezTo>
                  <a:pt x="1519082" y="1118716"/>
                  <a:pt x="1537614" y="1117983"/>
                  <a:pt x="1555926" y="1115367"/>
                </a:cubicBezTo>
                <a:cubicBezTo>
                  <a:pt x="1561169" y="1114618"/>
                  <a:pt x="1566689" y="1113421"/>
                  <a:pt x="1570999" y="1110343"/>
                </a:cubicBezTo>
                <a:cubicBezTo>
                  <a:pt x="1578708" y="1104837"/>
                  <a:pt x="1582622" y="1094483"/>
                  <a:pt x="1591096" y="1090246"/>
                </a:cubicBezTo>
                <a:cubicBezTo>
                  <a:pt x="1616431" y="1077578"/>
                  <a:pt x="1620072" y="1078406"/>
                  <a:pt x="1641337" y="1050053"/>
                </a:cubicBezTo>
                <a:cubicBezTo>
                  <a:pt x="1646361" y="1043354"/>
                  <a:pt x="1649977" y="1035317"/>
                  <a:pt x="1656410" y="1029956"/>
                </a:cubicBezTo>
                <a:cubicBezTo>
                  <a:pt x="1659499" y="1027382"/>
                  <a:pt x="1690510" y="1020175"/>
                  <a:pt x="1691579" y="1019908"/>
                </a:cubicBezTo>
                <a:cubicBezTo>
                  <a:pt x="1714651" y="1021556"/>
                  <a:pt x="1763620" y="1022845"/>
                  <a:pt x="1792063" y="1029956"/>
                </a:cubicBezTo>
                <a:cubicBezTo>
                  <a:pt x="1802339" y="1032525"/>
                  <a:pt x="1812063" y="1036961"/>
                  <a:pt x="1822208" y="1040004"/>
                </a:cubicBezTo>
                <a:cubicBezTo>
                  <a:pt x="1830263" y="1042420"/>
                  <a:pt x="1848930" y="1045830"/>
                  <a:pt x="1857377" y="1050053"/>
                </a:cubicBezTo>
                <a:cubicBezTo>
                  <a:pt x="1862778" y="1052753"/>
                  <a:pt x="1866795" y="1057981"/>
                  <a:pt x="1872449" y="1060101"/>
                </a:cubicBezTo>
                <a:cubicBezTo>
                  <a:pt x="1880445" y="1063099"/>
                  <a:pt x="1885760" y="1058557"/>
                  <a:pt x="1897570" y="1065125"/>
                </a:cubicBezTo>
                <a:cubicBezTo>
                  <a:pt x="1909380" y="1071693"/>
                  <a:pt x="1929560" y="1088576"/>
                  <a:pt x="1943311" y="1099510"/>
                </a:cubicBezTo>
                <a:cubicBezTo>
                  <a:pt x="1957062" y="1110444"/>
                  <a:pt x="1967603" y="1120984"/>
                  <a:pt x="1980076" y="1130727"/>
                </a:cubicBezTo>
                <a:cubicBezTo>
                  <a:pt x="1992549" y="1140470"/>
                  <a:pt x="2007222" y="1153694"/>
                  <a:pt x="2018151" y="1157968"/>
                </a:cubicBezTo>
                <a:cubicBezTo>
                  <a:pt x="2029080" y="1162242"/>
                  <a:pt x="2037279" y="1151347"/>
                  <a:pt x="2045652" y="1156371"/>
                </a:cubicBezTo>
                <a:cubicBezTo>
                  <a:pt x="2072448" y="1154696"/>
                  <a:pt x="2108982" y="1128062"/>
                  <a:pt x="2123658" y="1120391"/>
                </a:cubicBezTo>
                <a:cubicBezTo>
                  <a:pt x="2138334" y="1112720"/>
                  <a:pt x="2128639" y="1115280"/>
                  <a:pt x="2133707" y="1110343"/>
                </a:cubicBezTo>
                <a:cubicBezTo>
                  <a:pt x="2138775" y="1105406"/>
                  <a:pt x="2144017" y="1101040"/>
                  <a:pt x="2154065" y="1090769"/>
                </a:cubicBezTo>
                <a:cubicBezTo>
                  <a:pt x="2164113" y="1080498"/>
                  <a:pt x="2180115" y="1060794"/>
                  <a:pt x="2193997" y="1048718"/>
                </a:cubicBezTo>
                <a:cubicBezTo>
                  <a:pt x="2207879" y="1036642"/>
                  <a:pt x="2218935" y="1027299"/>
                  <a:pt x="2237357" y="1018311"/>
                </a:cubicBezTo>
                <a:cubicBezTo>
                  <a:pt x="2255779" y="1009323"/>
                  <a:pt x="2290822" y="999545"/>
                  <a:pt x="2304529" y="994787"/>
                </a:cubicBezTo>
                <a:cubicBezTo>
                  <a:pt x="2318236" y="990029"/>
                  <a:pt x="2302239" y="989013"/>
                  <a:pt x="2319601" y="989763"/>
                </a:cubicBezTo>
                <a:cubicBezTo>
                  <a:pt x="2336963" y="990513"/>
                  <a:pt x="2384418" y="993426"/>
                  <a:pt x="2408702" y="999288"/>
                </a:cubicBezTo>
                <a:cubicBezTo>
                  <a:pt x="2432986" y="1005150"/>
                  <a:pt x="2453357" y="1019821"/>
                  <a:pt x="2465302" y="1024932"/>
                </a:cubicBezTo>
                <a:cubicBezTo>
                  <a:pt x="2477247" y="1030043"/>
                  <a:pt x="2475351" y="1028281"/>
                  <a:pt x="2480375" y="1029956"/>
                </a:cubicBezTo>
                <a:cubicBezTo>
                  <a:pt x="2483724" y="1034980"/>
                  <a:pt x="2486651" y="1040313"/>
                  <a:pt x="2490423" y="1045028"/>
                </a:cubicBezTo>
                <a:cubicBezTo>
                  <a:pt x="2493382" y="1048727"/>
                  <a:pt x="2497629" y="1051287"/>
                  <a:pt x="2500471" y="1055077"/>
                </a:cubicBezTo>
                <a:cubicBezTo>
                  <a:pt x="2529777" y="1094152"/>
                  <a:pt x="2507590" y="1076570"/>
                  <a:pt x="2535641" y="1095270"/>
                </a:cubicBezTo>
                <a:cubicBezTo>
                  <a:pt x="2546264" y="1111205"/>
                  <a:pt x="2553174" y="1123707"/>
                  <a:pt x="2570810" y="1135464"/>
                </a:cubicBezTo>
                <a:cubicBezTo>
                  <a:pt x="2575834" y="1138813"/>
                  <a:pt x="2581298" y="1141582"/>
                  <a:pt x="2585882" y="1145512"/>
                </a:cubicBezTo>
                <a:cubicBezTo>
                  <a:pt x="2616739" y="1171961"/>
                  <a:pt x="2592504" y="1162240"/>
                  <a:pt x="2626076" y="1170633"/>
                </a:cubicBezTo>
                <a:cubicBezTo>
                  <a:pt x="2632523" y="1169021"/>
                  <a:pt x="2654031" y="1164191"/>
                  <a:pt x="2661245" y="1160584"/>
                </a:cubicBezTo>
                <a:cubicBezTo>
                  <a:pt x="2669979" y="1156217"/>
                  <a:pt x="2677793" y="1150188"/>
                  <a:pt x="2686366" y="1145512"/>
                </a:cubicBezTo>
                <a:cubicBezTo>
                  <a:pt x="2696229" y="1140132"/>
                  <a:pt x="2706690" y="1135895"/>
                  <a:pt x="2716511" y="1130439"/>
                </a:cubicBezTo>
                <a:cubicBezTo>
                  <a:pt x="2721789" y="1127507"/>
                  <a:pt x="2726034" y="1122770"/>
                  <a:pt x="2731584" y="1120391"/>
                </a:cubicBezTo>
                <a:cubicBezTo>
                  <a:pt x="2737931" y="1117671"/>
                  <a:pt x="2745066" y="1117351"/>
                  <a:pt x="2751680" y="1115367"/>
                </a:cubicBezTo>
                <a:cubicBezTo>
                  <a:pt x="2761825" y="1112324"/>
                  <a:pt x="2771777" y="1108668"/>
                  <a:pt x="2781825" y="1105319"/>
                </a:cubicBezTo>
                <a:cubicBezTo>
                  <a:pt x="2820913" y="1076002"/>
                  <a:pt x="2830776" y="1082225"/>
                  <a:pt x="2848448" y="1077554"/>
                </a:cubicBezTo>
                <a:cubicBezTo>
                  <a:pt x="2866120" y="1072883"/>
                  <a:pt x="2875117" y="1075705"/>
                  <a:pt x="2887856" y="1077292"/>
                </a:cubicBezTo>
                <a:cubicBezTo>
                  <a:pt x="2900595" y="1078880"/>
                  <a:pt x="2912410" y="1079059"/>
                  <a:pt x="2924883" y="1087079"/>
                </a:cubicBezTo>
                <a:cubicBezTo>
                  <a:pt x="2937356" y="1095100"/>
                  <a:pt x="2953045" y="1114002"/>
                  <a:pt x="2962696" y="1125415"/>
                </a:cubicBezTo>
                <a:cubicBezTo>
                  <a:pt x="2972348" y="1136829"/>
                  <a:pt x="2976359" y="1145158"/>
                  <a:pt x="2982792" y="1155560"/>
                </a:cubicBezTo>
                <a:cubicBezTo>
                  <a:pt x="2989225" y="1165962"/>
                  <a:pt x="2991380" y="1176586"/>
                  <a:pt x="3001293" y="1187825"/>
                </a:cubicBezTo>
                <a:cubicBezTo>
                  <a:pt x="3011206" y="1199064"/>
                  <a:pt x="3029226" y="1212239"/>
                  <a:pt x="3042271" y="1222994"/>
                </a:cubicBezTo>
                <a:cubicBezTo>
                  <a:pt x="3055316" y="1233749"/>
                  <a:pt x="3064353" y="1249358"/>
                  <a:pt x="3079561" y="1252354"/>
                </a:cubicBezTo>
                <a:cubicBezTo>
                  <a:pt x="3094769" y="1255350"/>
                  <a:pt x="3123470" y="1237622"/>
                  <a:pt x="3133518" y="1240971"/>
                </a:cubicBezTo>
                <a:cubicBezTo>
                  <a:pt x="3150265" y="1239296"/>
                  <a:pt x="3164810" y="1217774"/>
                  <a:pt x="3181378" y="1207372"/>
                </a:cubicBezTo>
                <a:cubicBezTo>
                  <a:pt x="3197946" y="1196970"/>
                  <a:pt x="3215653" y="1187550"/>
                  <a:pt x="3232928" y="1178561"/>
                </a:cubicBezTo>
                <a:cubicBezTo>
                  <a:pt x="3250203" y="1169572"/>
                  <a:pt x="3271450" y="1158948"/>
                  <a:pt x="3285027" y="1153440"/>
                </a:cubicBezTo>
                <a:cubicBezTo>
                  <a:pt x="3298604" y="1147932"/>
                  <a:pt x="3302796" y="1147671"/>
                  <a:pt x="3314388" y="1145512"/>
                </a:cubicBezTo>
                <a:cubicBezTo>
                  <a:pt x="3325980" y="1143353"/>
                  <a:pt x="3341183" y="1142163"/>
                  <a:pt x="3354581" y="1140488"/>
                </a:cubicBezTo>
                <a:cubicBezTo>
                  <a:pt x="3372956" y="1144163"/>
                  <a:pt x="3392851" y="1147062"/>
                  <a:pt x="3409847" y="1155560"/>
                </a:cubicBezTo>
                <a:cubicBezTo>
                  <a:pt x="3416546" y="1158910"/>
                  <a:pt x="3423441" y="1161893"/>
                  <a:pt x="3429944" y="1165609"/>
                </a:cubicBezTo>
                <a:cubicBezTo>
                  <a:pt x="3435187" y="1168605"/>
                  <a:pt x="3439616" y="1172957"/>
                  <a:pt x="3445017" y="1175657"/>
                </a:cubicBezTo>
                <a:cubicBezTo>
                  <a:pt x="3449754" y="1178025"/>
                  <a:pt x="3455065" y="1179006"/>
                  <a:pt x="3460089" y="1180681"/>
                </a:cubicBezTo>
                <a:cubicBezTo>
                  <a:pt x="3463438" y="1185705"/>
                  <a:pt x="3466365" y="1191039"/>
                  <a:pt x="3470137" y="1195754"/>
                </a:cubicBezTo>
                <a:cubicBezTo>
                  <a:pt x="3488021" y="1218109"/>
                  <a:pt x="3489921" y="1204829"/>
                  <a:pt x="3530428" y="1200778"/>
                </a:cubicBezTo>
                <a:cubicBezTo>
                  <a:pt x="3535452" y="1197429"/>
                  <a:pt x="3540099" y="1193430"/>
                  <a:pt x="3545500" y="1190730"/>
                </a:cubicBezTo>
                <a:cubicBezTo>
                  <a:pt x="3553567" y="1186697"/>
                  <a:pt x="3563880" y="1186673"/>
                  <a:pt x="3570621" y="1180681"/>
                </a:cubicBezTo>
                <a:cubicBezTo>
                  <a:pt x="3579647" y="1172658"/>
                  <a:pt x="3581057" y="1157782"/>
                  <a:pt x="3590718" y="1150536"/>
                </a:cubicBezTo>
                <a:cubicBezTo>
                  <a:pt x="3602058" y="1142031"/>
                  <a:pt x="3611991" y="1136062"/>
                  <a:pt x="3620863" y="1125415"/>
                </a:cubicBezTo>
                <a:cubicBezTo>
                  <a:pt x="3626223" y="1118982"/>
                  <a:pt x="3629677" y="1110882"/>
                  <a:pt x="3635935" y="1105319"/>
                </a:cubicBezTo>
                <a:cubicBezTo>
                  <a:pt x="3644961" y="1097296"/>
                  <a:pt x="3655523" y="1091087"/>
                  <a:pt x="3666080" y="1085222"/>
                </a:cubicBezTo>
                <a:cubicBezTo>
                  <a:pt x="3706282" y="1062888"/>
                  <a:pt x="3650927" y="1103697"/>
                  <a:pt x="3701249" y="1070149"/>
                </a:cubicBezTo>
                <a:cubicBezTo>
                  <a:pt x="3705190" y="1067521"/>
                  <a:pt x="3703762" y="1063935"/>
                  <a:pt x="3711298" y="1060101"/>
                </a:cubicBezTo>
                <a:cubicBezTo>
                  <a:pt x="3718834" y="1056267"/>
                  <a:pt x="3731264" y="1049835"/>
                  <a:pt x="3746467" y="1047148"/>
                </a:cubicBezTo>
                <a:cubicBezTo>
                  <a:pt x="3761670" y="1044462"/>
                  <a:pt x="3772675" y="1047712"/>
                  <a:pt x="3802518" y="1043982"/>
                </a:cubicBezTo>
                <a:cubicBezTo>
                  <a:pt x="3821948" y="1049320"/>
                  <a:pt x="3845861" y="1062469"/>
                  <a:pt x="3863044" y="1072033"/>
                </a:cubicBezTo>
                <a:cubicBezTo>
                  <a:pt x="3880228" y="1081597"/>
                  <a:pt x="3898083" y="1087132"/>
                  <a:pt x="3905619" y="1101367"/>
                </a:cubicBezTo>
                <a:cubicBezTo>
                  <a:pt x="3923208" y="1113086"/>
                  <a:pt x="3941904" y="1131639"/>
                  <a:pt x="3961434" y="1142346"/>
                </a:cubicBezTo>
                <a:cubicBezTo>
                  <a:pt x="3980964" y="1153053"/>
                  <a:pt x="3999297" y="1157775"/>
                  <a:pt x="4022797" y="1165609"/>
                </a:cubicBezTo>
                <a:cubicBezTo>
                  <a:pt x="4035497" y="1163069"/>
                  <a:pt x="4057614" y="1160936"/>
                  <a:pt x="4068014" y="1150536"/>
                </a:cubicBezTo>
                <a:cubicBezTo>
                  <a:pt x="4074919" y="1143631"/>
                  <a:pt x="4077092" y="1133123"/>
                  <a:pt x="4083087" y="1125415"/>
                </a:cubicBezTo>
                <a:cubicBezTo>
                  <a:pt x="4088903" y="1117937"/>
                  <a:pt x="4096054" y="1111557"/>
                  <a:pt x="4103184" y="1105319"/>
                </a:cubicBezTo>
                <a:cubicBezTo>
                  <a:pt x="4127754" y="1083820"/>
                  <a:pt x="4118892" y="1099234"/>
                  <a:pt x="4133329" y="1075173"/>
                </a:cubicBezTo>
                <a:cubicBezTo>
                  <a:pt x="4140276" y="1063595"/>
                  <a:pt x="4146960" y="1051857"/>
                  <a:pt x="4153425" y="1040004"/>
                </a:cubicBezTo>
                <a:cubicBezTo>
                  <a:pt x="4157011" y="1033429"/>
                  <a:pt x="4160524" y="1026792"/>
                  <a:pt x="4163474" y="1019908"/>
                </a:cubicBezTo>
                <a:cubicBezTo>
                  <a:pt x="4165560" y="1015040"/>
                  <a:pt x="4165420" y="1009145"/>
                  <a:pt x="4168498" y="1004835"/>
                </a:cubicBezTo>
                <a:cubicBezTo>
                  <a:pt x="4174004" y="997126"/>
                  <a:pt x="4180886" y="990245"/>
                  <a:pt x="4188595" y="984738"/>
                </a:cubicBezTo>
                <a:cubicBezTo>
                  <a:pt x="4192904" y="981660"/>
                  <a:pt x="4198643" y="981389"/>
                  <a:pt x="4203667" y="979714"/>
                </a:cubicBezTo>
                <a:cubicBezTo>
                  <a:pt x="4215390" y="971340"/>
                  <a:pt x="4226482" y="962005"/>
                  <a:pt x="4238836" y="954593"/>
                </a:cubicBezTo>
                <a:cubicBezTo>
                  <a:pt x="4251681" y="946886"/>
                  <a:pt x="4267047" y="943485"/>
                  <a:pt x="4279030" y="934497"/>
                </a:cubicBezTo>
                <a:cubicBezTo>
                  <a:pt x="4303363" y="916246"/>
                  <a:pt x="4291182" y="922072"/>
                  <a:pt x="4314199" y="914400"/>
                </a:cubicBezTo>
                <a:cubicBezTo>
                  <a:pt x="4319223" y="911051"/>
                  <a:pt x="4320723" y="905233"/>
                  <a:pt x="4329271" y="904352"/>
                </a:cubicBezTo>
                <a:cubicBezTo>
                  <a:pt x="4337819" y="903471"/>
                  <a:pt x="4338989" y="905801"/>
                  <a:pt x="4365487" y="909114"/>
                </a:cubicBezTo>
                <a:lnTo>
                  <a:pt x="4420492" y="946141"/>
                </a:lnTo>
                <a:cubicBezTo>
                  <a:pt x="4430671" y="961567"/>
                  <a:pt x="4449053" y="988925"/>
                  <a:pt x="4465709" y="1006955"/>
                </a:cubicBezTo>
                <a:cubicBezTo>
                  <a:pt x="4482365" y="1024985"/>
                  <a:pt x="4512235" y="1043865"/>
                  <a:pt x="4534713" y="1037650"/>
                </a:cubicBezTo>
                <a:cubicBezTo>
                  <a:pt x="4557191" y="1031435"/>
                  <a:pt x="4586250" y="982671"/>
                  <a:pt x="4600577" y="969666"/>
                </a:cubicBezTo>
                <a:cubicBezTo>
                  <a:pt x="4614904" y="956661"/>
                  <a:pt x="4614579" y="963970"/>
                  <a:pt x="4620674" y="959617"/>
                </a:cubicBezTo>
                <a:cubicBezTo>
                  <a:pt x="4626456" y="955487"/>
                  <a:pt x="4629964" y="948675"/>
                  <a:pt x="4635746" y="944545"/>
                </a:cubicBezTo>
                <a:cubicBezTo>
                  <a:pt x="4641841" y="940192"/>
                  <a:pt x="4649492" y="938466"/>
                  <a:pt x="4655843" y="934497"/>
                </a:cubicBezTo>
                <a:cubicBezTo>
                  <a:pt x="4662944" y="930059"/>
                  <a:pt x="4668973" y="924069"/>
                  <a:pt x="4675940" y="919424"/>
                </a:cubicBezTo>
                <a:cubicBezTo>
                  <a:pt x="4699336" y="903827"/>
                  <a:pt x="4715418" y="892006"/>
                  <a:pt x="4741254" y="884255"/>
                </a:cubicBezTo>
                <a:cubicBezTo>
                  <a:pt x="4749433" y="881801"/>
                  <a:pt x="4758091" y="881302"/>
                  <a:pt x="4766375" y="879231"/>
                </a:cubicBezTo>
                <a:cubicBezTo>
                  <a:pt x="4771513" y="877946"/>
                  <a:pt x="4772062" y="875087"/>
                  <a:pt x="4781447" y="874206"/>
                </a:cubicBezTo>
                <a:cubicBezTo>
                  <a:pt x="4790832" y="873325"/>
                  <a:pt x="4802590" y="875619"/>
                  <a:pt x="4822687" y="873944"/>
                </a:cubicBezTo>
                <a:cubicBezTo>
                  <a:pt x="4844459" y="875619"/>
                  <a:pt x="4861516" y="885542"/>
                  <a:pt x="4880858" y="895638"/>
                </a:cubicBezTo>
                <a:cubicBezTo>
                  <a:pt x="4900200" y="905734"/>
                  <a:pt x="4898260" y="907536"/>
                  <a:pt x="4938740" y="934523"/>
                </a:cubicBezTo>
                <a:cubicBezTo>
                  <a:pt x="4942090" y="939547"/>
                  <a:pt x="4983893" y="987173"/>
                  <a:pt x="4998795" y="1006746"/>
                </a:cubicBezTo>
                <a:cubicBezTo>
                  <a:pt x="5013698" y="1026319"/>
                  <a:pt x="5012018" y="1050336"/>
                  <a:pt x="5028155" y="1051963"/>
                </a:cubicBezTo>
                <a:cubicBezTo>
                  <a:pt x="5044292" y="1053590"/>
                  <a:pt x="5058779" y="1046248"/>
                  <a:pt x="5095616" y="1016506"/>
                </a:cubicBezTo>
                <a:cubicBezTo>
                  <a:pt x="5132453" y="986764"/>
                  <a:pt x="5131544" y="969993"/>
                  <a:pt x="5147715" y="948261"/>
                </a:cubicBezTo>
                <a:cubicBezTo>
                  <a:pt x="5163886" y="926529"/>
                  <a:pt x="5183351" y="902641"/>
                  <a:pt x="5192645" y="886112"/>
                </a:cubicBezTo>
                <a:cubicBezTo>
                  <a:pt x="5201019" y="877739"/>
                  <a:pt x="5217775" y="866762"/>
                  <a:pt x="5229672" y="856230"/>
                </a:cubicBezTo>
                <a:cubicBezTo>
                  <a:pt x="5241569" y="845698"/>
                  <a:pt x="5252530" y="832216"/>
                  <a:pt x="5264030" y="822918"/>
                </a:cubicBezTo>
                <a:cubicBezTo>
                  <a:pt x="5275531" y="813620"/>
                  <a:pt x="5286376" y="805111"/>
                  <a:pt x="5298675" y="800440"/>
                </a:cubicBezTo>
                <a:cubicBezTo>
                  <a:pt x="5310974" y="795769"/>
                  <a:pt x="5318341" y="790924"/>
                  <a:pt x="5337823" y="794893"/>
                </a:cubicBezTo>
                <a:cubicBezTo>
                  <a:pt x="5357305" y="798862"/>
                  <a:pt x="5399439" y="828618"/>
                  <a:pt x="5415567" y="824252"/>
                </a:cubicBezTo>
                <a:cubicBezTo>
                  <a:pt x="5431695" y="819886"/>
                  <a:pt x="5429745" y="780470"/>
                  <a:pt x="5434590" y="768699"/>
                </a:cubicBezTo>
                <a:cubicBezTo>
                  <a:pt x="5439435" y="756928"/>
                  <a:pt x="5441289" y="758650"/>
                  <a:pt x="5444639" y="753626"/>
                </a:cubicBezTo>
                <a:cubicBezTo>
                  <a:pt x="5449663" y="738554"/>
                  <a:pt x="5453811" y="723160"/>
                  <a:pt x="5459711" y="708409"/>
                </a:cubicBezTo>
                <a:cubicBezTo>
                  <a:pt x="5463060" y="700035"/>
                  <a:pt x="5467167" y="691926"/>
                  <a:pt x="5469759" y="683288"/>
                </a:cubicBezTo>
                <a:cubicBezTo>
                  <a:pt x="5474057" y="668962"/>
                  <a:pt x="5473179" y="656353"/>
                  <a:pt x="5479808" y="643094"/>
                </a:cubicBezTo>
                <a:cubicBezTo>
                  <a:pt x="5484175" y="634360"/>
                  <a:pt x="5491033" y="626949"/>
                  <a:pt x="5494880" y="617973"/>
                </a:cubicBezTo>
                <a:cubicBezTo>
                  <a:pt x="5501138" y="603370"/>
                  <a:pt x="5504053" y="587507"/>
                  <a:pt x="5509953" y="572756"/>
                </a:cubicBezTo>
                <a:cubicBezTo>
                  <a:pt x="5516652" y="556009"/>
                  <a:pt x="5524345" y="539626"/>
                  <a:pt x="5530049" y="522514"/>
                </a:cubicBezTo>
                <a:cubicBezTo>
                  <a:pt x="5542950" y="483813"/>
                  <a:pt x="5536164" y="502203"/>
                  <a:pt x="5550146" y="467248"/>
                </a:cubicBezTo>
                <a:cubicBezTo>
                  <a:pt x="5551790" y="457386"/>
                  <a:pt x="5557182" y="423028"/>
                  <a:pt x="5560195" y="411982"/>
                </a:cubicBezTo>
                <a:cubicBezTo>
                  <a:pt x="5562982" y="401763"/>
                  <a:pt x="5566623" y="391791"/>
                  <a:pt x="5570243" y="381837"/>
                </a:cubicBezTo>
                <a:cubicBezTo>
                  <a:pt x="5573325" y="373361"/>
                  <a:pt x="5576512" y="364905"/>
                  <a:pt x="5580291" y="356716"/>
                </a:cubicBezTo>
                <a:cubicBezTo>
                  <a:pt x="5586568" y="343116"/>
                  <a:pt x="5596273" y="330926"/>
                  <a:pt x="5600388" y="316523"/>
                </a:cubicBezTo>
                <a:cubicBezTo>
                  <a:pt x="5607087" y="293077"/>
                  <a:pt x="5614571" y="269841"/>
                  <a:pt x="5620485" y="246184"/>
                </a:cubicBezTo>
                <a:cubicBezTo>
                  <a:pt x="5622160" y="239485"/>
                  <a:pt x="5622421" y="232264"/>
                  <a:pt x="5625509" y="226088"/>
                </a:cubicBezTo>
                <a:cubicBezTo>
                  <a:pt x="5627627" y="221851"/>
                  <a:pt x="5632208" y="219389"/>
                  <a:pt x="5635557" y="216039"/>
                </a:cubicBezTo>
                <a:cubicBezTo>
                  <a:pt x="5637232" y="211015"/>
                  <a:pt x="5637319" y="205241"/>
                  <a:pt x="5640581" y="200967"/>
                </a:cubicBezTo>
                <a:cubicBezTo>
                  <a:pt x="5643843" y="196693"/>
                  <a:pt x="5649047" y="198241"/>
                  <a:pt x="5655131" y="190395"/>
                </a:cubicBezTo>
                <a:cubicBezTo>
                  <a:pt x="5661215" y="182549"/>
                  <a:pt x="5673736" y="158916"/>
                  <a:pt x="5677085" y="153892"/>
                </a:cubicBezTo>
                <a:cubicBezTo>
                  <a:pt x="5683272" y="135331"/>
                  <a:pt x="5720823" y="107963"/>
                  <a:pt x="5729995" y="89362"/>
                </a:cubicBezTo>
                <a:cubicBezTo>
                  <a:pt x="5739167" y="70761"/>
                  <a:pt x="5747501" y="52954"/>
                  <a:pt x="5732115" y="42287"/>
                </a:cubicBezTo>
                <a:cubicBezTo>
                  <a:pt x="5716729" y="31620"/>
                  <a:pt x="5669641" y="27869"/>
                  <a:pt x="5637677" y="25357"/>
                </a:cubicBezTo>
                <a:cubicBezTo>
                  <a:pt x="5605713" y="22845"/>
                  <a:pt x="5567652" y="24877"/>
                  <a:pt x="5540333" y="27214"/>
                </a:cubicBezTo>
                <a:cubicBezTo>
                  <a:pt x="5513014" y="29551"/>
                  <a:pt x="5500065" y="37309"/>
                  <a:pt x="5473762" y="39381"/>
                </a:cubicBezTo>
                <a:cubicBezTo>
                  <a:pt x="5447459" y="41453"/>
                  <a:pt x="5412932" y="39556"/>
                  <a:pt x="5382517" y="39644"/>
                </a:cubicBezTo>
                <a:cubicBezTo>
                  <a:pt x="5355669" y="40128"/>
                  <a:pt x="5336082" y="39819"/>
                  <a:pt x="5312675" y="42287"/>
                </a:cubicBezTo>
                <a:cubicBezTo>
                  <a:pt x="5289268" y="44755"/>
                  <a:pt x="5267196" y="52780"/>
                  <a:pt x="5242075" y="54455"/>
                </a:cubicBezTo>
                <a:cubicBezTo>
                  <a:pt x="5173411" y="52780"/>
                  <a:pt x="5148728" y="40080"/>
                  <a:pt x="5112285" y="37524"/>
                </a:cubicBezTo>
                <a:cubicBezTo>
                  <a:pt x="5075842" y="34968"/>
                  <a:pt x="5050529" y="38501"/>
                  <a:pt x="5023419" y="39120"/>
                </a:cubicBezTo>
                <a:cubicBezTo>
                  <a:pt x="4996309" y="39739"/>
                  <a:pt x="4982418" y="39386"/>
                  <a:pt x="4949626" y="41240"/>
                </a:cubicBezTo>
                <a:cubicBezTo>
                  <a:pt x="4916834" y="43094"/>
                  <a:pt x="4874611" y="53930"/>
                  <a:pt x="4826665" y="50242"/>
                </a:cubicBezTo>
                <a:cubicBezTo>
                  <a:pt x="4778098" y="51917"/>
                  <a:pt x="4763453" y="30573"/>
                  <a:pt x="4730970" y="29073"/>
                </a:cubicBezTo>
                <a:cubicBezTo>
                  <a:pt x="4698487" y="27573"/>
                  <a:pt x="4658835" y="38375"/>
                  <a:pt x="4631769" y="41240"/>
                </a:cubicBezTo>
                <a:cubicBezTo>
                  <a:pt x="4604703" y="44105"/>
                  <a:pt x="4592019" y="44589"/>
                  <a:pt x="4568573" y="46264"/>
                </a:cubicBezTo>
                <a:cubicBezTo>
                  <a:pt x="4534417" y="53095"/>
                  <a:pt x="4491855" y="42068"/>
                  <a:pt x="4420989" y="44406"/>
                </a:cubicBezTo>
                <a:cubicBezTo>
                  <a:pt x="4350123" y="46744"/>
                  <a:pt x="4265405" y="67468"/>
                  <a:pt x="4143377" y="60290"/>
                </a:cubicBezTo>
                <a:cubicBezTo>
                  <a:pt x="4051483" y="41912"/>
                  <a:pt x="4147495" y="59625"/>
                  <a:pt x="3922313" y="50242"/>
                </a:cubicBezTo>
                <a:cubicBezTo>
                  <a:pt x="3907161" y="49611"/>
                  <a:pt x="3892247" y="45876"/>
                  <a:pt x="3877096" y="45217"/>
                </a:cubicBezTo>
                <a:cubicBezTo>
                  <a:pt x="3815167" y="42524"/>
                  <a:pt x="3753166" y="41868"/>
                  <a:pt x="3691201" y="40193"/>
                </a:cubicBezTo>
                <a:cubicBezTo>
                  <a:pt x="3682827" y="38518"/>
                  <a:pt x="3674365" y="37240"/>
                  <a:pt x="3666080" y="35169"/>
                </a:cubicBezTo>
                <a:cubicBezTo>
                  <a:pt x="3654252" y="32212"/>
                  <a:pt x="3643001" y="26698"/>
                  <a:pt x="3630911" y="25121"/>
                </a:cubicBezTo>
                <a:cubicBezTo>
                  <a:pt x="3604289" y="21649"/>
                  <a:pt x="3577320" y="21772"/>
                  <a:pt x="3550524" y="20097"/>
                </a:cubicBezTo>
                <a:lnTo>
                  <a:pt x="3314388" y="25121"/>
                </a:lnTo>
                <a:cubicBezTo>
                  <a:pt x="3299232" y="25662"/>
                  <a:pt x="3284294" y="29025"/>
                  <a:pt x="3269170" y="30145"/>
                </a:cubicBezTo>
                <a:cubicBezTo>
                  <a:pt x="3239061" y="32375"/>
                  <a:pt x="3208880" y="33494"/>
                  <a:pt x="3178735" y="35169"/>
                </a:cubicBezTo>
                <a:cubicBezTo>
                  <a:pt x="2958755" y="62666"/>
                  <a:pt x="3110868" y="45217"/>
                  <a:pt x="2585882" y="45217"/>
                </a:cubicBezTo>
                <a:cubicBezTo>
                  <a:pt x="2477012" y="45217"/>
                  <a:pt x="2368168" y="41868"/>
                  <a:pt x="2259311" y="40193"/>
                </a:cubicBezTo>
                <a:cubicBezTo>
                  <a:pt x="2117679" y="26030"/>
                  <a:pt x="2293271" y="42272"/>
                  <a:pt x="1977957" y="30145"/>
                </a:cubicBezTo>
                <a:cubicBezTo>
                  <a:pt x="1967778" y="29753"/>
                  <a:pt x="1957966" y="25933"/>
                  <a:pt x="1947812" y="25121"/>
                </a:cubicBezTo>
                <a:cubicBezTo>
                  <a:pt x="1916050" y="22580"/>
                  <a:pt x="1884173" y="21772"/>
                  <a:pt x="1852353" y="20097"/>
                </a:cubicBezTo>
                <a:cubicBezTo>
                  <a:pt x="1827528" y="15959"/>
                  <a:pt x="1796125" y="10048"/>
                  <a:pt x="1771966" y="10048"/>
                </a:cubicBezTo>
                <a:cubicBezTo>
                  <a:pt x="1693422" y="10048"/>
                  <a:pt x="1588136" y="15974"/>
                  <a:pt x="1505685" y="20097"/>
                </a:cubicBezTo>
                <a:cubicBezTo>
                  <a:pt x="1493962" y="21772"/>
                  <a:pt x="1482679" y="25034"/>
                  <a:pt x="1470515" y="25121"/>
                </a:cubicBezTo>
                <a:cubicBezTo>
                  <a:pt x="1458351" y="25208"/>
                  <a:pt x="1460781" y="21239"/>
                  <a:pt x="1432703" y="20620"/>
                </a:cubicBezTo>
                <a:cubicBezTo>
                  <a:pt x="1404625" y="20001"/>
                  <a:pt x="1410323" y="9374"/>
                  <a:pt x="1302049" y="21404"/>
                </a:cubicBezTo>
                <a:lnTo>
                  <a:pt x="1113013" y="16119"/>
                </a:lnTo>
                <a:cubicBezTo>
                  <a:pt x="1059867" y="15901"/>
                  <a:pt x="1011509" y="21109"/>
                  <a:pt x="983170" y="20097"/>
                </a:cubicBezTo>
                <a:cubicBezTo>
                  <a:pt x="954831" y="19085"/>
                  <a:pt x="973853" y="13136"/>
                  <a:pt x="942977" y="10048"/>
                </a:cubicBezTo>
                <a:cubicBezTo>
                  <a:pt x="901184" y="5869"/>
                  <a:pt x="817373" y="0"/>
                  <a:pt x="817373" y="0"/>
                </a:cubicBezTo>
                <a:lnTo>
                  <a:pt x="747034" y="5024"/>
                </a:lnTo>
                <a:cubicBezTo>
                  <a:pt x="592100" y="13399"/>
                  <a:pt x="679327" y="4732"/>
                  <a:pt x="586260" y="15072"/>
                </a:cubicBezTo>
                <a:cubicBezTo>
                  <a:pt x="545861" y="13052"/>
                  <a:pt x="480556" y="11455"/>
                  <a:pt x="435535" y="5024"/>
                </a:cubicBezTo>
                <a:cubicBezTo>
                  <a:pt x="428700" y="4048"/>
                  <a:pt x="422138" y="1675"/>
                  <a:pt x="415439" y="0"/>
                </a:cubicBezTo>
                <a:lnTo>
                  <a:pt x="284810" y="10048"/>
                </a:lnTo>
                <a:cubicBezTo>
                  <a:pt x="277958" y="10904"/>
                  <a:pt x="271608" y="14689"/>
                  <a:pt x="264713" y="15072"/>
                </a:cubicBezTo>
                <a:cubicBezTo>
                  <a:pt x="211178" y="18046"/>
                  <a:pt x="157514" y="17954"/>
                  <a:pt x="103940" y="20097"/>
                </a:cubicBezTo>
                <a:cubicBezTo>
                  <a:pt x="12643" y="23749"/>
                  <a:pt x="25096" y="16616"/>
                  <a:pt x="8480" y="30145"/>
                </a:cubicBezTo>
                <a:close/>
              </a:path>
            </a:pathLst>
          </a:custGeom>
          <a:pattFill prst="wdUpDiag">
            <a:fgClr>
              <a:srgbClr val="F2F2F2">
                <a:lumMod val="60000"/>
                <a:lumOff val="40000"/>
              </a:srgbClr>
            </a:fgClr>
            <a:bgClr>
              <a:srgbClr val="F2F2F2">
                <a:lumMod val="50000"/>
              </a:srgbClr>
            </a:bgClr>
          </a:patt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endParaRPr lang="en-US" sz="2000" kern="0">
              <a:solidFill>
                <a:srgbClr val="FFFFFF"/>
              </a:solidFill>
              <a:latin typeface="Segoe UI"/>
            </a:endParaRPr>
          </a:p>
        </p:txBody>
      </p:sp>
      <p:grpSp>
        <p:nvGrpSpPr>
          <p:cNvPr id="28" name="Group 27">
            <a:extLst>
              <a:ext uri="{FF2B5EF4-FFF2-40B4-BE49-F238E27FC236}">
                <a16:creationId xmlns:a16="http://schemas.microsoft.com/office/drawing/2014/main" id="{D6AA4C32-D1D6-487D-BCA1-45E0509B38AE}"/>
              </a:ext>
            </a:extLst>
          </p:cNvPr>
          <p:cNvGrpSpPr/>
          <p:nvPr/>
        </p:nvGrpSpPr>
        <p:grpSpPr>
          <a:xfrm>
            <a:off x="182705" y="1478881"/>
            <a:ext cx="2959317" cy="1386663"/>
            <a:chOff x="181848" y="1222662"/>
            <a:chExt cx="2959737" cy="1386859"/>
          </a:xfrm>
        </p:grpSpPr>
        <p:grpSp>
          <p:nvGrpSpPr>
            <p:cNvPr id="29" name="Group 28">
              <a:extLst>
                <a:ext uri="{FF2B5EF4-FFF2-40B4-BE49-F238E27FC236}">
                  <a16:creationId xmlns:a16="http://schemas.microsoft.com/office/drawing/2014/main" id="{594D1069-4700-4ABA-A389-3FCF7CBF543E}"/>
                </a:ext>
              </a:extLst>
            </p:cNvPr>
            <p:cNvGrpSpPr/>
            <p:nvPr/>
          </p:nvGrpSpPr>
          <p:grpSpPr>
            <a:xfrm>
              <a:off x="181848" y="1222662"/>
              <a:ext cx="2959737" cy="1051107"/>
              <a:chOff x="504886" y="1005764"/>
              <a:chExt cx="3482362" cy="1236709"/>
            </a:xfrm>
          </p:grpSpPr>
          <p:cxnSp>
            <p:nvCxnSpPr>
              <p:cNvPr id="31" name="Straight Arrow Connector 30">
                <a:extLst>
                  <a:ext uri="{FF2B5EF4-FFF2-40B4-BE49-F238E27FC236}">
                    <a16:creationId xmlns:a16="http://schemas.microsoft.com/office/drawing/2014/main" id="{62B37C69-5E5F-44B7-8446-5AF6F7327FC6}"/>
                  </a:ext>
                </a:extLst>
              </p:cNvPr>
              <p:cNvCxnSpPr/>
              <p:nvPr/>
            </p:nvCxnSpPr>
            <p:spPr bwMode="auto">
              <a:xfrm rot="16200000" flipV="1">
                <a:off x="362488" y="1542925"/>
                <a:ext cx="1074328" cy="5"/>
              </a:xfrm>
              <a:prstGeom prst="straightConnector1">
                <a:avLst/>
              </a:prstGeom>
              <a:noFill/>
              <a:ln w="25400" cap="flat" cmpd="sng" algn="ctr">
                <a:solidFill>
                  <a:srgbClr val="FFFFFF"/>
                </a:solidFill>
                <a:prstDash val="solid"/>
                <a:headEnd type="none" w="med" len="med"/>
                <a:tailEnd type="triangle"/>
              </a:ln>
              <a:effectLst/>
            </p:spPr>
          </p:cxnSp>
          <p:cxnSp>
            <p:nvCxnSpPr>
              <p:cNvPr id="32" name="Straight Arrow Connector 31">
                <a:extLst>
                  <a:ext uri="{FF2B5EF4-FFF2-40B4-BE49-F238E27FC236}">
                    <a16:creationId xmlns:a16="http://schemas.microsoft.com/office/drawing/2014/main" id="{8D590477-C29C-4F37-A230-E6008350A80C}"/>
                  </a:ext>
                </a:extLst>
              </p:cNvPr>
              <p:cNvCxnSpPr/>
              <p:nvPr/>
            </p:nvCxnSpPr>
            <p:spPr bwMode="auto">
              <a:xfrm>
                <a:off x="899650" y="2067230"/>
                <a:ext cx="2856577" cy="0"/>
              </a:xfrm>
              <a:prstGeom prst="straightConnector1">
                <a:avLst/>
              </a:prstGeom>
              <a:noFill/>
              <a:ln w="25400" cap="flat" cmpd="sng" algn="ctr">
                <a:solidFill>
                  <a:srgbClr val="FFFFFF"/>
                </a:solidFill>
                <a:prstDash val="solid"/>
                <a:headEnd type="none" w="med" len="med"/>
                <a:tailEnd type="triangle"/>
              </a:ln>
              <a:effectLst/>
            </p:spPr>
          </p:cxnSp>
          <p:sp>
            <p:nvSpPr>
              <p:cNvPr id="33" name="Text Placeholder 6">
                <a:extLst>
                  <a:ext uri="{FF2B5EF4-FFF2-40B4-BE49-F238E27FC236}">
                    <a16:creationId xmlns:a16="http://schemas.microsoft.com/office/drawing/2014/main" id="{9F9061FF-0F68-47D6-98CF-CD26182C3736}"/>
                  </a:ext>
                </a:extLst>
              </p:cNvPr>
              <p:cNvSpPr txBox="1">
                <a:spLocks/>
              </p:cNvSpPr>
              <p:nvPr/>
            </p:nvSpPr>
            <p:spPr bwMode="auto">
              <a:xfrm>
                <a:off x="3800089" y="1920011"/>
                <a:ext cx="187159" cy="25580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445" i="1" kern="0">
                    <a:solidFill>
                      <a:sysClr val="windowText" lastClr="000000"/>
                    </a:solidFill>
                    <a:latin typeface="Segoe UI"/>
                  </a:rPr>
                  <a:t>t</a:t>
                </a:r>
              </a:p>
            </p:txBody>
          </p:sp>
          <p:sp>
            <p:nvSpPr>
              <p:cNvPr id="34" name="Rectangle 33">
                <a:extLst>
                  <a:ext uri="{FF2B5EF4-FFF2-40B4-BE49-F238E27FC236}">
                    <a16:creationId xmlns:a16="http://schemas.microsoft.com/office/drawing/2014/main" id="{BDD673E8-FCCE-4789-AEC3-CAA07274849D}"/>
                  </a:ext>
                </a:extLst>
              </p:cNvPr>
              <p:cNvSpPr/>
              <p:nvPr/>
            </p:nvSpPr>
            <p:spPr>
              <a:xfrm rot="16200000">
                <a:off x="19419" y="1495377"/>
                <a:ext cx="1232563" cy="261630"/>
              </a:xfrm>
              <a:prstGeom prst="rect">
                <a:avLst/>
              </a:prstGeom>
              <a:ln>
                <a:noFill/>
              </a:ln>
            </p:spPr>
            <p:txBody>
              <a:bodyPr wrap="square" lIns="77704" tIns="38851" rIns="77704" bIns="38851">
                <a:spAutoFit/>
              </a:bodyPr>
              <a:lstStyle/>
              <a:p>
                <a:pPr marL="310713" indent="-310713" algn="ctr" defTabSz="1242848" eaLnBrk="0" fontAlgn="base" hangingPunct="0">
                  <a:lnSpc>
                    <a:spcPts val="1087"/>
                  </a:lnSpc>
                  <a:spcBef>
                    <a:spcPct val="20000"/>
                  </a:spcBef>
                  <a:spcAft>
                    <a:spcPct val="0"/>
                  </a:spcAft>
                  <a:buClr>
                    <a:srgbClr val="000000"/>
                  </a:buClr>
                  <a:defRPr/>
                </a:pPr>
                <a:r>
                  <a:rPr lang="en-US" sz="1190" kern="0">
                    <a:solidFill>
                      <a:srgbClr val="FFFFFF"/>
                    </a:solidFill>
                    <a:latin typeface="Segoe UI"/>
                  </a:rPr>
                  <a:t>Compute</a:t>
                </a:r>
                <a:r>
                  <a:rPr lang="en-US" sz="1190" kern="0">
                    <a:solidFill>
                      <a:sysClr val="windowText" lastClr="000000"/>
                    </a:solidFill>
                    <a:latin typeface="Segoe UI"/>
                  </a:rPr>
                  <a:t> </a:t>
                </a:r>
              </a:p>
            </p:txBody>
          </p:sp>
          <p:cxnSp>
            <p:nvCxnSpPr>
              <p:cNvPr id="35" name="Straight Arrow Connector 34">
                <a:extLst>
                  <a:ext uri="{FF2B5EF4-FFF2-40B4-BE49-F238E27FC236}">
                    <a16:creationId xmlns:a16="http://schemas.microsoft.com/office/drawing/2014/main" id="{50F58EC7-CABC-4656-B4D2-071EC12C087C}"/>
                  </a:ext>
                </a:extLst>
              </p:cNvPr>
              <p:cNvCxnSpPr/>
              <p:nvPr/>
            </p:nvCxnSpPr>
            <p:spPr bwMode="auto">
              <a:xfrm flipV="1">
                <a:off x="899650" y="1668083"/>
                <a:ext cx="988523" cy="77189"/>
              </a:xfrm>
              <a:prstGeom prst="straightConnector1">
                <a:avLst/>
              </a:prstGeom>
              <a:noFill/>
              <a:ln w="25400" cap="flat" cmpd="sng" algn="ctr">
                <a:solidFill>
                  <a:srgbClr val="FFFFFF"/>
                </a:solidFill>
                <a:prstDash val="solid"/>
                <a:headEnd type="none" w="med" len="med"/>
                <a:tailEnd type="triangle"/>
              </a:ln>
              <a:effectLst/>
            </p:spPr>
          </p:cxnSp>
          <p:cxnSp>
            <p:nvCxnSpPr>
              <p:cNvPr id="36" name="Straight Arrow Connector 35">
                <a:extLst>
                  <a:ext uri="{FF2B5EF4-FFF2-40B4-BE49-F238E27FC236}">
                    <a16:creationId xmlns:a16="http://schemas.microsoft.com/office/drawing/2014/main" id="{3CABD1B3-928E-40D8-9272-A089C560B227}"/>
                  </a:ext>
                </a:extLst>
              </p:cNvPr>
              <p:cNvCxnSpPr/>
              <p:nvPr/>
            </p:nvCxnSpPr>
            <p:spPr bwMode="auto">
              <a:xfrm flipV="1">
                <a:off x="2890475" y="1668083"/>
                <a:ext cx="865753" cy="95899"/>
              </a:xfrm>
              <a:prstGeom prst="straightConnector1">
                <a:avLst/>
              </a:prstGeom>
              <a:noFill/>
              <a:ln w="25400" cap="flat" cmpd="sng" algn="ctr">
                <a:solidFill>
                  <a:srgbClr val="FFFFFF"/>
                </a:solidFill>
                <a:prstDash val="solid"/>
                <a:headEnd type="none" w="med" len="med"/>
                <a:tailEnd type="triangle"/>
              </a:ln>
              <a:effectLst/>
            </p:spPr>
          </p:cxnSp>
          <p:cxnSp>
            <p:nvCxnSpPr>
              <p:cNvPr id="37" name="Straight Connector 36">
                <a:extLst>
                  <a:ext uri="{FF2B5EF4-FFF2-40B4-BE49-F238E27FC236}">
                    <a16:creationId xmlns:a16="http://schemas.microsoft.com/office/drawing/2014/main" id="{1E28E87E-4DB6-4D4B-91C2-02B48C3DE105}"/>
                  </a:ext>
                </a:extLst>
              </p:cNvPr>
              <p:cNvCxnSpPr/>
              <p:nvPr/>
            </p:nvCxnSpPr>
            <p:spPr bwMode="auto">
              <a:xfrm rot="5400000" flipH="1" flipV="1">
                <a:off x="2379588" y="1556149"/>
                <a:ext cx="1023652" cy="1878"/>
              </a:xfrm>
              <a:prstGeom prst="line">
                <a:avLst/>
              </a:prstGeom>
              <a:noFill/>
              <a:ln w="19050" cap="flat" cmpd="sng" algn="ctr">
                <a:solidFill>
                  <a:srgbClr val="FFFFFF"/>
                </a:solidFill>
                <a:prstDash val="sysDot"/>
                <a:headEnd type="none" w="med" len="med"/>
                <a:tailEnd type="none" w="med" len="med"/>
              </a:ln>
              <a:effectLst/>
            </p:spPr>
          </p:cxnSp>
          <p:sp>
            <p:nvSpPr>
              <p:cNvPr id="38" name="Rectangle 37">
                <a:extLst>
                  <a:ext uri="{FF2B5EF4-FFF2-40B4-BE49-F238E27FC236}">
                    <a16:creationId xmlns:a16="http://schemas.microsoft.com/office/drawing/2014/main" id="{999274A9-C778-4C96-AD9A-86DC77CD6882}"/>
                  </a:ext>
                </a:extLst>
              </p:cNvPr>
              <p:cNvSpPr/>
              <p:nvPr/>
            </p:nvSpPr>
            <p:spPr>
              <a:xfrm>
                <a:off x="1828363" y="1232935"/>
                <a:ext cx="999159" cy="723360"/>
              </a:xfrm>
              <a:prstGeom prst="rect">
                <a:avLst/>
              </a:prstGeom>
              <a:ln>
                <a:noFill/>
              </a:ln>
            </p:spPr>
            <p:txBody>
              <a:bodyPr wrap="square" lIns="77704" tIns="38851" rIns="77704" bIns="38851">
                <a:spAutoFit/>
              </a:bodyPr>
              <a:lstStyle/>
              <a:p>
                <a:pPr marL="310713" indent="-310713" algn="ctr" defTabSz="1242848" eaLnBrk="0" fontAlgn="base" hangingPunct="0">
                  <a:lnSpc>
                    <a:spcPts val="1087"/>
                  </a:lnSpc>
                  <a:spcBef>
                    <a:spcPct val="20000"/>
                  </a:spcBef>
                  <a:spcAft>
                    <a:spcPct val="0"/>
                  </a:spcAft>
                  <a:buClr>
                    <a:srgbClr val="000000"/>
                  </a:buClr>
                  <a:defRPr/>
                </a:pPr>
                <a:endParaRPr lang="en-US" sz="1105" kern="0">
                  <a:solidFill>
                    <a:srgbClr val="FFFFFF"/>
                  </a:solidFill>
                  <a:latin typeface="Segoe UI"/>
                </a:endParaRPr>
              </a:p>
              <a:p>
                <a:pPr marL="310713" indent="-310713" algn="ctr" defTabSz="1242848" eaLnBrk="0" fontAlgn="base" hangingPunct="0">
                  <a:lnSpc>
                    <a:spcPts val="1087"/>
                  </a:lnSpc>
                  <a:spcAft>
                    <a:spcPts val="816"/>
                  </a:spcAft>
                  <a:buClr>
                    <a:srgbClr val="000000"/>
                  </a:buClr>
                  <a:defRPr/>
                </a:pPr>
                <a:r>
                  <a:rPr lang="en-US" sz="1105" kern="0">
                    <a:solidFill>
                      <a:srgbClr val="FFFFFF"/>
                    </a:solidFill>
                    <a:latin typeface="Segoe UI"/>
                  </a:rPr>
                  <a:t>Inactivity</a:t>
                </a:r>
              </a:p>
              <a:p>
                <a:pPr marL="310713" indent="-310713" algn="ctr" defTabSz="1242848" eaLnBrk="0" fontAlgn="base" hangingPunct="0">
                  <a:lnSpc>
                    <a:spcPts val="1087"/>
                  </a:lnSpc>
                  <a:spcAft>
                    <a:spcPts val="816"/>
                  </a:spcAft>
                  <a:buClr>
                    <a:srgbClr val="000000"/>
                  </a:buClr>
                  <a:defRPr/>
                </a:pPr>
                <a:r>
                  <a:rPr lang="en-US" sz="1105" kern="0">
                    <a:solidFill>
                      <a:srgbClr val="FFFFFF"/>
                    </a:solidFill>
                    <a:latin typeface="Segoe UI"/>
                  </a:rPr>
                  <a:t>Period </a:t>
                </a:r>
              </a:p>
            </p:txBody>
          </p:sp>
          <p:cxnSp>
            <p:nvCxnSpPr>
              <p:cNvPr id="39" name="Straight Connector 38">
                <a:extLst>
                  <a:ext uri="{FF2B5EF4-FFF2-40B4-BE49-F238E27FC236}">
                    <a16:creationId xmlns:a16="http://schemas.microsoft.com/office/drawing/2014/main" id="{3B43FFFB-9411-4F73-90EB-AF77DF7DA5D9}"/>
                  </a:ext>
                </a:extLst>
              </p:cNvPr>
              <p:cNvCxnSpPr/>
              <p:nvPr/>
            </p:nvCxnSpPr>
            <p:spPr bwMode="auto">
              <a:xfrm rot="5400000" flipH="1" flipV="1">
                <a:off x="1317475" y="1556149"/>
                <a:ext cx="1023652" cy="1878"/>
              </a:xfrm>
              <a:prstGeom prst="line">
                <a:avLst/>
              </a:prstGeom>
              <a:noFill/>
              <a:ln w="19050" cap="flat" cmpd="sng" algn="ctr">
                <a:solidFill>
                  <a:srgbClr val="FFFFFF"/>
                </a:solidFill>
                <a:prstDash val="sysDot"/>
                <a:headEnd type="none" w="med" len="med"/>
                <a:tailEnd type="none" w="med" len="med"/>
              </a:ln>
              <a:effectLst/>
            </p:spPr>
          </p:cxnSp>
        </p:grpSp>
        <p:sp>
          <p:nvSpPr>
            <p:cNvPr id="30" name="Rectangle 29">
              <a:extLst>
                <a:ext uri="{FF2B5EF4-FFF2-40B4-BE49-F238E27FC236}">
                  <a16:creationId xmlns:a16="http://schemas.microsoft.com/office/drawing/2014/main" id="{F7BAC08D-C9E2-49F7-9911-A213F1403652}"/>
                </a:ext>
              </a:extLst>
            </p:cNvPr>
            <p:cNvSpPr/>
            <p:nvPr/>
          </p:nvSpPr>
          <p:spPr bwMode="auto">
            <a:xfrm>
              <a:off x="523328" y="2159707"/>
              <a:ext cx="2394063" cy="449814"/>
            </a:xfrm>
            <a:prstGeom prst="rect">
              <a:avLst/>
            </a:prstGeom>
            <a:solidFill>
              <a:srgbClr val="C000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On and Off</a:t>
              </a:r>
            </a:p>
          </p:txBody>
        </p:sp>
      </p:grpSp>
      <p:grpSp>
        <p:nvGrpSpPr>
          <p:cNvPr id="40" name="Group 39">
            <a:extLst>
              <a:ext uri="{FF2B5EF4-FFF2-40B4-BE49-F238E27FC236}">
                <a16:creationId xmlns:a16="http://schemas.microsoft.com/office/drawing/2014/main" id="{84FCC72D-F4CC-4832-ADDC-4A6F297CA0C5}"/>
              </a:ext>
            </a:extLst>
          </p:cNvPr>
          <p:cNvGrpSpPr/>
          <p:nvPr/>
        </p:nvGrpSpPr>
        <p:grpSpPr>
          <a:xfrm>
            <a:off x="3384032" y="1460549"/>
            <a:ext cx="1694579" cy="1434875"/>
            <a:chOff x="3383629" y="1204328"/>
            <a:chExt cx="1694819" cy="1435078"/>
          </a:xfrm>
        </p:grpSpPr>
        <p:grpSp>
          <p:nvGrpSpPr>
            <p:cNvPr id="41" name="Group 40">
              <a:extLst>
                <a:ext uri="{FF2B5EF4-FFF2-40B4-BE49-F238E27FC236}">
                  <a16:creationId xmlns:a16="http://schemas.microsoft.com/office/drawing/2014/main" id="{F0D35BA7-D7F8-4DA2-82DF-D4845C4C7E8B}"/>
                </a:ext>
              </a:extLst>
            </p:cNvPr>
            <p:cNvGrpSpPr/>
            <p:nvPr/>
          </p:nvGrpSpPr>
          <p:grpSpPr>
            <a:xfrm>
              <a:off x="3383629" y="1204328"/>
              <a:ext cx="1694818" cy="949043"/>
              <a:chOff x="1122046" y="3079921"/>
              <a:chExt cx="1661305" cy="930519"/>
            </a:xfrm>
          </p:grpSpPr>
          <p:cxnSp>
            <p:nvCxnSpPr>
              <p:cNvPr id="43" name="Straight Arrow Connector 42">
                <a:extLst>
                  <a:ext uri="{FF2B5EF4-FFF2-40B4-BE49-F238E27FC236}">
                    <a16:creationId xmlns:a16="http://schemas.microsoft.com/office/drawing/2014/main" id="{76F1F3E1-1CA8-41EA-997F-2D76C311B042}"/>
                  </a:ext>
                </a:extLst>
              </p:cNvPr>
              <p:cNvCxnSpPr/>
              <p:nvPr/>
            </p:nvCxnSpPr>
            <p:spPr bwMode="auto">
              <a:xfrm flipH="1" flipV="1">
                <a:off x="1127885" y="3079921"/>
                <a:ext cx="3478" cy="930519"/>
              </a:xfrm>
              <a:prstGeom prst="straightConnector1">
                <a:avLst/>
              </a:prstGeom>
              <a:noFill/>
              <a:ln w="25400" cap="flat" cmpd="sng" algn="ctr">
                <a:solidFill>
                  <a:srgbClr val="FFFFFF"/>
                </a:solidFill>
                <a:prstDash val="solid"/>
                <a:headEnd type="none" w="med" len="med"/>
                <a:tailEnd type="triangle"/>
              </a:ln>
              <a:effectLst/>
            </p:spPr>
          </p:cxnSp>
          <p:cxnSp>
            <p:nvCxnSpPr>
              <p:cNvPr id="44" name="Straight Arrow Connector 43">
                <a:extLst>
                  <a:ext uri="{FF2B5EF4-FFF2-40B4-BE49-F238E27FC236}">
                    <a16:creationId xmlns:a16="http://schemas.microsoft.com/office/drawing/2014/main" id="{CB07B32C-CF0B-45C2-AC0B-B1C930AE1BA5}"/>
                  </a:ext>
                </a:extLst>
              </p:cNvPr>
              <p:cNvCxnSpPr/>
              <p:nvPr/>
            </p:nvCxnSpPr>
            <p:spPr bwMode="auto">
              <a:xfrm>
                <a:off x="1131363" y="3996754"/>
                <a:ext cx="1651988" cy="0"/>
              </a:xfrm>
              <a:prstGeom prst="straightConnector1">
                <a:avLst/>
              </a:prstGeom>
              <a:noFill/>
              <a:ln w="25400" cap="flat" cmpd="sng" algn="ctr">
                <a:solidFill>
                  <a:srgbClr val="FFFFFF"/>
                </a:solidFill>
                <a:prstDash val="solid"/>
                <a:headEnd type="none" w="med" len="med"/>
                <a:tailEnd type="triangle"/>
              </a:ln>
              <a:effectLst/>
            </p:spPr>
          </p:cxnSp>
          <p:sp>
            <p:nvSpPr>
              <p:cNvPr id="45" name="Freeform 36">
                <a:extLst>
                  <a:ext uri="{FF2B5EF4-FFF2-40B4-BE49-F238E27FC236}">
                    <a16:creationId xmlns:a16="http://schemas.microsoft.com/office/drawing/2014/main" id="{620221AE-D0D7-4C4E-870E-D290D8DD22DB}"/>
                  </a:ext>
                </a:extLst>
              </p:cNvPr>
              <p:cNvSpPr/>
              <p:nvPr/>
            </p:nvSpPr>
            <p:spPr>
              <a:xfrm>
                <a:off x="1122046" y="3212996"/>
                <a:ext cx="1570719" cy="781074"/>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rgbClr val="FFFFFF"/>
                </a:solidFill>
                <a:headEnd type="none" w="med" len="med"/>
                <a:tailEnd type="triangle"/>
              </a:ln>
              <a:effectLst/>
            </p:spPr>
            <p:txBody>
              <a:bodyPr lIns="77704" tIns="38851" rIns="77704" bIns="38851" rtlCol="0" anchor="ctr"/>
              <a:lstStyle/>
              <a:p>
                <a:pPr algn="ctr" defTabSz="1242900">
                  <a:defRPr/>
                </a:pPr>
                <a:endParaRPr lang="en-US" sz="2465" kern="0">
                  <a:solidFill>
                    <a:sysClr val="windowText" lastClr="000000"/>
                  </a:solidFill>
                  <a:latin typeface="Segoe UI"/>
                </a:endParaRPr>
              </a:p>
            </p:txBody>
          </p:sp>
        </p:grpSp>
        <p:sp>
          <p:nvSpPr>
            <p:cNvPr id="42" name="Rectangle 41">
              <a:extLst>
                <a:ext uri="{FF2B5EF4-FFF2-40B4-BE49-F238E27FC236}">
                  <a16:creationId xmlns:a16="http://schemas.microsoft.com/office/drawing/2014/main" id="{8BCBDB6F-C20D-42B6-95F3-ABF896C0AE8F}"/>
                </a:ext>
              </a:extLst>
            </p:cNvPr>
            <p:cNvSpPr/>
            <p:nvPr/>
          </p:nvSpPr>
          <p:spPr bwMode="auto">
            <a:xfrm>
              <a:off x="3383630" y="2156109"/>
              <a:ext cx="1694818" cy="483297"/>
            </a:xfrm>
            <a:prstGeom prst="rect">
              <a:avLst/>
            </a:prstGeom>
            <a:solidFill>
              <a:srgbClr val="50505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Growing Fast</a:t>
              </a:r>
            </a:p>
          </p:txBody>
        </p:sp>
      </p:grpSp>
      <p:grpSp>
        <p:nvGrpSpPr>
          <p:cNvPr id="46" name="Group 45">
            <a:extLst>
              <a:ext uri="{FF2B5EF4-FFF2-40B4-BE49-F238E27FC236}">
                <a16:creationId xmlns:a16="http://schemas.microsoft.com/office/drawing/2014/main" id="{00A2EDF6-D8FD-439C-A5D2-8BDDC96A5EED}"/>
              </a:ext>
            </a:extLst>
          </p:cNvPr>
          <p:cNvGrpSpPr/>
          <p:nvPr/>
        </p:nvGrpSpPr>
        <p:grpSpPr>
          <a:xfrm>
            <a:off x="5423426" y="1494277"/>
            <a:ext cx="1906058" cy="1401148"/>
            <a:chOff x="5423312" y="1238059"/>
            <a:chExt cx="1906329" cy="1401347"/>
          </a:xfrm>
        </p:grpSpPr>
        <p:grpSp>
          <p:nvGrpSpPr>
            <p:cNvPr id="47" name="Group 46">
              <a:extLst>
                <a:ext uri="{FF2B5EF4-FFF2-40B4-BE49-F238E27FC236}">
                  <a16:creationId xmlns:a16="http://schemas.microsoft.com/office/drawing/2014/main" id="{EC2C547D-DAC3-4F13-AFB6-D5D98A8C30C4}"/>
                </a:ext>
              </a:extLst>
            </p:cNvPr>
            <p:cNvGrpSpPr/>
            <p:nvPr/>
          </p:nvGrpSpPr>
          <p:grpSpPr>
            <a:xfrm>
              <a:off x="5423312" y="1238059"/>
              <a:ext cx="1906329" cy="915312"/>
              <a:chOff x="4458340" y="4324282"/>
              <a:chExt cx="1906329" cy="915312"/>
            </a:xfrm>
          </p:grpSpPr>
          <p:cxnSp>
            <p:nvCxnSpPr>
              <p:cNvPr id="49" name="Straight Arrow Connector 48">
                <a:extLst>
                  <a:ext uri="{FF2B5EF4-FFF2-40B4-BE49-F238E27FC236}">
                    <a16:creationId xmlns:a16="http://schemas.microsoft.com/office/drawing/2014/main" id="{7D72EE02-560E-4833-973C-CDA6176C8C95}"/>
                  </a:ext>
                </a:extLst>
              </p:cNvPr>
              <p:cNvCxnSpPr/>
              <p:nvPr/>
            </p:nvCxnSpPr>
            <p:spPr bwMode="auto">
              <a:xfrm flipH="1" flipV="1">
                <a:off x="4464407" y="4324282"/>
                <a:ext cx="4" cy="915312"/>
              </a:xfrm>
              <a:prstGeom prst="straightConnector1">
                <a:avLst/>
              </a:prstGeom>
              <a:noFill/>
              <a:ln w="25400" cap="flat" cmpd="sng" algn="ctr">
                <a:solidFill>
                  <a:srgbClr val="FFFFFF"/>
                </a:solidFill>
                <a:prstDash val="solid"/>
                <a:headEnd type="none" w="med" len="med"/>
                <a:tailEnd type="triangle"/>
              </a:ln>
              <a:effectLst/>
            </p:spPr>
          </p:cxnSp>
          <p:cxnSp>
            <p:nvCxnSpPr>
              <p:cNvPr id="50" name="Straight Arrow Connector 49">
                <a:extLst>
                  <a:ext uri="{FF2B5EF4-FFF2-40B4-BE49-F238E27FC236}">
                    <a16:creationId xmlns:a16="http://schemas.microsoft.com/office/drawing/2014/main" id="{93B2E2D8-352D-4B02-838A-0DD22B00D6CD}"/>
                  </a:ext>
                </a:extLst>
              </p:cNvPr>
              <p:cNvCxnSpPr/>
              <p:nvPr/>
            </p:nvCxnSpPr>
            <p:spPr bwMode="auto">
              <a:xfrm>
                <a:off x="4464406" y="5228587"/>
                <a:ext cx="1900263" cy="0"/>
              </a:xfrm>
              <a:prstGeom prst="straightConnector1">
                <a:avLst/>
              </a:prstGeom>
              <a:noFill/>
              <a:ln w="25400" cap="flat" cmpd="sng" algn="ctr">
                <a:solidFill>
                  <a:srgbClr val="FFFFFF"/>
                </a:solidFill>
                <a:prstDash val="solid"/>
                <a:headEnd type="none" w="med" len="med"/>
                <a:tailEnd type="triangle"/>
              </a:ln>
              <a:effectLst/>
            </p:spPr>
          </p:cxnSp>
          <p:cxnSp>
            <p:nvCxnSpPr>
              <p:cNvPr id="51" name="Straight Arrow Connector 50">
                <a:extLst>
                  <a:ext uri="{FF2B5EF4-FFF2-40B4-BE49-F238E27FC236}">
                    <a16:creationId xmlns:a16="http://schemas.microsoft.com/office/drawing/2014/main" id="{6309BD0B-0EC8-44AB-B783-9376D90B1635}"/>
                  </a:ext>
                </a:extLst>
              </p:cNvPr>
              <p:cNvCxnSpPr/>
              <p:nvPr/>
            </p:nvCxnSpPr>
            <p:spPr bwMode="auto">
              <a:xfrm>
                <a:off x="5710460" y="4930022"/>
                <a:ext cx="490521" cy="0"/>
              </a:xfrm>
              <a:prstGeom prst="straightConnector1">
                <a:avLst/>
              </a:prstGeom>
              <a:noFill/>
              <a:ln w="25400" cap="flat" cmpd="sng" algn="ctr">
                <a:solidFill>
                  <a:srgbClr val="FFFFFF"/>
                </a:solidFill>
                <a:prstDash val="solid"/>
                <a:headEnd type="none" w="med" len="med"/>
                <a:tailEnd type="triangle"/>
              </a:ln>
              <a:effectLst/>
            </p:spPr>
          </p:cxnSp>
          <p:cxnSp>
            <p:nvCxnSpPr>
              <p:cNvPr id="52" name="Straight Connector 51">
                <a:extLst>
                  <a:ext uri="{FF2B5EF4-FFF2-40B4-BE49-F238E27FC236}">
                    <a16:creationId xmlns:a16="http://schemas.microsoft.com/office/drawing/2014/main" id="{BAA4055D-6FC6-47CE-92C1-7BA767F87FD7}"/>
                  </a:ext>
                </a:extLst>
              </p:cNvPr>
              <p:cNvCxnSpPr/>
              <p:nvPr/>
            </p:nvCxnSpPr>
            <p:spPr bwMode="auto">
              <a:xfrm>
                <a:off x="4458340" y="4924863"/>
                <a:ext cx="540712" cy="0"/>
              </a:xfrm>
              <a:prstGeom prst="line">
                <a:avLst/>
              </a:prstGeom>
              <a:noFill/>
              <a:ln w="25400" cap="flat" cmpd="sng" algn="ctr">
                <a:solidFill>
                  <a:srgbClr val="FFFFFF"/>
                </a:solidFill>
                <a:prstDash val="solid"/>
                <a:headEnd type="none" w="med" len="med"/>
                <a:tailEnd type="triangle"/>
              </a:ln>
              <a:effectLst/>
            </p:spPr>
          </p:cxnSp>
          <p:sp>
            <p:nvSpPr>
              <p:cNvPr id="53" name="Freeform 71">
                <a:extLst>
                  <a:ext uri="{FF2B5EF4-FFF2-40B4-BE49-F238E27FC236}">
                    <a16:creationId xmlns:a16="http://schemas.microsoft.com/office/drawing/2014/main" id="{94FC853B-08F6-4DD9-A938-DFC82ABC4E00}"/>
                  </a:ext>
                </a:extLst>
              </p:cNvPr>
              <p:cNvSpPr/>
              <p:nvPr/>
            </p:nvSpPr>
            <p:spPr>
              <a:xfrm>
                <a:off x="4999052" y="4430273"/>
                <a:ext cx="711408" cy="502179"/>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25400" cap="flat" cmpd="sng" algn="ctr">
                <a:solidFill>
                  <a:srgbClr val="FFFFFF"/>
                </a:solidFill>
                <a:prstDash val="solid"/>
                <a:headEnd type="none" w="med" len="med"/>
                <a:tailEnd type="triangle"/>
              </a:ln>
              <a:effectLst/>
            </p:spPr>
            <p:txBody>
              <a:bodyPr rtlCol="0" anchor="ctr"/>
              <a:lstStyle/>
              <a:p>
                <a:pPr algn="ctr" defTabSz="1242900">
                  <a:defRPr/>
                </a:pPr>
                <a:endParaRPr lang="en-US" sz="2465" kern="0">
                  <a:solidFill>
                    <a:sysClr val="windowText" lastClr="000000"/>
                  </a:solidFill>
                  <a:latin typeface="Segoe UI"/>
                </a:endParaRPr>
              </a:p>
            </p:txBody>
          </p:sp>
        </p:grpSp>
        <p:sp>
          <p:nvSpPr>
            <p:cNvPr id="48" name="Rectangle 47">
              <a:extLst>
                <a:ext uri="{FF2B5EF4-FFF2-40B4-BE49-F238E27FC236}">
                  <a16:creationId xmlns:a16="http://schemas.microsoft.com/office/drawing/2014/main" id="{4E50639C-6740-4FC9-AFFB-BDD38A8FB6DF}"/>
                </a:ext>
              </a:extLst>
            </p:cNvPr>
            <p:cNvSpPr/>
            <p:nvPr/>
          </p:nvSpPr>
          <p:spPr bwMode="auto">
            <a:xfrm>
              <a:off x="5425405" y="2156109"/>
              <a:ext cx="1904236" cy="483297"/>
            </a:xfrm>
            <a:prstGeom prst="rect">
              <a:avLst/>
            </a:prstGeom>
            <a:solidFill>
              <a:srgbClr val="00188F"/>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Unpredictable Bursting</a:t>
              </a:r>
            </a:p>
          </p:txBody>
        </p:sp>
      </p:grpSp>
      <p:grpSp>
        <p:nvGrpSpPr>
          <p:cNvPr id="54" name="Group 53">
            <a:extLst>
              <a:ext uri="{FF2B5EF4-FFF2-40B4-BE49-F238E27FC236}">
                <a16:creationId xmlns:a16="http://schemas.microsoft.com/office/drawing/2014/main" id="{B136B519-932D-4951-A764-EE565886166B}"/>
              </a:ext>
            </a:extLst>
          </p:cNvPr>
          <p:cNvGrpSpPr/>
          <p:nvPr/>
        </p:nvGrpSpPr>
        <p:grpSpPr>
          <a:xfrm>
            <a:off x="7708589" y="1502351"/>
            <a:ext cx="2102800" cy="1393074"/>
            <a:chOff x="7708800" y="1246135"/>
            <a:chExt cx="2103098" cy="1393271"/>
          </a:xfrm>
        </p:grpSpPr>
        <p:grpSp>
          <p:nvGrpSpPr>
            <p:cNvPr id="55" name="Group 54">
              <a:extLst>
                <a:ext uri="{FF2B5EF4-FFF2-40B4-BE49-F238E27FC236}">
                  <a16:creationId xmlns:a16="http://schemas.microsoft.com/office/drawing/2014/main" id="{0E6F013E-6CEA-4041-B2D5-66370E2301B8}"/>
                </a:ext>
              </a:extLst>
            </p:cNvPr>
            <p:cNvGrpSpPr/>
            <p:nvPr/>
          </p:nvGrpSpPr>
          <p:grpSpPr>
            <a:xfrm>
              <a:off x="7708800" y="1246135"/>
              <a:ext cx="2103098" cy="915313"/>
              <a:chOff x="8257345" y="1257699"/>
              <a:chExt cx="2103098" cy="915313"/>
            </a:xfrm>
          </p:grpSpPr>
          <p:cxnSp>
            <p:nvCxnSpPr>
              <p:cNvPr id="57" name="Straight Arrow Connector 56">
                <a:extLst>
                  <a:ext uri="{FF2B5EF4-FFF2-40B4-BE49-F238E27FC236}">
                    <a16:creationId xmlns:a16="http://schemas.microsoft.com/office/drawing/2014/main" id="{20EF3F82-F5C4-45BD-8E94-D757850A5E7A}"/>
                  </a:ext>
                </a:extLst>
              </p:cNvPr>
              <p:cNvCxnSpPr/>
              <p:nvPr/>
            </p:nvCxnSpPr>
            <p:spPr bwMode="auto">
              <a:xfrm flipV="1">
                <a:off x="8272892" y="1257699"/>
                <a:ext cx="0" cy="915313"/>
              </a:xfrm>
              <a:prstGeom prst="straightConnector1">
                <a:avLst/>
              </a:prstGeom>
              <a:noFill/>
              <a:ln w="25400" cap="flat" cmpd="sng" algn="ctr">
                <a:solidFill>
                  <a:srgbClr val="FFFFFF"/>
                </a:solidFill>
                <a:prstDash val="solid"/>
                <a:headEnd type="none" w="med" len="med"/>
                <a:tailEnd type="triangle"/>
              </a:ln>
              <a:effectLst/>
            </p:spPr>
          </p:cxnSp>
          <p:cxnSp>
            <p:nvCxnSpPr>
              <p:cNvPr id="58" name="Straight Arrow Connector 57">
                <a:extLst>
                  <a:ext uri="{FF2B5EF4-FFF2-40B4-BE49-F238E27FC236}">
                    <a16:creationId xmlns:a16="http://schemas.microsoft.com/office/drawing/2014/main" id="{70C46016-B3D5-4AEB-8ED3-4DE4ED9238A0}"/>
                  </a:ext>
                </a:extLst>
              </p:cNvPr>
              <p:cNvCxnSpPr/>
              <p:nvPr/>
            </p:nvCxnSpPr>
            <p:spPr bwMode="auto">
              <a:xfrm>
                <a:off x="8257345" y="2160215"/>
                <a:ext cx="2103098" cy="0"/>
              </a:xfrm>
              <a:prstGeom prst="straightConnector1">
                <a:avLst/>
              </a:prstGeom>
              <a:noFill/>
              <a:ln w="25400" cap="flat" cmpd="sng" algn="ctr">
                <a:solidFill>
                  <a:srgbClr val="FFFFFF"/>
                </a:solidFill>
                <a:prstDash val="solid"/>
                <a:headEnd type="none" w="med" len="med"/>
                <a:tailEnd type="triangle"/>
              </a:ln>
              <a:effectLst/>
            </p:spPr>
          </p:cxnSp>
          <p:sp>
            <p:nvSpPr>
              <p:cNvPr id="59" name="Freeform 101">
                <a:extLst>
                  <a:ext uri="{FF2B5EF4-FFF2-40B4-BE49-F238E27FC236}">
                    <a16:creationId xmlns:a16="http://schemas.microsoft.com/office/drawing/2014/main" id="{0C913E31-5C38-4D1C-85BF-3C4D70F13456}"/>
                  </a:ext>
                </a:extLst>
              </p:cNvPr>
              <p:cNvSpPr/>
              <p:nvPr/>
            </p:nvSpPr>
            <p:spPr>
              <a:xfrm>
                <a:off x="8270757" y="1315169"/>
                <a:ext cx="2089686" cy="594626"/>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25400" cap="flat" cmpd="sng" algn="ctr">
                <a:solidFill>
                  <a:srgbClr val="FFFFFF"/>
                </a:solidFill>
                <a:prstDash val="solid"/>
                <a:headEnd type="none" w="med" len="med"/>
                <a:tailEnd type="triangle"/>
              </a:ln>
              <a:effectLst/>
            </p:spPr>
            <p:txBody>
              <a:bodyPr rtlCol="0" anchor="ctr"/>
              <a:lstStyle/>
              <a:p>
                <a:pPr algn="ctr" defTabSz="1242900">
                  <a:defRPr/>
                </a:pPr>
                <a:endParaRPr lang="en-US" sz="2465" kern="0">
                  <a:solidFill>
                    <a:sysClr val="windowText" lastClr="000000"/>
                  </a:solidFill>
                  <a:latin typeface="Segoe UI"/>
                </a:endParaRPr>
              </a:p>
            </p:txBody>
          </p:sp>
        </p:grpSp>
        <p:sp>
          <p:nvSpPr>
            <p:cNvPr id="56" name="Rectangle 55">
              <a:extLst>
                <a:ext uri="{FF2B5EF4-FFF2-40B4-BE49-F238E27FC236}">
                  <a16:creationId xmlns:a16="http://schemas.microsoft.com/office/drawing/2014/main" id="{07E1359E-6A16-4E56-B9B4-8EC7AC1EC318}"/>
                </a:ext>
              </a:extLst>
            </p:cNvPr>
            <p:cNvSpPr/>
            <p:nvPr/>
          </p:nvSpPr>
          <p:spPr bwMode="auto">
            <a:xfrm>
              <a:off x="7713198" y="2156109"/>
              <a:ext cx="2083800" cy="483297"/>
            </a:xfrm>
            <a:prstGeom prst="rect">
              <a:avLst/>
            </a:prstGeom>
            <a:solidFill>
              <a:srgbClr val="7FBA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Predictable Bursting</a:t>
              </a:r>
            </a:p>
          </p:txBody>
        </p:sp>
      </p:grpSp>
      <p:grpSp>
        <p:nvGrpSpPr>
          <p:cNvPr id="60" name="Group 59">
            <a:extLst>
              <a:ext uri="{FF2B5EF4-FFF2-40B4-BE49-F238E27FC236}">
                <a16:creationId xmlns:a16="http://schemas.microsoft.com/office/drawing/2014/main" id="{5EB1056A-6ECD-4D6D-9162-339E7696D3A1}"/>
              </a:ext>
            </a:extLst>
          </p:cNvPr>
          <p:cNvGrpSpPr/>
          <p:nvPr/>
        </p:nvGrpSpPr>
        <p:grpSpPr>
          <a:xfrm>
            <a:off x="10179994" y="1460549"/>
            <a:ext cx="1699771" cy="1434875"/>
            <a:chOff x="10180555" y="1204328"/>
            <a:chExt cx="1700011" cy="1435078"/>
          </a:xfrm>
        </p:grpSpPr>
        <p:cxnSp>
          <p:nvCxnSpPr>
            <p:cNvPr id="61" name="Straight Arrow Connector 60">
              <a:extLst>
                <a:ext uri="{FF2B5EF4-FFF2-40B4-BE49-F238E27FC236}">
                  <a16:creationId xmlns:a16="http://schemas.microsoft.com/office/drawing/2014/main" id="{E7877DA9-3075-41AC-8D91-D00AA8FB75E6}"/>
                </a:ext>
              </a:extLst>
            </p:cNvPr>
            <p:cNvCxnSpPr/>
            <p:nvPr/>
          </p:nvCxnSpPr>
          <p:spPr>
            <a:xfrm>
              <a:off x="10182192" y="1485604"/>
              <a:ext cx="1522385" cy="0"/>
            </a:xfrm>
            <a:prstGeom prst="straightConnector1">
              <a:avLst/>
            </a:prstGeom>
            <a:noFill/>
            <a:ln w="25400" cap="flat" cmpd="sng" algn="ctr">
              <a:solidFill>
                <a:srgbClr val="FFFFFF"/>
              </a:solidFill>
              <a:prstDash val="solid"/>
              <a:headEnd type="none" w="med" len="med"/>
              <a:tailEnd type="triangle"/>
            </a:ln>
            <a:effectLst/>
          </p:spPr>
        </p:cxnSp>
        <p:grpSp>
          <p:nvGrpSpPr>
            <p:cNvPr id="62" name="Group 61">
              <a:extLst>
                <a:ext uri="{FF2B5EF4-FFF2-40B4-BE49-F238E27FC236}">
                  <a16:creationId xmlns:a16="http://schemas.microsoft.com/office/drawing/2014/main" id="{7EC8E1E1-B4A9-483C-B40E-F1002AF4CFDF}"/>
                </a:ext>
              </a:extLst>
            </p:cNvPr>
            <p:cNvGrpSpPr/>
            <p:nvPr/>
          </p:nvGrpSpPr>
          <p:grpSpPr>
            <a:xfrm>
              <a:off x="10180555" y="1204328"/>
              <a:ext cx="1700011" cy="1435078"/>
              <a:chOff x="10180555" y="1204328"/>
              <a:chExt cx="1700011" cy="1435078"/>
            </a:xfrm>
          </p:grpSpPr>
          <p:grpSp>
            <p:nvGrpSpPr>
              <p:cNvPr id="63" name="Group 62">
                <a:extLst>
                  <a:ext uri="{FF2B5EF4-FFF2-40B4-BE49-F238E27FC236}">
                    <a16:creationId xmlns:a16="http://schemas.microsoft.com/office/drawing/2014/main" id="{27561B09-5823-4514-B11B-966FD69B0635}"/>
                  </a:ext>
                </a:extLst>
              </p:cNvPr>
              <p:cNvGrpSpPr/>
              <p:nvPr/>
            </p:nvGrpSpPr>
            <p:grpSpPr>
              <a:xfrm>
                <a:off x="10191705" y="1204328"/>
                <a:ext cx="1688861" cy="949043"/>
                <a:chOff x="1127885" y="3079921"/>
                <a:chExt cx="1655466" cy="930519"/>
              </a:xfrm>
            </p:grpSpPr>
            <p:cxnSp>
              <p:nvCxnSpPr>
                <p:cNvPr id="65" name="Straight Arrow Connector 64">
                  <a:extLst>
                    <a:ext uri="{FF2B5EF4-FFF2-40B4-BE49-F238E27FC236}">
                      <a16:creationId xmlns:a16="http://schemas.microsoft.com/office/drawing/2014/main" id="{10C6ED69-1319-4DAA-95CA-4BD08C2EA0C8}"/>
                    </a:ext>
                  </a:extLst>
                </p:cNvPr>
                <p:cNvCxnSpPr/>
                <p:nvPr/>
              </p:nvCxnSpPr>
              <p:spPr bwMode="auto">
                <a:xfrm flipH="1" flipV="1">
                  <a:off x="1127885" y="3079921"/>
                  <a:ext cx="3478" cy="930519"/>
                </a:xfrm>
                <a:prstGeom prst="straightConnector1">
                  <a:avLst/>
                </a:prstGeom>
                <a:noFill/>
                <a:ln w="25400" cap="flat" cmpd="sng" algn="ctr">
                  <a:solidFill>
                    <a:srgbClr val="FFFFFF"/>
                  </a:solidFill>
                  <a:prstDash val="solid"/>
                  <a:headEnd type="none" w="med" len="med"/>
                  <a:tailEnd type="triangle"/>
                </a:ln>
                <a:effectLst/>
              </p:spPr>
            </p:cxnSp>
            <p:cxnSp>
              <p:nvCxnSpPr>
                <p:cNvPr id="66" name="Straight Arrow Connector 65">
                  <a:extLst>
                    <a:ext uri="{FF2B5EF4-FFF2-40B4-BE49-F238E27FC236}">
                      <a16:creationId xmlns:a16="http://schemas.microsoft.com/office/drawing/2014/main" id="{CD8C33ED-E381-42EB-90A2-E330C609BBEF}"/>
                    </a:ext>
                  </a:extLst>
                </p:cNvPr>
                <p:cNvCxnSpPr/>
                <p:nvPr/>
              </p:nvCxnSpPr>
              <p:spPr bwMode="auto">
                <a:xfrm>
                  <a:off x="1131363" y="3996754"/>
                  <a:ext cx="1651988" cy="0"/>
                </a:xfrm>
                <a:prstGeom prst="straightConnector1">
                  <a:avLst/>
                </a:prstGeom>
                <a:noFill/>
                <a:ln w="25400" cap="flat" cmpd="sng" algn="ctr">
                  <a:solidFill>
                    <a:srgbClr val="FFFFFF"/>
                  </a:solidFill>
                  <a:prstDash val="solid"/>
                  <a:headEnd type="none" w="med" len="med"/>
                  <a:tailEnd type="triangle"/>
                </a:ln>
                <a:effectLst/>
              </p:spPr>
            </p:cxnSp>
          </p:grpSp>
          <p:sp>
            <p:nvSpPr>
              <p:cNvPr id="64" name="Rectangle 63">
                <a:extLst>
                  <a:ext uri="{FF2B5EF4-FFF2-40B4-BE49-F238E27FC236}">
                    <a16:creationId xmlns:a16="http://schemas.microsoft.com/office/drawing/2014/main" id="{1B2F744F-8574-4089-8C6E-2FFCF6F11100}"/>
                  </a:ext>
                </a:extLst>
              </p:cNvPr>
              <p:cNvSpPr/>
              <p:nvPr/>
            </p:nvSpPr>
            <p:spPr bwMode="auto">
              <a:xfrm>
                <a:off x="10180555" y="2156109"/>
                <a:ext cx="1700011" cy="483297"/>
              </a:xfrm>
              <a:prstGeom prst="rect">
                <a:avLst/>
              </a:prstGeom>
              <a:solidFill>
                <a:srgbClr val="0070C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24x7 Steady</a:t>
                </a:r>
              </a:p>
            </p:txBody>
          </p:sp>
        </p:grpSp>
      </p:grpSp>
      <p:sp>
        <p:nvSpPr>
          <p:cNvPr id="67" name="TextBox 66">
            <a:extLst>
              <a:ext uri="{FF2B5EF4-FFF2-40B4-BE49-F238E27FC236}">
                <a16:creationId xmlns:a16="http://schemas.microsoft.com/office/drawing/2014/main" id="{EA196C50-FA0F-4245-B792-C5C42BA365BD}"/>
              </a:ext>
            </a:extLst>
          </p:cNvPr>
          <p:cNvSpPr txBox="1"/>
          <p:nvPr/>
        </p:nvSpPr>
        <p:spPr>
          <a:xfrm>
            <a:off x="3691403" y="3421702"/>
            <a:ext cx="1304450" cy="860450"/>
          </a:xfrm>
          <a:prstGeom prst="rect">
            <a:avLst/>
          </a:prstGeom>
          <a:noFill/>
        </p:spPr>
        <p:txBody>
          <a:bodyPr wrap="none" lIns="182854" tIns="146283" rIns="182854" bIns="146283" rtlCol="0">
            <a:spAutoFit/>
          </a:bodyPr>
          <a:lstStyle/>
          <a:p>
            <a:pPr defTabSz="777133">
              <a:lnSpc>
                <a:spcPct val="90000"/>
              </a:lnSpc>
              <a:defRPr/>
            </a:pPr>
            <a:r>
              <a:rPr lang="en-US" sz="2000" b="1" kern="0">
                <a:solidFill>
                  <a:srgbClr val="FFFFFF"/>
                </a:solidFill>
                <a:latin typeface="Segoe UI"/>
              </a:rPr>
              <a:t>Save </a:t>
            </a:r>
          </a:p>
          <a:p>
            <a:pPr defTabSz="777133">
              <a:lnSpc>
                <a:spcPct val="90000"/>
              </a:lnSpc>
              <a:defRPr/>
            </a:pPr>
            <a:r>
              <a:rPr lang="en-US" sz="2000" b="1" kern="0">
                <a:solidFill>
                  <a:srgbClr val="FFFFFF"/>
                </a:solidFill>
                <a:latin typeface="Segoe UI"/>
              </a:rPr>
              <a:t>20-30%</a:t>
            </a:r>
          </a:p>
        </p:txBody>
      </p:sp>
      <p:sp>
        <p:nvSpPr>
          <p:cNvPr id="68" name="TextBox 67">
            <a:extLst>
              <a:ext uri="{FF2B5EF4-FFF2-40B4-BE49-F238E27FC236}">
                <a16:creationId xmlns:a16="http://schemas.microsoft.com/office/drawing/2014/main" id="{C3A8786C-8B11-48DF-9894-E6461521CCEE}"/>
              </a:ext>
            </a:extLst>
          </p:cNvPr>
          <p:cNvSpPr txBox="1"/>
          <p:nvPr/>
        </p:nvSpPr>
        <p:spPr>
          <a:xfrm>
            <a:off x="4810742" y="4416870"/>
            <a:ext cx="1304450" cy="860450"/>
          </a:xfrm>
          <a:prstGeom prst="rect">
            <a:avLst/>
          </a:prstGeom>
          <a:noFill/>
        </p:spPr>
        <p:txBody>
          <a:bodyPr wrap="none" lIns="182854" tIns="146283" rIns="182854" bIns="146283" rtlCol="0">
            <a:spAutoFit/>
          </a:bodyPr>
          <a:lstStyle/>
          <a:p>
            <a:pPr defTabSz="777133">
              <a:lnSpc>
                <a:spcPct val="90000"/>
              </a:lnSpc>
              <a:defRPr/>
            </a:pPr>
            <a:r>
              <a:rPr lang="en-US" sz="2000" b="1" kern="0">
                <a:solidFill>
                  <a:srgbClr val="FFFFFF"/>
                </a:solidFill>
                <a:latin typeface="Segoe UI"/>
              </a:rPr>
              <a:t>Save </a:t>
            </a:r>
          </a:p>
          <a:p>
            <a:pPr defTabSz="777133">
              <a:lnSpc>
                <a:spcPct val="90000"/>
              </a:lnSpc>
              <a:defRPr/>
            </a:pPr>
            <a:r>
              <a:rPr lang="en-US" sz="2000" b="1" kern="0">
                <a:solidFill>
                  <a:srgbClr val="FFFFFF"/>
                </a:solidFill>
                <a:latin typeface="Segoe UI"/>
              </a:rPr>
              <a:t>60-80%</a:t>
            </a:r>
          </a:p>
        </p:txBody>
      </p:sp>
      <p:grpSp>
        <p:nvGrpSpPr>
          <p:cNvPr id="69" name="Group 68">
            <a:extLst>
              <a:ext uri="{FF2B5EF4-FFF2-40B4-BE49-F238E27FC236}">
                <a16:creationId xmlns:a16="http://schemas.microsoft.com/office/drawing/2014/main" id="{D0CAF649-2AB2-40A3-99B0-468F3A929A49}"/>
              </a:ext>
            </a:extLst>
          </p:cNvPr>
          <p:cNvGrpSpPr/>
          <p:nvPr/>
        </p:nvGrpSpPr>
        <p:grpSpPr>
          <a:xfrm>
            <a:off x="275546" y="5702264"/>
            <a:ext cx="11885385" cy="893052"/>
            <a:chOff x="183262" y="4886168"/>
            <a:chExt cx="11887071" cy="893179"/>
          </a:xfrm>
        </p:grpSpPr>
        <p:sp>
          <p:nvSpPr>
            <p:cNvPr id="70" name="Rectangle 69">
              <a:extLst>
                <a:ext uri="{FF2B5EF4-FFF2-40B4-BE49-F238E27FC236}">
                  <a16:creationId xmlns:a16="http://schemas.microsoft.com/office/drawing/2014/main" id="{0CE66682-BE69-4637-BC4C-BD793D37495A}"/>
                </a:ext>
              </a:extLst>
            </p:cNvPr>
            <p:cNvSpPr/>
            <p:nvPr/>
          </p:nvSpPr>
          <p:spPr bwMode="auto">
            <a:xfrm>
              <a:off x="184979" y="4886168"/>
              <a:ext cx="3481367" cy="440829"/>
            </a:xfrm>
            <a:prstGeom prst="rect">
              <a:avLst/>
            </a:prstGeom>
            <a:solidFill>
              <a:srgbClr val="C000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On and Off </a:t>
              </a:r>
            </a:p>
            <a:p>
              <a:pPr algn="ctr" defTabSz="777133">
                <a:defRPr/>
              </a:pPr>
              <a:r>
                <a:rPr lang="en-US" sz="1399" kern="0">
                  <a:solidFill>
                    <a:srgbClr val="FFFFFF"/>
                  </a:solidFill>
                  <a:latin typeface="Segoe UI"/>
                </a:rPr>
                <a:t>(30%)</a:t>
              </a:r>
            </a:p>
          </p:txBody>
        </p:sp>
        <p:sp>
          <p:nvSpPr>
            <p:cNvPr id="71" name="Rectangle 70">
              <a:extLst>
                <a:ext uri="{FF2B5EF4-FFF2-40B4-BE49-F238E27FC236}">
                  <a16:creationId xmlns:a16="http://schemas.microsoft.com/office/drawing/2014/main" id="{DC07056F-08C6-4056-9A91-AD1D361793C3}"/>
                </a:ext>
              </a:extLst>
            </p:cNvPr>
            <p:cNvSpPr/>
            <p:nvPr/>
          </p:nvSpPr>
          <p:spPr bwMode="auto">
            <a:xfrm>
              <a:off x="3666346" y="4886928"/>
              <a:ext cx="2052173" cy="440070"/>
            </a:xfrm>
            <a:prstGeom prst="rect">
              <a:avLst/>
            </a:prstGeom>
            <a:solidFill>
              <a:srgbClr val="50505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Growing Fast </a:t>
              </a:r>
            </a:p>
            <a:p>
              <a:pPr algn="ctr" defTabSz="777133">
                <a:defRPr/>
              </a:pPr>
              <a:r>
                <a:rPr lang="en-US" sz="1399" kern="0">
                  <a:solidFill>
                    <a:srgbClr val="FFFFFF"/>
                  </a:solidFill>
                  <a:latin typeface="Segoe UI"/>
                </a:rPr>
                <a:t>(15%)</a:t>
              </a:r>
            </a:p>
          </p:txBody>
        </p:sp>
        <p:sp>
          <p:nvSpPr>
            <p:cNvPr id="72" name="Rectangle 71">
              <a:extLst>
                <a:ext uri="{FF2B5EF4-FFF2-40B4-BE49-F238E27FC236}">
                  <a16:creationId xmlns:a16="http://schemas.microsoft.com/office/drawing/2014/main" id="{61DAC83A-D7F2-48A0-958B-2A075F780EA3}"/>
                </a:ext>
              </a:extLst>
            </p:cNvPr>
            <p:cNvSpPr/>
            <p:nvPr/>
          </p:nvSpPr>
          <p:spPr bwMode="auto">
            <a:xfrm>
              <a:off x="5723313" y="4886927"/>
              <a:ext cx="2872337" cy="440070"/>
            </a:xfrm>
            <a:prstGeom prst="rect">
              <a:avLst/>
            </a:prstGeom>
            <a:solidFill>
              <a:srgbClr val="00188F"/>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Unpredictable Bursting</a:t>
              </a:r>
            </a:p>
            <a:p>
              <a:pPr algn="ctr" defTabSz="777133">
                <a:defRPr/>
              </a:pPr>
              <a:r>
                <a:rPr lang="en-US" sz="1399" kern="0">
                  <a:solidFill>
                    <a:srgbClr val="FFFFFF"/>
                  </a:solidFill>
                  <a:latin typeface="Segoe UI"/>
                </a:rPr>
                <a:t>(25%)</a:t>
              </a:r>
            </a:p>
          </p:txBody>
        </p:sp>
        <p:sp>
          <p:nvSpPr>
            <p:cNvPr id="73" name="Rectangle 72">
              <a:extLst>
                <a:ext uri="{FF2B5EF4-FFF2-40B4-BE49-F238E27FC236}">
                  <a16:creationId xmlns:a16="http://schemas.microsoft.com/office/drawing/2014/main" id="{D08BAA22-D5B4-416F-9B97-2174635EE9D9}"/>
                </a:ext>
              </a:extLst>
            </p:cNvPr>
            <p:cNvSpPr/>
            <p:nvPr/>
          </p:nvSpPr>
          <p:spPr bwMode="auto">
            <a:xfrm>
              <a:off x="8595649" y="4886928"/>
              <a:ext cx="2173801" cy="427274"/>
            </a:xfrm>
            <a:prstGeom prst="rect">
              <a:avLst/>
            </a:prstGeom>
            <a:solidFill>
              <a:srgbClr val="7FBA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Predictable Bursting</a:t>
              </a:r>
            </a:p>
            <a:p>
              <a:pPr algn="ctr" defTabSz="777133">
                <a:defRPr/>
              </a:pPr>
              <a:r>
                <a:rPr lang="en-US" sz="1399" kern="0">
                  <a:solidFill>
                    <a:srgbClr val="FFFFFF"/>
                  </a:solidFill>
                  <a:latin typeface="Segoe UI"/>
                </a:rPr>
                <a:t>(20%)</a:t>
              </a:r>
            </a:p>
          </p:txBody>
        </p:sp>
        <p:sp>
          <p:nvSpPr>
            <p:cNvPr id="74" name="Rectangle 73">
              <a:extLst>
                <a:ext uri="{FF2B5EF4-FFF2-40B4-BE49-F238E27FC236}">
                  <a16:creationId xmlns:a16="http://schemas.microsoft.com/office/drawing/2014/main" id="{ED570F90-62CF-4D4A-A16B-F86FF81CE1D9}"/>
                </a:ext>
              </a:extLst>
            </p:cNvPr>
            <p:cNvSpPr/>
            <p:nvPr/>
          </p:nvSpPr>
          <p:spPr bwMode="auto">
            <a:xfrm>
              <a:off x="10779819" y="4886927"/>
              <a:ext cx="1280146" cy="430314"/>
            </a:xfrm>
            <a:prstGeom prst="rect">
              <a:avLst/>
            </a:prstGeom>
            <a:solidFill>
              <a:srgbClr val="0070C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24x7 Steady</a:t>
              </a:r>
            </a:p>
            <a:p>
              <a:pPr algn="ctr" defTabSz="777133">
                <a:defRPr/>
              </a:pPr>
              <a:r>
                <a:rPr lang="en-US" sz="1399" kern="0">
                  <a:solidFill>
                    <a:srgbClr val="FFFFFF"/>
                  </a:solidFill>
                  <a:latin typeface="Segoe UI"/>
                </a:rPr>
                <a:t>(10%)</a:t>
              </a:r>
            </a:p>
          </p:txBody>
        </p:sp>
        <p:sp>
          <p:nvSpPr>
            <p:cNvPr id="75" name="Rectangle 74">
              <a:extLst>
                <a:ext uri="{FF2B5EF4-FFF2-40B4-BE49-F238E27FC236}">
                  <a16:creationId xmlns:a16="http://schemas.microsoft.com/office/drawing/2014/main" id="{603E049F-F667-44EC-ACD1-ABECAB80147F}"/>
                </a:ext>
              </a:extLst>
            </p:cNvPr>
            <p:cNvSpPr/>
            <p:nvPr/>
          </p:nvSpPr>
          <p:spPr bwMode="auto">
            <a:xfrm>
              <a:off x="183262" y="5322152"/>
              <a:ext cx="11887071" cy="457195"/>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88" fontAlgn="base">
                <a:lnSpc>
                  <a:spcPct val="90000"/>
                </a:lnSpc>
                <a:spcBef>
                  <a:spcPct val="0"/>
                </a:spcBef>
                <a:spcAft>
                  <a:spcPct val="0"/>
                </a:spcAft>
                <a:defRPr/>
              </a:pPr>
              <a:r>
                <a:rPr lang="en-US" sz="2000" kern="0">
                  <a:solidFill>
                    <a:srgbClr val="FFFFFF"/>
                  </a:solidFill>
                  <a:latin typeface="Segoe UI"/>
                  <a:ea typeface="Segoe UI" pitchFamily="34" charset="0"/>
                  <a:cs typeface="Segoe UI" pitchFamily="34" charset="0"/>
                </a:rPr>
                <a:t>Your Application Portfolio – What Does it Look Like..?</a:t>
              </a:r>
            </a:p>
          </p:txBody>
        </p:sp>
      </p:grpSp>
    </p:spTree>
    <p:extLst>
      <p:ext uri="{BB962C8B-B14F-4D97-AF65-F5344CB8AC3E}">
        <p14:creationId xmlns:p14="http://schemas.microsoft.com/office/powerpoint/2010/main" val="787793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15118" y="-310504"/>
            <a:ext cx="12846750" cy="7068489"/>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6" rIns="0" bIns="46606" numCol="1" rtlCol="0" anchor="ctr" anchorCtr="0" compatLnSpc="1">
              <a:prstTxWarp prst="textNoShape">
                <a:avLst/>
              </a:prstTxWarp>
            </a:bodyPr>
            <a:lstStyle/>
            <a:p>
              <a:pPr algn="ctr" defTabSz="931753" fontAlgn="base">
                <a:spcBef>
                  <a:spcPct val="0"/>
                </a:spcBef>
                <a:spcAft>
                  <a:spcPct val="0"/>
                </a:spcAft>
                <a:defRPr/>
              </a:pPr>
              <a:endParaRPr lang="en-US" sz="1999" kern="0">
                <a:gradFill>
                  <a:gsLst>
                    <a:gs pos="16814">
                      <a:srgbClr val="FFFFFF"/>
                    </a:gs>
                    <a:gs pos="46000">
                      <a:srgbClr val="FFFFFF"/>
                    </a:gs>
                  </a:gsLst>
                  <a:lin ang="5400000" scaled="0"/>
                </a:gradFill>
                <a:latin typeface="Segoe UI"/>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gradFill>
                    <a:gsLst>
                      <a:gs pos="0">
                        <a:srgbClr val="FFFFFF"/>
                      </a:gs>
                      <a:gs pos="100000">
                        <a:srgbClr val="FFFFFF"/>
                      </a:gs>
                    </a:gsLst>
                    <a:lin ang="5400000" scaled="0"/>
                  </a:gradFill>
                  <a:latin typeface="Segoe UI"/>
                  <a:ea typeface="Segoe UI" pitchFamily="34" charset="0"/>
                  <a:cs typeface="Segoe UI" pitchFamily="34" charset="0"/>
                </a:rPr>
                <a:t>Datacenter Infrastructure</a:t>
              </a:r>
            </a:p>
          </p:txBody>
        </p:sp>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solidFill>
                    <a:srgbClr val="FFFFFF"/>
                  </a:solidFill>
                  <a:latin typeface="Segoe UI"/>
                  <a:ea typeface="Segoe UI" pitchFamily="34" charset="0"/>
                  <a:cs typeface="Segoe UI" pitchFamily="34" charset="0"/>
                </a:rPr>
                <a:t>Hybrid</a:t>
              </a:r>
            </a:p>
            <a:p>
              <a:pPr algn="ctr" defTabSz="913295" fontAlgn="base">
                <a:lnSpc>
                  <a:spcPct val="90000"/>
                </a:lnSpc>
                <a:defRPr/>
              </a:pPr>
              <a:r>
                <a:rPr lang="en-US" sz="1298" b="1" kern="0">
                  <a:solidFill>
                    <a:srgbClr val="FFFFFF"/>
                  </a:solidFill>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7">
                <a:defRPr/>
              </a:pPr>
              <a:endParaRPr lang="en-US" sz="1799" kern="0">
                <a:solidFill>
                  <a:sysClr val="windowText" lastClr="000000"/>
                </a:solidFill>
                <a:latin typeface="Segoe UI"/>
              </a:endParaRPr>
            </a:p>
          </p:txBody>
        </p:sp>
        <p:sp>
          <p:nvSpPr>
            <p:cNvPr id="197" name="TextBox 196"/>
            <p:cNvSpPr txBox="1"/>
            <p:nvPr/>
          </p:nvSpPr>
          <p:spPr>
            <a:xfrm>
              <a:off x="11062374" y="78008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18276" rIns="0" bIns="91379"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email">
              <a:biLevel thresh="25000"/>
              <a:extLst>
                <a:ext uri="{28A0092B-C50C-407E-A947-70E740481C1C}">
                  <a14:useLocalDpi xmlns:a14="http://schemas.microsoft.com/office/drawing/2010/main"/>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36551"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App</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email">
                <a:biLevel thresh="25000"/>
                <a:extLst>
                  <a:ext uri="{28A0092B-C50C-407E-A947-70E740481C1C}">
                    <a14:useLocalDpi xmlns:a14="http://schemas.microsoft.com/office/drawing/2010/main"/>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FF"/>
                  </a:solidFill>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email">
              <a:biLevel thresh="25000"/>
              <a:extLst>
                <a:ext uri="{28A0092B-C50C-407E-A947-70E740481C1C}">
                  <a14:useLocalDpi xmlns:a14="http://schemas.microsoft.com/office/drawing/2010/main"/>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Power BI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Server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email">
              <a:biLevel thresh="25000"/>
              <a:extLst>
                <a:ext uri="{28A0092B-C50C-407E-A947-70E740481C1C}">
                  <a14:useLocalDpi xmlns:a14="http://schemas.microsoft.com/office/drawing/2010/main"/>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email">
              <a:clrChange>
                <a:clrFrom>
                  <a:srgbClr val="0078D7"/>
                </a:clrFrom>
                <a:clrTo>
                  <a:srgbClr val="0078D7">
                    <a:alpha val="0"/>
                  </a:srgbClr>
                </a:clrTo>
              </a:clrChange>
              <a:extLst>
                <a:ext uri="{28A0092B-C50C-407E-A947-70E740481C1C}">
                  <a14:useLocalDpi xmlns:a14="http://schemas.microsoft.com/office/drawing/2010/main"/>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email">
              <a:biLevel thresh="50000"/>
              <a:extLst>
                <a:ext uri="{28A0092B-C50C-407E-A947-70E740481C1C}">
                  <a14:useLocalDpi xmlns:a14="http://schemas.microsoft.com/office/drawing/2010/main"/>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email">
              <a:biLevel thresh="25000"/>
              <a:extLst>
                <a:ext uri="{28A0092B-C50C-407E-A947-70E740481C1C}">
                  <a14:useLocalDpi xmlns:a14="http://schemas.microsoft.com/office/drawing/2010/main"/>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email">
              <a:biLevel thresh="25000"/>
              <a:extLst>
                <a:ext uri="{28A0092B-C50C-407E-A947-70E740481C1C}">
                  <a14:useLocalDpi xmlns:a14="http://schemas.microsoft.com/office/drawing/2010/main"/>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Container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cstate="email">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email">
              <a:biLevel thresh="25000"/>
              <a:extLst>
                <a:ext uri="{28A0092B-C50C-407E-A947-70E740481C1C}">
                  <a14:useLocalDpi xmlns:a14="http://schemas.microsoft.com/office/drawing/2010/main"/>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email">
              <a:biLevel thresh="25000"/>
              <a:extLst>
                <a:ext uri="{28A0092B-C50C-407E-A947-70E740481C1C}">
                  <a14:useLocalDpi xmlns:a14="http://schemas.microsoft.com/office/drawing/2010/main"/>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email">
                <a:biLevel thresh="25000"/>
                <a:extLst>
                  <a:ext uri="{28A0092B-C50C-407E-A947-70E740481C1C}">
                    <a14:useLocalDpi xmlns:a14="http://schemas.microsoft.com/office/drawing/2010/main"/>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email">
                <a:biLevel thresh="25000"/>
                <a:extLst>
                  <a:ext uri="{28A0092B-C50C-407E-A947-70E740481C1C}">
                    <a14:useLocalDpi xmlns:a14="http://schemas.microsoft.com/office/drawing/2010/main"/>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email">
              <a:biLevel thresh="25000"/>
              <a:extLst>
                <a:ext uri="{28A0092B-C50C-407E-A947-70E740481C1C}">
                  <a14:useLocalDpi xmlns:a14="http://schemas.microsoft.com/office/drawing/2010/main"/>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email">
              <a:biLevel thresh="25000"/>
              <a:extLst>
                <a:ext uri="{28A0092B-C50C-407E-A947-70E740481C1C}">
                  <a14:useLocalDpi xmlns:a14="http://schemas.microsoft.com/office/drawing/2010/main"/>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143334"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email">
                <a:biLevel thresh="25000"/>
                <a:extLst>
                  <a:ext uri="{28A0092B-C50C-407E-A947-70E740481C1C}">
                    <a14:useLocalDpi xmlns:a14="http://schemas.microsoft.com/office/drawing/2010/main"/>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sp>
        <p:nvSpPr>
          <p:cNvPr id="5" name="Rectangle 4">
            <a:extLst>
              <a:ext uri="{FF2B5EF4-FFF2-40B4-BE49-F238E27FC236}">
                <a16:creationId xmlns:a16="http://schemas.microsoft.com/office/drawing/2014/main" id="{D8F93F51-FECC-437B-948D-AB684B5EEA41}"/>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p:txBody>
          <a:bodyPr/>
          <a:lstStyle/>
          <a:p>
            <a:r>
              <a:rPr lang="en-US"/>
              <a:t>Data services</a:t>
            </a:r>
          </a:p>
        </p:txBody>
      </p:sp>
      <p:grpSp>
        <p:nvGrpSpPr>
          <p:cNvPr id="86" name="Group 85"/>
          <p:cNvGrpSpPr/>
          <p:nvPr/>
        </p:nvGrpSpPr>
        <p:grpSpPr>
          <a:xfrm>
            <a:off x="2450484" y="1219715"/>
            <a:ext cx="6001291" cy="5477494"/>
            <a:chOff x="2449949" y="1219392"/>
            <a:chExt cx="6002143" cy="5478271"/>
          </a:xfrm>
        </p:grpSpPr>
        <p:sp>
          <p:nvSpPr>
            <p:cNvPr id="6" name="Rectangle 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3" name="Group 2"/>
            <p:cNvGrpSpPr/>
            <p:nvPr/>
          </p:nvGrpSpPr>
          <p:grpSpPr>
            <a:xfrm>
              <a:off x="3241741" y="1970953"/>
              <a:ext cx="4522851" cy="3975149"/>
              <a:chOff x="7427844" y="1808114"/>
              <a:chExt cx="3532982" cy="3105150"/>
            </a:xfrm>
          </p:grpSpPr>
          <p:sp>
            <p:nvSpPr>
              <p:cNvPr id="39" name="Freeform 38"/>
              <p:cNvSpPr>
                <a:spLocks/>
              </p:cNvSpPr>
              <p:nvPr/>
            </p:nvSpPr>
            <p:spPr bwMode="auto">
              <a:xfrm>
                <a:off x="9197907"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0"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1"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2"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3"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4"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32597">
                  <a:lnSpc>
                    <a:spcPct val="90000"/>
                  </a:lnSpc>
                  <a:spcBef>
                    <a:spcPts val="600"/>
                  </a:spcBef>
                </a:pPr>
                <a:r>
                  <a:rPr lang="en-US" sz="15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3" name="Oval 17"/>
              <p:cNvSpPr>
                <a:spLocks noChangeArrowheads="1"/>
              </p:cNvSpPr>
              <p:nvPr/>
            </p:nvSpPr>
            <p:spPr bwMode="auto">
              <a:xfrm>
                <a:off x="8195863" y="4230266"/>
                <a:ext cx="871634"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4" name="Oval 18"/>
              <p:cNvSpPr>
                <a:spLocks noChangeArrowheads="1"/>
              </p:cNvSpPr>
              <p:nvPr/>
            </p:nvSpPr>
            <p:spPr bwMode="auto">
              <a:xfrm>
                <a:off x="9295084" y="2410546"/>
                <a:ext cx="869788"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5" name="Freeform 19"/>
              <p:cNvSpPr>
                <a:spLocks/>
              </p:cNvSpPr>
              <p:nvPr/>
            </p:nvSpPr>
            <p:spPr bwMode="auto">
              <a:xfrm>
                <a:off x="9232297" y="4164102"/>
                <a:ext cx="995362"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Identity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security</a:t>
                </a:r>
              </a:p>
            </p:txBody>
          </p:sp>
          <p:sp>
            <p:nvSpPr>
              <p:cNvPr id="56" name="Freeform 20"/>
              <p:cNvSpPr>
                <a:spLocks/>
              </p:cNvSpPr>
              <p:nvPr/>
            </p:nvSpPr>
            <p:spPr bwMode="auto">
              <a:xfrm>
                <a:off x="8141932" y="234438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Media</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CDN</a:t>
                </a:r>
              </a:p>
            </p:txBody>
          </p:sp>
          <p:sp>
            <p:nvSpPr>
              <p:cNvPr id="57" name="Freeform 21"/>
              <p:cNvSpPr>
                <a:spLocks/>
              </p:cNvSpPr>
              <p:nvPr/>
            </p:nvSpPr>
            <p:spPr bwMode="auto">
              <a:xfrm>
                <a:off x="7630945" y="3330687"/>
                <a:ext cx="995362"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Integration</a:t>
                </a:r>
              </a:p>
            </p:txBody>
          </p:sp>
          <p:sp>
            <p:nvSpPr>
              <p:cNvPr id="58" name="Freeform 22"/>
              <p:cNvSpPr>
                <a:spLocks/>
              </p:cNvSpPr>
              <p:nvPr/>
            </p:nvSpPr>
            <p:spPr bwMode="auto">
              <a:xfrm>
                <a:off x="9758453" y="326452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Developer</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services</a:t>
                </a:r>
              </a:p>
            </p:txBody>
          </p:sp>
        </p:grpSp>
      </p:grpSp>
      <p:grpSp>
        <p:nvGrpSpPr>
          <p:cNvPr id="23" name="Group 22"/>
          <p:cNvGrpSpPr/>
          <p:nvPr/>
        </p:nvGrpSpPr>
        <p:grpSpPr>
          <a:xfrm>
            <a:off x="275481" y="1219714"/>
            <a:ext cx="2112664" cy="862490"/>
            <a:chOff x="274637" y="1219391"/>
            <a:chExt cx="2112963" cy="862612"/>
          </a:xfrm>
        </p:grpSpPr>
        <p:sp>
          <p:nvSpPr>
            <p:cNvPr id="4" name="Rectangle 3"/>
            <p:cNvSpPr/>
            <p:nvPr/>
          </p:nvSpPr>
          <p:spPr bwMode="auto">
            <a:xfrm>
              <a:off x="274637" y="1219391"/>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SQL </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Database</a:t>
              </a:r>
            </a:p>
          </p:txBody>
        </p:sp>
        <p:pic>
          <p:nvPicPr>
            <p:cNvPr id="65" name="Picture 6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85079" y="1394106"/>
              <a:ext cx="473533" cy="473533"/>
            </a:xfrm>
            <a:prstGeom prst="rect">
              <a:avLst/>
            </a:prstGeom>
          </p:spPr>
        </p:pic>
      </p:grpSp>
      <p:grpSp>
        <p:nvGrpSpPr>
          <p:cNvPr id="24" name="Group 23"/>
          <p:cNvGrpSpPr/>
          <p:nvPr/>
        </p:nvGrpSpPr>
        <p:grpSpPr>
          <a:xfrm>
            <a:off x="275481" y="2142715"/>
            <a:ext cx="2112664" cy="862490"/>
            <a:chOff x="274637" y="2142523"/>
            <a:chExt cx="2112963" cy="862612"/>
          </a:xfrm>
        </p:grpSpPr>
        <p:sp>
          <p:nvSpPr>
            <p:cNvPr id="66" name="Rectangle 65"/>
            <p:cNvSpPr/>
            <p:nvPr/>
          </p:nvSpPr>
          <p:spPr bwMode="auto">
            <a:xfrm>
              <a:off x="274637" y="2142523"/>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DocumentDB</a:t>
              </a:r>
            </a:p>
          </p:txBody>
        </p:sp>
        <p:pic>
          <p:nvPicPr>
            <p:cNvPr id="63" name="Picture 62"/>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90016" y="2330106"/>
              <a:ext cx="463659" cy="463657"/>
            </a:xfrm>
            <a:prstGeom prst="rect">
              <a:avLst/>
            </a:prstGeom>
          </p:spPr>
        </p:pic>
      </p:grpSp>
      <p:grpSp>
        <p:nvGrpSpPr>
          <p:cNvPr id="85" name="Group 84"/>
          <p:cNvGrpSpPr/>
          <p:nvPr/>
        </p:nvGrpSpPr>
        <p:grpSpPr>
          <a:xfrm>
            <a:off x="275481" y="5834719"/>
            <a:ext cx="2112664" cy="862490"/>
            <a:chOff x="274637" y="5835050"/>
            <a:chExt cx="2112963" cy="862612"/>
          </a:xfrm>
        </p:grpSpPr>
        <p:sp>
          <p:nvSpPr>
            <p:cNvPr id="70" name="Rectangle 69"/>
            <p:cNvSpPr/>
            <p:nvPr/>
          </p:nvSpPr>
          <p:spPr bwMode="auto">
            <a:xfrm>
              <a:off x="274637" y="583505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Redis</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Cache</a:t>
              </a:r>
            </a:p>
          </p:txBody>
        </p:sp>
        <p:pic>
          <p:nvPicPr>
            <p:cNvPr id="61" name="Picture 60"/>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91083" y="6055421"/>
              <a:ext cx="461524" cy="461524"/>
            </a:xfrm>
            <a:prstGeom prst="rect">
              <a:avLst/>
            </a:prstGeom>
          </p:spPr>
        </p:pic>
      </p:grpSp>
      <p:grpSp>
        <p:nvGrpSpPr>
          <p:cNvPr id="84" name="Group 83"/>
          <p:cNvGrpSpPr/>
          <p:nvPr/>
        </p:nvGrpSpPr>
        <p:grpSpPr>
          <a:xfrm>
            <a:off x="275481" y="4911720"/>
            <a:ext cx="2112664" cy="862490"/>
            <a:chOff x="274637" y="4911920"/>
            <a:chExt cx="2112963" cy="862612"/>
          </a:xfrm>
        </p:grpSpPr>
        <p:sp>
          <p:nvSpPr>
            <p:cNvPr id="69" name="Rectangle 68"/>
            <p:cNvSpPr/>
            <p:nvPr/>
          </p:nvSpPr>
          <p:spPr bwMode="auto">
            <a:xfrm>
              <a:off x="274637" y="491192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Azure</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Search</a:t>
              </a:r>
            </a:p>
          </p:txBody>
        </p:sp>
        <p:pic>
          <p:nvPicPr>
            <p:cNvPr id="59" name="Picture 5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87325" y="5120601"/>
              <a:ext cx="469041" cy="469039"/>
            </a:xfrm>
            <a:prstGeom prst="rect">
              <a:avLst/>
            </a:prstGeom>
          </p:spPr>
        </p:pic>
      </p:grpSp>
      <p:grpSp>
        <p:nvGrpSpPr>
          <p:cNvPr id="26" name="Group 25"/>
          <p:cNvGrpSpPr/>
          <p:nvPr/>
        </p:nvGrpSpPr>
        <p:grpSpPr>
          <a:xfrm>
            <a:off x="275481" y="3988719"/>
            <a:ext cx="2112664" cy="862490"/>
            <a:chOff x="274637" y="3988788"/>
            <a:chExt cx="2112963" cy="862612"/>
          </a:xfrm>
        </p:grpSpPr>
        <p:sp>
          <p:nvSpPr>
            <p:cNvPr id="68" name="Rectangle 67"/>
            <p:cNvSpPr/>
            <p:nvPr/>
          </p:nvSpPr>
          <p:spPr bwMode="auto">
            <a:xfrm>
              <a:off x="274637" y="3988788"/>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Storage</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Tables</a:t>
              </a:r>
            </a:p>
          </p:txBody>
        </p:sp>
        <p:pic>
          <p:nvPicPr>
            <p:cNvPr id="38" name="Picture 37" descr="Storage table.png"/>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91658" y="4193872"/>
              <a:ext cx="460375" cy="460373"/>
            </a:xfrm>
            <a:prstGeom prst="rect">
              <a:avLst/>
            </a:prstGeom>
          </p:spPr>
        </p:pic>
      </p:grpSp>
      <p:grpSp>
        <p:nvGrpSpPr>
          <p:cNvPr id="25" name="Group 24"/>
          <p:cNvGrpSpPr/>
          <p:nvPr/>
        </p:nvGrpSpPr>
        <p:grpSpPr>
          <a:xfrm>
            <a:off x="275481" y="3065716"/>
            <a:ext cx="2112664" cy="862490"/>
            <a:chOff x="274637" y="3065655"/>
            <a:chExt cx="2112963" cy="862612"/>
          </a:xfrm>
        </p:grpSpPr>
        <p:sp>
          <p:nvSpPr>
            <p:cNvPr id="67" name="Rectangle 66"/>
            <p:cNvSpPr/>
            <p:nvPr/>
          </p:nvSpPr>
          <p:spPr bwMode="auto">
            <a:xfrm>
              <a:off x="274637" y="3065655"/>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Warehouse</a:t>
              </a:r>
            </a:p>
          </p:txBody>
        </p:sp>
        <p:pic>
          <p:nvPicPr>
            <p:cNvPr id="35" name="Picture 34"/>
            <p:cNvPicPr>
              <a:picLocks noChangeAspect="1"/>
            </p:cNvPicPr>
            <p:nvPr/>
          </p:nvPicPr>
          <p:blipFill>
            <a:blip r:embed="rId8"/>
            <a:stretch>
              <a:fillRect/>
            </a:stretch>
          </p:blipFill>
          <p:spPr>
            <a:xfrm>
              <a:off x="466088" y="3261216"/>
              <a:ext cx="511515" cy="463560"/>
            </a:xfrm>
            <a:prstGeom prst="rect">
              <a:avLst/>
            </a:prstGeom>
          </p:spPr>
        </p:pic>
      </p:grpSp>
      <p:grpSp>
        <p:nvGrpSpPr>
          <p:cNvPr id="87" name="Group 86"/>
          <p:cNvGrpSpPr/>
          <p:nvPr/>
        </p:nvGrpSpPr>
        <p:grpSpPr>
          <a:xfrm>
            <a:off x="8514115" y="1219715"/>
            <a:ext cx="3657397" cy="5477494"/>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6" name="Freeform 9"/>
            <p:cNvSpPr>
              <a:spLocks/>
            </p:cNvSpPr>
            <p:nvPr/>
          </p:nvSpPr>
          <p:spPr bwMode="auto">
            <a:xfrm>
              <a:off x="8727978" y="32191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7" name="Freeform 9"/>
            <p:cNvSpPr>
              <a:spLocks/>
            </p:cNvSpPr>
            <p:nvPr/>
          </p:nvSpPr>
          <p:spPr bwMode="auto">
            <a:xfrm>
              <a:off x="8727978" y="37715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8" name="Freeform 9"/>
            <p:cNvSpPr>
              <a:spLocks/>
            </p:cNvSpPr>
            <p:nvPr/>
          </p:nvSpPr>
          <p:spPr bwMode="auto">
            <a:xfrm>
              <a:off x="8727978" y="43240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9" name="Freeform 9"/>
            <p:cNvSpPr>
              <a:spLocks/>
            </p:cNvSpPr>
            <p:nvPr/>
          </p:nvSpPr>
          <p:spPr bwMode="auto">
            <a:xfrm>
              <a:off x="8727978" y="48764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3" name="Rectangle 72"/>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Database as a service</a:t>
              </a:r>
            </a:p>
          </p:txBody>
        </p:sp>
        <p:sp>
          <p:nvSpPr>
            <p:cNvPr id="80" name="Rectangle 79"/>
            <p:cNvSpPr/>
            <p:nvPr/>
          </p:nvSpPr>
          <p:spPr bwMode="auto">
            <a:xfrm>
              <a:off x="9097352" y="371666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Big Data capabilities</a:t>
              </a:r>
            </a:p>
          </p:txBody>
        </p:sp>
        <p:sp>
          <p:nvSpPr>
            <p:cNvPr id="81" name="Rectangle 80"/>
            <p:cNvSpPr/>
            <p:nvPr/>
          </p:nvSpPr>
          <p:spPr bwMode="auto">
            <a:xfrm>
              <a:off x="9097352" y="3163312"/>
              <a:ext cx="3075005" cy="57250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SQL/no-SQL data stores</a:t>
              </a:r>
            </a:p>
          </p:txBody>
        </p:sp>
        <p:sp>
          <p:nvSpPr>
            <p:cNvPr id="82" name="Rectangle 81"/>
            <p:cNvSpPr/>
            <p:nvPr/>
          </p:nvSpPr>
          <p:spPr bwMode="auto">
            <a:xfrm>
              <a:off x="9097352" y="426999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Search</a:t>
              </a:r>
            </a:p>
          </p:txBody>
        </p:sp>
        <p:sp>
          <p:nvSpPr>
            <p:cNvPr id="83" name="Rectangle 82"/>
            <p:cNvSpPr/>
            <p:nvPr/>
          </p:nvSpPr>
          <p:spPr bwMode="auto">
            <a:xfrm>
              <a:off x="9097352" y="482332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Caching</a:t>
              </a:r>
            </a:p>
          </p:txBody>
        </p:sp>
      </p:grpSp>
    </p:spTree>
    <p:extLst>
      <p:ext uri="{BB962C8B-B14F-4D97-AF65-F5344CB8AC3E}">
        <p14:creationId xmlns:p14="http://schemas.microsoft.com/office/powerpoint/2010/main" val="181436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2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24"/>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26"/>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84"/>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85"/>
                                        </p:tgtEl>
                                        <p:attrNameLst>
                                          <p:attrName>ppt_x</p:attrName>
                                          <p:attrName>ppt_y</p:attrName>
                                        </p:attrNameLst>
                                      </p:cBhvr>
                                      <p:rCtr x="0" y="1566"/>
                                    </p:animMotion>
                                  </p:childTnLst>
                                </p:cTn>
                              </p:par>
                            </p:childTnLst>
                          </p:cTn>
                        </p:par>
                        <p:par>
                          <p:cTn id="35" fill="hold">
                            <p:stCondLst>
                              <p:cond delay="900"/>
                            </p:stCondLst>
                            <p:childTnLst>
                              <p:par>
                                <p:cTn id="36" presetID="10" presetClass="entr" presetSubtype="0" fill="hold"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42" presetClass="path" presetSubtype="0" decel="100000" fill="hold" nodeType="withEffect">
                                  <p:stCondLst>
                                    <p:cond delay="0"/>
                                  </p:stCondLst>
                                  <p:childTnLst>
                                    <p:animMotion origin="layout" path="M 4.2022E-6 -3.65865E-6 L 4.2022E-6 0.03132 " pathEditMode="relative" rAng="0" ptsTypes="AA">
                                      <p:cBhvr>
                                        <p:cTn id="40" dur="750" spd="-100000" fill="hold"/>
                                        <p:tgtEl>
                                          <p:spTgt spid="86"/>
                                        </p:tgtEl>
                                        <p:attrNameLst>
                                          <p:attrName>ppt_x</p:attrName>
                                          <p:attrName>ppt_y</p:attrName>
                                        </p:attrNameLst>
                                      </p:cBhvr>
                                      <p:rCtr x="0" y="1566"/>
                                    </p:animMotion>
                                  </p:childTnLst>
                                </p:cTn>
                              </p:par>
                            </p:childTnLst>
                          </p:cTn>
                        </p:par>
                        <p:par>
                          <p:cTn id="41" fill="hold">
                            <p:stCondLst>
                              <p:cond delay="1650"/>
                            </p:stCondLst>
                            <p:childTnLst>
                              <p:par>
                                <p:cTn id="42" presetID="10" presetClass="entr" presetSubtype="0"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63" presetClass="path" presetSubtype="0" decel="100000" fill="hold" nodeType="withEffect">
                                  <p:stCondLst>
                                    <p:cond delay="0"/>
                                  </p:stCondLst>
                                  <p:childTnLst>
                                    <p:animMotion origin="layout" path="M -1.35052E-6 6.62733E-7 L 0.02859 6.62733E-7 " pathEditMode="relative" rAng="0" ptsTypes="AA">
                                      <p:cBhvr>
                                        <p:cTn id="46" dur="750" spd="-100000" fill="hold"/>
                                        <p:tgtEl>
                                          <p:spTgt spid="8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p:cNvSpPr>
          <p:nvPr/>
        </p:nvSpPr>
        <p:spPr>
          <a:xfrm>
            <a:off x="348564" y="482341"/>
            <a:ext cx="10186866" cy="728811"/>
          </a:xfrm>
          <a:prstGeom prst="rect">
            <a:avLst/>
          </a:prstGeom>
        </p:spPr>
        <p:txBody>
          <a:bodyPr vert="horz" wrap="square" lIns="149217" tIns="93260" rIns="149217" bIns="93260"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bg1"/>
                </a:solidFill>
                <a:effectLst/>
                <a:latin typeface="+mj-lt"/>
                <a:ea typeface="+mn-ea"/>
                <a:cs typeface="Segoe UI" pitchFamily="34" charset="0"/>
              </a:defRPr>
            </a:lvl1pPr>
          </a:lstStyle>
          <a:p>
            <a:pPr defTabSz="951304">
              <a:defRPr/>
            </a:pPr>
            <a:r>
              <a:rPr lang="nl-NL" sz="4080" spc="-104">
                <a:solidFill>
                  <a:srgbClr val="FFFFFF"/>
                </a:solidFill>
                <a:latin typeface="Segoe UI Light"/>
              </a:rPr>
              <a:t>Microsoft Azure BI &amp; Analytics services portfolio</a:t>
            </a:r>
          </a:p>
        </p:txBody>
      </p:sp>
      <p:graphicFrame>
        <p:nvGraphicFramePr>
          <p:cNvPr id="58" name="Table 53"/>
          <p:cNvGraphicFramePr>
            <a:graphicFrameLocks noGrp="1"/>
          </p:cNvGraphicFramePr>
          <p:nvPr/>
        </p:nvGraphicFramePr>
        <p:xfrm>
          <a:off x="614472" y="1290197"/>
          <a:ext cx="11434971" cy="5165649"/>
        </p:xfrm>
        <a:graphic>
          <a:graphicData uri="http://schemas.openxmlformats.org/drawingml/2006/table">
            <a:tbl>
              <a:tblPr firstRow="1" bandRow="1"/>
              <a:tblGrid>
                <a:gridCol w="1599091">
                  <a:extLst>
                    <a:ext uri="{9D8B030D-6E8A-4147-A177-3AD203B41FA5}">
                      <a16:colId xmlns:a16="http://schemas.microsoft.com/office/drawing/2014/main" val="20000"/>
                    </a:ext>
                  </a:extLst>
                </a:gridCol>
                <a:gridCol w="2458970">
                  <a:extLst>
                    <a:ext uri="{9D8B030D-6E8A-4147-A177-3AD203B41FA5}">
                      <a16:colId xmlns:a16="http://schemas.microsoft.com/office/drawing/2014/main" val="20001"/>
                    </a:ext>
                  </a:extLst>
                </a:gridCol>
                <a:gridCol w="2458970">
                  <a:extLst>
                    <a:ext uri="{9D8B030D-6E8A-4147-A177-3AD203B41FA5}">
                      <a16:colId xmlns:a16="http://schemas.microsoft.com/office/drawing/2014/main" val="20002"/>
                    </a:ext>
                  </a:extLst>
                </a:gridCol>
                <a:gridCol w="2458970">
                  <a:extLst>
                    <a:ext uri="{9D8B030D-6E8A-4147-A177-3AD203B41FA5}">
                      <a16:colId xmlns:a16="http://schemas.microsoft.com/office/drawing/2014/main" val="20003"/>
                    </a:ext>
                  </a:extLst>
                </a:gridCol>
                <a:gridCol w="2458970">
                  <a:extLst>
                    <a:ext uri="{9D8B030D-6E8A-4147-A177-3AD203B41FA5}">
                      <a16:colId xmlns:a16="http://schemas.microsoft.com/office/drawing/2014/main" val="20004"/>
                    </a:ext>
                  </a:extLst>
                </a:gridCol>
              </a:tblGrid>
              <a:tr h="649181">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Devices</a:t>
                      </a:r>
                      <a:endParaRPr lang="en-US" sz="1800" b="0">
                        <a:solidFill>
                          <a:srgbClr val="FFFFFF"/>
                        </a:solidFill>
                        <a:latin typeface="Segoe UI Semibold" panose="020B0702040204020203" pitchFamily="34" charset="0"/>
                      </a:endParaRPr>
                    </a:p>
                  </a:txBody>
                  <a:tcPr marL="89616" marR="89616" marT="44810" marB="4481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baseline="0">
                          <a:solidFill>
                            <a:srgbClr val="FFFFFF"/>
                          </a:solidFill>
                          <a:latin typeface="Segoe UI Semibold" panose="020B0702040204020203" pitchFamily="34" charset="0"/>
                        </a:rPr>
                        <a:t>Device Connectivity</a:t>
                      </a:r>
                      <a:endParaRPr lang="en-GB"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Storage</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Analytics</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kern="1200">
                          <a:solidFill>
                            <a:srgbClr val="FFFFFF"/>
                          </a:solidFill>
                          <a:latin typeface="Segoe UI Semibold" panose="020B0702040204020203" pitchFamily="34" charset="0"/>
                          <a:ea typeface="+mn-ea"/>
                          <a:cs typeface="+mn-cs"/>
                        </a:rPr>
                        <a:t>Presentation &amp; Action</a:t>
                      </a:r>
                    </a:p>
                  </a:txBody>
                  <a:tcPr marL="89616" marR="89616" marT="44810" marB="4481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0"/>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200">
                          <a:solidFill>
                            <a:schemeClr val="bg1"/>
                          </a:solidFill>
                        </a:rPr>
                        <a:t>`</a:t>
                      </a: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IoT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SQL Database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Machine Learning</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App</a:t>
                      </a:r>
                      <a:r>
                        <a:rPr lang="en-US" sz="1600" kern="0" baseline="0">
                          <a:solidFill>
                            <a:schemeClr val="tx1"/>
                          </a:solidFill>
                        </a:rPr>
                        <a:t> Service</a:t>
                      </a:r>
                      <a:endParaRPr lang="en-US" sz="1600" kern="0">
                        <a:solidFill>
                          <a:schemeClr val="tx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1"/>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Event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Table/Blob Storage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Stream Analytics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Power BI</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2"/>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a:solidFill>
                            <a:schemeClr val="tx1"/>
                          </a:solidFill>
                        </a:rPr>
                        <a:t>Service Bus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DocumentDB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HDInsight</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Notification Hubs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3"/>
                  </a:ext>
                </a:extLst>
              </a:tr>
              <a:tr h="1014580">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kern="0">
                        <a:solidFill>
                          <a:schemeClr val="bg1"/>
                        </a:solidFill>
                      </a:endParaRPr>
                    </a:p>
                    <a:p>
                      <a:pPr marL="0" marR="0" indent="0" algn="l" defTabSz="685517" rtl="0" eaLnBrk="1" fontAlgn="auto" latinLnBrk="0" hangingPunct="1">
                        <a:lnSpc>
                          <a:spcPct val="100000"/>
                        </a:lnSpc>
                        <a:spcBef>
                          <a:spcPts val="0"/>
                        </a:spcBef>
                        <a:spcAft>
                          <a:spcPts val="0"/>
                        </a:spcAft>
                        <a:buClrTx/>
                        <a:buSzTx/>
                        <a:buFontTx/>
                        <a:buNone/>
                        <a:tabLst/>
                        <a:defRPr/>
                      </a:pPr>
                      <a:r>
                        <a:rPr lang="en-US" sz="1600" kern="0">
                          <a:solidFill>
                            <a:schemeClr val="tx1"/>
                          </a:solidFill>
                        </a:rPr>
                        <a:t>External Data Sources</a:t>
                      </a:r>
                      <a:endParaRPr lang="en-US" sz="1600">
                        <a:solidFill>
                          <a:schemeClr val="tx1"/>
                        </a:solidFill>
                      </a:endParaRPr>
                    </a:p>
                    <a:p>
                      <a:pPr marL="0" marR="0" indent="0" algn="l" defTabSz="685517" rtl="0" eaLnBrk="1" fontAlgn="auto" latinLnBrk="0" hangingPunct="1">
                        <a:lnSpc>
                          <a:spcPct val="100000"/>
                        </a:lnSpc>
                        <a:spcBef>
                          <a:spcPts val="0"/>
                        </a:spcBef>
                        <a:spcAft>
                          <a:spcPts val="0"/>
                        </a:spcAft>
                        <a:buClrTx/>
                        <a:buSzTx/>
                        <a:buFontTx/>
                        <a:buNone/>
                        <a:tabLst/>
                        <a:defRPr/>
                      </a:pPr>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3</a:t>
                      </a:r>
                      <a:r>
                        <a:rPr lang="en-US" sz="1600" kern="0" baseline="30000">
                          <a:solidFill>
                            <a:schemeClr val="tx1"/>
                          </a:solidFill>
                        </a:rPr>
                        <a:t>rd</a:t>
                      </a:r>
                      <a:r>
                        <a:rPr lang="en-US" sz="1600" kern="0">
                          <a:solidFill>
                            <a:schemeClr val="tx1"/>
                          </a:solidFill>
                        </a:rPr>
                        <a:t> party Databases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Data Factory</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Mobile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4"/>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600">
                          <a:solidFill>
                            <a:schemeClr val="tx1"/>
                          </a:solidFill>
                        </a:rPr>
                        <a:t>Data Lake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BizTalk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5"/>
                  </a:ext>
                </a:extLst>
              </a:tr>
            </a:tbl>
          </a:graphicData>
        </a:graphic>
      </p:graphicFrame>
      <p:pic>
        <p:nvPicPr>
          <p:cNvPr id="59"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2353330" y="4635017"/>
            <a:ext cx="491360" cy="491360"/>
          </a:xfrm>
          <a:prstGeom prst="rect">
            <a:avLst/>
          </a:prstGeom>
          <a:noFill/>
        </p:spPr>
      </p:pic>
      <p:pic>
        <p:nvPicPr>
          <p:cNvPr id="60" name="Picture 3"/>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4809606" y="2011655"/>
            <a:ext cx="440715" cy="46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
          <p:cNvPicPr>
            <a:picLocks noChangeAspect="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4795086" y="2937844"/>
            <a:ext cx="469759" cy="40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5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17929" y="3604375"/>
            <a:ext cx="824068" cy="824068"/>
          </a:xfrm>
          <a:prstGeom prst="rect">
            <a:avLst/>
          </a:prstGeom>
        </p:spPr>
      </p:pic>
      <p:sp>
        <p:nvSpPr>
          <p:cNvPr id="63" name="TextBox 58"/>
          <p:cNvSpPr txBox="1"/>
          <p:nvPr/>
        </p:nvSpPr>
        <p:spPr>
          <a:xfrm>
            <a:off x="4835473" y="3919494"/>
            <a:ext cx="379465" cy="249586"/>
          </a:xfrm>
          <a:prstGeom prst="rect">
            <a:avLst/>
          </a:prstGeom>
          <a:noFill/>
          <a:ln>
            <a:noFill/>
            <a:headEnd type="none" w="med" len="med"/>
            <a:tailEnd type="none" w="med" len="med"/>
          </a:ln>
        </p:spPr>
        <p:txBody>
          <a:bodyPr wrap="square" lIns="0" tIns="0" rIns="0" bIns="0" rtlCol="0">
            <a:spAutoFit/>
          </a:bodyPr>
          <a:lstStyle/>
          <a:p>
            <a:pPr algn="ctr" defTabSz="727358"/>
            <a:r>
              <a:rPr lang="en-US" sz="1590" spc="-32">
                <a:solidFill>
                  <a:srgbClr val="FFFFFF"/>
                </a:solidFill>
                <a:latin typeface="Segoe UI"/>
                <a:ea typeface="Segoe UI" pitchFamily="34" charset="0"/>
                <a:cs typeface="Segoe UI" pitchFamily="34" charset="0"/>
              </a:rPr>
              <a:t>{  }</a:t>
            </a:r>
          </a:p>
        </p:txBody>
      </p:sp>
      <p:pic>
        <p:nvPicPr>
          <p:cNvPr id="64"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4822926" y="4635017"/>
            <a:ext cx="491360" cy="491360"/>
          </a:xfrm>
          <a:prstGeom prst="rect">
            <a:avLst/>
          </a:prstGeom>
          <a:noFill/>
        </p:spPr>
      </p:pic>
      <p:pic>
        <p:nvPicPr>
          <p:cNvPr id="65" name="Picture 6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32962" y="1883824"/>
            <a:ext cx="784052" cy="784052"/>
          </a:xfrm>
          <a:prstGeom prst="rect">
            <a:avLst/>
          </a:prstGeom>
        </p:spPr>
      </p:pic>
      <p:pic>
        <p:nvPicPr>
          <p:cNvPr id="66" name="Picture 11"/>
          <p:cNvPicPr>
            <a:picLocks noChangeAspect="1"/>
          </p:cNvPicPr>
          <p:nvPr/>
        </p:nvPicPr>
        <p:blipFill>
          <a:blip r:embed="rId8">
            <a:biLevel thresh="25000"/>
            <a:extLst>
              <a:ext uri="{28A0092B-C50C-407E-A947-70E740481C1C}">
                <a14:useLocalDpi xmlns:a14="http://schemas.microsoft.com/office/drawing/2010/main"/>
              </a:ext>
            </a:extLst>
          </a:blip>
          <a:srcRect/>
          <a:stretch>
            <a:fillRect/>
          </a:stretch>
        </p:blipFill>
        <p:spPr bwMode="auto">
          <a:xfrm>
            <a:off x="9782070" y="2022390"/>
            <a:ext cx="447029" cy="44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7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9850747" y="4647078"/>
            <a:ext cx="289179" cy="46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3"/>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9823381" y="3821983"/>
            <a:ext cx="388855" cy="388855"/>
          </a:xfrm>
          <a:prstGeom prst="rect">
            <a:avLst/>
          </a:prstGeom>
        </p:spPr>
      </p:pic>
      <p:pic>
        <p:nvPicPr>
          <p:cNvPr id="69" name="Picture 64"/>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7275623" y="4631331"/>
            <a:ext cx="498733" cy="498733"/>
          </a:xfrm>
          <a:prstGeom prst="rect">
            <a:avLst/>
          </a:prstGeom>
        </p:spPr>
      </p:pic>
      <p:pic>
        <p:nvPicPr>
          <p:cNvPr id="70" name="Picture 65"/>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2387471" y="3804872"/>
            <a:ext cx="423075" cy="423075"/>
          </a:xfrm>
          <a:prstGeom prst="rect">
            <a:avLst/>
          </a:prstGeom>
        </p:spPr>
      </p:pic>
      <p:pic>
        <p:nvPicPr>
          <p:cNvPr id="71" name="Picture 66"/>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9765083" y="5628893"/>
            <a:ext cx="507591" cy="507591"/>
          </a:xfrm>
          <a:prstGeom prst="rect">
            <a:avLst/>
          </a:prstGeom>
        </p:spPr>
      </p:pic>
      <p:pic>
        <p:nvPicPr>
          <p:cNvPr id="72" name="Picture 67"/>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249465" y="2866261"/>
            <a:ext cx="551046" cy="551046"/>
          </a:xfrm>
          <a:prstGeom prst="rect">
            <a:avLst/>
          </a:prstGeom>
        </p:spPr>
      </p:pic>
      <p:pic>
        <p:nvPicPr>
          <p:cNvPr id="73" name="Picture 6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365002" y="2907777"/>
            <a:ext cx="468014" cy="468014"/>
          </a:xfrm>
          <a:prstGeom prst="rect">
            <a:avLst/>
          </a:prstGeom>
        </p:spPr>
      </p:pic>
      <p:pic>
        <p:nvPicPr>
          <p:cNvPr id="74" name="Picture 69"/>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227729" y="3690379"/>
            <a:ext cx="597811" cy="597811"/>
          </a:xfrm>
          <a:prstGeom prst="rect">
            <a:avLst/>
          </a:prstGeom>
        </p:spPr>
      </p:pic>
      <p:pic>
        <p:nvPicPr>
          <p:cNvPr id="75" name="Picture 70"/>
          <p:cNvPicPr>
            <a:picLocks noChangeAspect="1"/>
          </p:cNvPicPr>
          <p:nvPr/>
        </p:nvPicPr>
        <p:blipFill>
          <a:blip r:embed="rId17" cstate="email">
            <a:biLevel thresh="25000"/>
            <a:extLst>
              <a:ext uri="{28A0092B-C50C-407E-A947-70E740481C1C}">
                <a14:useLocalDpi xmlns:a14="http://schemas.microsoft.com/office/drawing/2010/main"/>
              </a:ext>
            </a:extLst>
          </a:blip>
          <a:stretch>
            <a:fillRect/>
          </a:stretch>
        </p:blipFill>
        <p:spPr>
          <a:xfrm>
            <a:off x="2366726" y="1995847"/>
            <a:ext cx="464565" cy="496330"/>
          </a:xfrm>
          <a:prstGeom prst="rect">
            <a:avLst/>
          </a:prstGeom>
        </p:spPr>
      </p:pic>
      <p:pic>
        <p:nvPicPr>
          <p:cNvPr id="76" name="Picture 71"/>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783804" y="2907302"/>
            <a:ext cx="445297" cy="468965"/>
          </a:xfrm>
          <a:prstGeom prst="rect">
            <a:avLst/>
          </a:prstGeom>
        </p:spPr>
      </p:pic>
      <p:sp>
        <p:nvSpPr>
          <p:cNvPr id="77" name="Frame 5"/>
          <p:cNvSpPr>
            <a:spLocks noChangeAspect="1"/>
          </p:cNvSpPr>
          <p:nvPr/>
        </p:nvSpPr>
        <p:spPr bwMode="auto">
          <a:xfrm>
            <a:off x="1180239" y="3741841"/>
            <a:ext cx="495039" cy="49366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4" tIns="55902" rIns="55902" bIns="111804" numCol="1" spcCol="0" rtlCol="0" fromWordArt="0" anchor="b" anchorCtr="0" forceAA="0" compatLnSpc="1">
            <a:prstTxWarp prst="textNoShape">
              <a:avLst/>
            </a:prstTxWarp>
            <a:noAutofit/>
          </a:bodyPr>
          <a:lstStyle/>
          <a:p>
            <a:pPr algn="ctr" defTabSz="1116682" fontAlgn="base">
              <a:spcBef>
                <a:spcPct val="0"/>
              </a:spcBef>
              <a:spcAft>
                <a:spcPct val="0"/>
              </a:spcAft>
              <a:defRPr/>
            </a:pPr>
            <a:endParaRPr lang="en-US" sz="2447" kern="0" spc="-61" err="1">
              <a:solidFill>
                <a:srgbClr val="FFFFFF"/>
              </a:solidFill>
              <a:latin typeface="Segoe UI"/>
              <a:ea typeface="Segoe UI" pitchFamily="34" charset="0"/>
              <a:cs typeface="Segoe UI" pitchFamily="34" charset="0"/>
            </a:endParaRPr>
          </a:p>
        </p:txBody>
      </p:sp>
      <p:grpSp>
        <p:nvGrpSpPr>
          <p:cNvPr id="78" name="Group 75"/>
          <p:cNvGrpSpPr>
            <a:grpSpLocks noChangeAspect="1"/>
          </p:cNvGrpSpPr>
          <p:nvPr/>
        </p:nvGrpSpPr>
        <p:grpSpPr>
          <a:xfrm>
            <a:off x="962000" y="1924221"/>
            <a:ext cx="931798" cy="672961"/>
            <a:chOff x="5893817" y="-2363993"/>
            <a:chExt cx="1589176" cy="1147736"/>
          </a:xfrm>
        </p:grpSpPr>
        <p:pic>
          <p:nvPicPr>
            <p:cNvPr id="79" name="Picture 76"/>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80" name="Group 77"/>
            <p:cNvGrpSpPr>
              <a:grpSpLocks noChangeAspect="1"/>
            </p:cNvGrpSpPr>
            <p:nvPr/>
          </p:nvGrpSpPr>
          <p:grpSpPr>
            <a:xfrm>
              <a:off x="6051365" y="-2363988"/>
              <a:ext cx="1149652" cy="1147731"/>
              <a:chOff x="2475317" y="-6877877"/>
              <a:chExt cx="1493848" cy="1490961"/>
            </a:xfrm>
          </p:grpSpPr>
          <p:sp>
            <p:nvSpPr>
              <p:cNvPr id="85"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6"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7" name="Rectangle 84"/>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grpSp>
        <p:sp>
          <p:nvSpPr>
            <p:cNvPr id="81"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3165" tIns="46582" rIns="93165" bIns="46582" numCol="1" rtlCol="0" anchor="ctr" anchorCtr="0" compatLnSpc="1">
              <a:prstTxWarp prst="textNoShape">
                <a:avLst/>
              </a:prstTxWarp>
            </a:bodyPr>
            <a:lstStyle/>
            <a:p>
              <a:pPr algn="ctr" defTabSz="837783">
                <a:defRPr/>
              </a:pPr>
              <a:endParaRPr lang="en-US" sz="1835" kern="0">
                <a:solidFill>
                  <a:srgbClr val="FFFFFF"/>
                </a:solidFill>
                <a:latin typeface="Segoe UI Light" panose="020B0502040204020203" pitchFamily="34" charset="0"/>
                <a:sym typeface="Segoe UI Light" panose="020B0502040204020203" pitchFamily="34" charset="0"/>
              </a:endParaRPr>
            </a:p>
          </p:txBody>
        </p:sp>
        <p:pic>
          <p:nvPicPr>
            <p:cNvPr id="82" name="Picture 2" descr="\\MAGNUM\Projects\Microsoft\Cloud Power FY12\Design\ICONS_PNG\Next_Gen_Application.png"/>
            <p:cNvPicPr>
              <a:picLocks noChangeAspect="1" noChangeArrowheads="1"/>
            </p:cNvPicPr>
            <p:nvPr/>
          </p:nvPicPr>
          <p:blipFill>
            <a:blip r:embed="rId20" cstate="email">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83" name="Picture 24" descr="E:\Eric Suchiang FD\Icons\Metro Icon\Metro icons ALL WHITE\cctv.png"/>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81"/>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91334" tIns="45667" rIns="91334" bIns="45667" numCol="1" rtlCol="0" anchor="ctr" anchorCtr="0" compatLnSpc="1">
              <a:prstTxWarp prst="textNoShape">
                <a:avLst/>
              </a:prstTxWarp>
            </a:bodyPr>
            <a:lstStyle/>
            <a:p>
              <a:pPr algn="ctr" defTabSz="912236" fontAlgn="base">
                <a:spcBef>
                  <a:spcPct val="0"/>
                </a:spcBef>
                <a:spcAft>
                  <a:spcPct val="0"/>
                </a:spcAft>
                <a:defRPr/>
              </a:pPr>
              <a:endParaRPr lang="en-US" sz="1733" kern="0">
                <a:solidFill>
                  <a:srgbClr val="FFFFFF"/>
                </a:solidFill>
                <a:latin typeface="Segoe UI"/>
              </a:endParaRPr>
            </a:p>
          </p:txBody>
        </p:sp>
      </p:grpSp>
      <p:sp>
        <p:nvSpPr>
          <p:cNvPr id="88" name="Freeform 239"/>
          <p:cNvSpPr>
            <a:spLocks/>
          </p:cNvSpPr>
          <p:nvPr/>
        </p:nvSpPr>
        <p:spPr bwMode="auto">
          <a:xfrm>
            <a:off x="1593265" y="2878768"/>
            <a:ext cx="210890" cy="262950"/>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algn="ctr" defTabSz="949582">
              <a:defRPr/>
            </a:pPr>
            <a:endParaRPr lang="en-US" sz="1835" kern="0">
              <a:solidFill>
                <a:srgbClr val="FFFFFF"/>
              </a:solidFill>
              <a:latin typeface="Segoe UI"/>
            </a:endParaRPr>
          </a:p>
        </p:txBody>
      </p:sp>
      <p:sp>
        <p:nvSpPr>
          <p:cNvPr id="89" name="Round Same Side Corner Rectangle 26"/>
          <p:cNvSpPr>
            <a:spLocks noChangeAspect="1"/>
          </p:cNvSpPr>
          <p:nvPr/>
        </p:nvSpPr>
        <p:spPr bwMode="auto">
          <a:xfrm>
            <a:off x="1374023" y="3147626"/>
            <a:ext cx="143890" cy="241291"/>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46585" bIns="93170" numCol="1" spcCol="0" rtlCol="0" fromWordArt="0" anchor="b" anchorCtr="0" forceAA="0" compatLnSpc="1">
            <a:prstTxWarp prst="textNoShape">
              <a:avLst/>
            </a:prstTxWarp>
            <a:noAutofit/>
          </a:bodyPr>
          <a:lstStyle/>
          <a:p>
            <a:pPr algn="ctr" defTabSz="930566" fontAlgn="base">
              <a:spcBef>
                <a:spcPct val="0"/>
              </a:spcBef>
              <a:spcAft>
                <a:spcPct val="0"/>
              </a:spcAft>
              <a:defRPr/>
            </a:pPr>
            <a:endParaRPr lang="en-US" sz="1020" kern="0" err="1">
              <a:solidFill>
                <a:srgbClr val="FFFFFF"/>
              </a:solidFill>
              <a:latin typeface="Segoe UI"/>
              <a:ea typeface="Segoe UI" pitchFamily="34" charset="0"/>
              <a:cs typeface="Segoe UI" pitchFamily="34" charset="0"/>
            </a:endParaRPr>
          </a:p>
        </p:txBody>
      </p:sp>
      <p:pic>
        <p:nvPicPr>
          <p:cNvPr id="90" name="Picture 3" descr="C:\Users\chrisw\Desktop\Kinect Hand.pn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black">
          <a:xfrm>
            <a:off x="1051648" y="3151445"/>
            <a:ext cx="296346" cy="237471"/>
          </a:xfrm>
          <a:prstGeom prst="rect">
            <a:avLst/>
          </a:prstGeom>
          <a:noFill/>
          <a:extLst>
            <a:ext uri="{909E8E84-426E-40DD-AFC4-6F175D3DCCD1}">
              <a14:hiddenFill xmlns:a14="http://schemas.microsoft.com/office/drawing/2010/main">
                <a:solidFill>
                  <a:srgbClr val="FFFFFF"/>
                </a:solidFill>
              </a14:hiddenFill>
            </a:ext>
          </a:extLst>
        </p:spPr>
      </p:pic>
      <p:sp>
        <p:nvSpPr>
          <p:cNvPr id="91" name="Freeform 362"/>
          <p:cNvSpPr>
            <a:spLocks noChangeAspect="1"/>
          </p:cNvSpPr>
          <p:nvPr/>
        </p:nvSpPr>
        <p:spPr bwMode="auto">
          <a:xfrm rot="19207886">
            <a:off x="1099292" y="2851987"/>
            <a:ext cx="158678" cy="276083"/>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rgbClr val="FFFFFF"/>
          </a:solidFill>
          <a:ln w="0">
            <a:noFill/>
            <a:prstDash val="solid"/>
            <a:round/>
            <a:headEnd/>
            <a:tailEnd/>
          </a:ln>
        </p:spPr>
        <p:txBody>
          <a:bodyPr vert="horz" wrap="square" lIns="91337" tIns="45669" rIns="91337" bIns="45669" numCol="1" anchor="t" anchorCtr="0" compatLnSpc="1">
            <a:prstTxWarp prst="textNoShape">
              <a:avLst/>
            </a:prstTxWarp>
          </a:bodyPr>
          <a:lstStyle/>
          <a:p>
            <a:pPr algn="ctr" defTabSz="912536">
              <a:defRPr/>
            </a:pPr>
            <a:endParaRPr lang="en-US" sz="1733" kern="0">
              <a:solidFill>
                <a:srgbClr val="FFFFFF"/>
              </a:solidFill>
              <a:latin typeface="Segoe UI"/>
            </a:endParaRPr>
          </a:p>
        </p:txBody>
      </p:sp>
      <p:sp>
        <p:nvSpPr>
          <p:cNvPr id="92" name="handheld"/>
          <p:cNvSpPr>
            <a:spLocks noChangeAspect="1"/>
          </p:cNvSpPr>
          <p:nvPr/>
        </p:nvSpPr>
        <p:spPr bwMode="auto">
          <a:xfrm>
            <a:off x="1313786" y="2878768"/>
            <a:ext cx="236753" cy="163968"/>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1118042" bIns="46585" numCol="1" spcCol="0" rtlCol="0" fromWordArt="0" anchor="b" anchorCtr="0" forceAA="0" compatLnSpc="1">
            <a:prstTxWarp prst="textNoShape">
              <a:avLst/>
            </a:prstTxWarp>
            <a:noAutofit/>
          </a:bodyPr>
          <a:lstStyle/>
          <a:p>
            <a:pPr defTabSz="930566" fontAlgn="base">
              <a:spcBef>
                <a:spcPct val="0"/>
              </a:spcBef>
              <a:spcAft>
                <a:spcPct val="0"/>
              </a:spcAft>
              <a:defRPr/>
            </a:pPr>
            <a:endParaRPr lang="en-US" sz="2243" kern="0" spc="-51" err="1">
              <a:solidFill>
                <a:srgbClr val="FFFFFF"/>
              </a:solidFill>
              <a:latin typeface="Segoe UI Light"/>
              <a:ea typeface="Segoe UI" pitchFamily="34" charset="0"/>
              <a:cs typeface="Segoe UI" pitchFamily="34" charset="0"/>
            </a:endParaRPr>
          </a:p>
        </p:txBody>
      </p:sp>
      <p:sp>
        <p:nvSpPr>
          <p:cNvPr id="93" name="Freeform 86"/>
          <p:cNvSpPr>
            <a:spLocks noEditPoints="1"/>
          </p:cNvSpPr>
          <p:nvPr/>
        </p:nvSpPr>
        <p:spPr bwMode="black">
          <a:xfrm>
            <a:off x="1564383" y="3213702"/>
            <a:ext cx="196165" cy="19730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defTabSz="949545">
              <a:defRPr/>
            </a:pPr>
            <a:endParaRPr lang="en-US" sz="2141" kern="0">
              <a:solidFill>
                <a:srgbClr val="FFFFFF"/>
              </a:solidFill>
              <a:latin typeface="Segoe UI"/>
            </a:endParaRPr>
          </a:p>
        </p:txBody>
      </p:sp>
      <p:grpSp>
        <p:nvGrpSpPr>
          <p:cNvPr id="94" name="Group 92"/>
          <p:cNvGrpSpPr/>
          <p:nvPr/>
        </p:nvGrpSpPr>
        <p:grpSpPr>
          <a:xfrm>
            <a:off x="7251148" y="5603820"/>
            <a:ext cx="539799" cy="507185"/>
            <a:chOff x="3246437" y="6139106"/>
            <a:chExt cx="610511" cy="591052"/>
          </a:xfrm>
        </p:grpSpPr>
        <p:sp>
          <p:nvSpPr>
            <p:cNvPr id="95" name="Rounded Rectangle 93"/>
            <p:cNvSpPr/>
            <p:nvPr/>
          </p:nvSpPr>
          <p:spPr bwMode="auto">
            <a:xfrm>
              <a:off x="3246437" y="6139106"/>
              <a:ext cx="610511" cy="591052"/>
            </a:xfrm>
            <a:prstGeom prst="round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6" name="Oval 94"/>
            <p:cNvSpPr/>
            <p:nvPr/>
          </p:nvSpPr>
          <p:spPr bwMode="auto">
            <a:xfrm>
              <a:off x="3300453"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7" name="Rectangle 95"/>
            <p:cNvSpPr/>
            <p:nvPr/>
          </p:nvSpPr>
          <p:spPr bwMode="auto">
            <a:xfrm>
              <a:off x="3430968"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8" name="Oval 96"/>
            <p:cNvSpPr/>
            <p:nvPr/>
          </p:nvSpPr>
          <p:spPr bwMode="auto">
            <a:xfrm>
              <a:off x="3566682"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9" name="Rectangle 97"/>
            <p:cNvSpPr/>
            <p:nvPr/>
          </p:nvSpPr>
          <p:spPr bwMode="auto">
            <a:xfrm>
              <a:off x="3691896"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0" name="Oval 98"/>
            <p:cNvSpPr/>
            <p:nvPr/>
          </p:nvSpPr>
          <p:spPr bwMode="auto">
            <a:xfrm>
              <a:off x="3433593"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1" name="Rectangle 99"/>
            <p:cNvSpPr/>
            <p:nvPr/>
          </p:nvSpPr>
          <p:spPr bwMode="auto">
            <a:xfrm>
              <a:off x="3564057"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2" name="Oval 100"/>
            <p:cNvSpPr/>
            <p:nvPr/>
          </p:nvSpPr>
          <p:spPr bwMode="auto">
            <a:xfrm>
              <a:off x="3300453"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3" name="Rectangle 101"/>
            <p:cNvSpPr/>
            <p:nvPr/>
          </p:nvSpPr>
          <p:spPr bwMode="auto">
            <a:xfrm>
              <a:off x="3430968"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4" name="Oval 102"/>
            <p:cNvSpPr/>
            <p:nvPr/>
          </p:nvSpPr>
          <p:spPr bwMode="auto">
            <a:xfrm>
              <a:off x="3566682"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5" name="Rectangle 103"/>
            <p:cNvSpPr/>
            <p:nvPr/>
          </p:nvSpPr>
          <p:spPr bwMode="auto">
            <a:xfrm>
              <a:off x="3691896"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6" name="Oval 104"/>
            <p:cNvSpPr/>
            <p:nvPr/>
          </p:nvSpPr>
          <p:spPr bwMode="auto">
            <a:xfrm>
              <a:off x="3433593"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7" name="Rectangle 105"/>
            <p:cNvSpPr/>
            <p:nvPr/>
          </p:nvSpPr>
          <p:spPr bwMode="auto">
            <a:xfrm>
              <a:off x="3564057"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8" name="Rectangle 106"/>
            <p:cNvSpPr/>
            <p:nvPr/>
          </p:nvSpPr>
          <p:spPr bwMode="auto">
            <a:xfrm>
              <a:off x="3297828"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9" name="Rectangle 107"/>
            <p:cNvSpPr/>
            <p:nvPr/>
          </p:nvSpPr>
          <p:spPr bwMode="auto">
            <a:xfrm>
              <a:off x="3297828"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0" name="Oval 108"/>
            <p:cNvSpPr/>
            <p:nvPr/>
          </p:nvSpPr>
          <p:spPr bwMode="auto">
            <a:xfrm>
              <a:off x="3694521"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1" name="Oval 109"/>
            <p:cNvSpPr/>
            <p:nvPr/>
          </p:nvSpPr>
          <p:spPr bwMode="auto">
            <a:xfrm>
              <a:off x="3694521"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grpSp>
    </p:spTree>
    <p:extLst>
      <p:ext uri="{BB962C8B-B14F-4D97-AF65-F5344CB8AC3E}">
        <p14:creationId xmlns:p14="http://schemas.microsoft.com/office/powerpoint/2010/main" val="14253118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Azure and Data Estate Data View</a:t>
            </a:r>
          </a:p>
        </p:txBody>
      </p:sp>
      <p:pic>
        <p:nvPicPr>
          <p:cNvPr id="7" name="Picture 6">
            <a:extLst>
              <a:ext uri="{FF2B5EF4-FFF2-40B4-BE49-F238E27FC236}">
                <a16:creationId xmlns:a16="http://schemas.microsoft.com/office/drawing/2014/main" id="{5CE4A425-017F-476C-81D6-13FA659C9986}"/>
              </a:ext>
            </a:extLst>
          </p:cNvPr>
          <p:cNvPicPr>
            <a:picLocks noChangeAspect="1"/>
          </p:cNvPicPr>
          <p:nvPr/>
        </p:nvPicPr>
        <p:blipFill>
          <a:blip r:embed="rId5"/>
          <a:stretch>
            <a:fillRect/>
          </a:stretch>
        </p:blipFill>
        <p:spPr>
          <a:xfrm>
            <a:off x="719431" y="1870266"/>
            <a:ext cx="10459958" cy="4965411"/>
          </a:xfrm>
          <a:prstGeom prst="rect">
            <a:avLst/>
          </a:prstGeom>
        </p:spPr>
      </p:pic>
      <p:pic>
        <p:nvPicPr>
          <p:cNvPr id="3" name="Picture 2">
            <a:extLst>
              <a:ext uri="{FF2B5EF4-FFF2-40B4-BE49-F238E27FC236}">
                <a16:creationId xmlns:a16="http://schemas.microsoft.com/office/drawing/2014/main" id="{161BA9BD-31CD-416A-818D-E7A63A6AF219}"/>
              </a:ext>
            </a:extLst>
          </p:cNvPr>
          <p:cNvPicPr>
            <a:picLocks noChangeAspect="1"/>
          </p:cNvPicPr>
          <p:nvPr/>
        </p:nvPicPr>
        <p:blipFill>
          <a:blip r:embed="rId6"/>
          <a:stretch>
            <a:fillRect/>
          </a:stretch>
        </p:blipFill>
        <p:spPr>
          <a:xfrm>
            <a:off x="927784" y="5182064"/>
            <a:ext cx="658603" cy="462655"/>
          </a:xfrm>
          <a:prstGeom prst="rect">
            <a:avLst/>
          </a:prstGeom>
        </p:spPr>
      </p:pic>
    </p:spTree>
    <p:extLst>
      <p:ext uri="{BB962C8B-B14F-4D97-AF65-F5344CB8AC3E}">
        <p14:creationId xmlns:p14="http://schemas.microsoft.com/office/powerpoint/2010/main" val="38478998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Modern Data Architecture</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7262206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cloud Data Warehouse</a:t>
            </a:r>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2972" y="340008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01" name="TextBox 200">
            <a:extLst>
              <a:ext uri="{FF2B5EF4-FFF2-40B4-BE49-F238E27FC236}">
                <a16:creationId xmlns:a16="http://schemas.microsoft.com/office/drawing/2014/main" id="{F9C56B70-9515-41E3-BB42-CCEF34210744}"/>
              </a:ext>
            </a:extLst>
          </p:cNvPr>
          <p:cNvSpPr txBox="1"/>
          <p:nvPr/>
        </p:nvSpPr>
        <p:spPr>
          <a:xfrm>
            <a:off x="244471" y="4759890"/>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896657" y="298870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02992" y="4418910"/>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6408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Modern Data Warehouse</a:t>
            </a:r>
            <a:endParaRPr lang="en-US" dirty="0"/>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53292" y="2326417"/>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781497" y="2937901"/>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301810" y="2571609"/>
            <a:ext cx="416412" cy="339739"/>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834B2AF8-8B8B-4D62-93E2-E9C23846821F}"/>
              </a:ext>
            </a:extLst>
          </p:cNvPr>
          <p:cNvCxnSpPr>
            <a:cxnSpLocks/>
          </p:cNvCxnSpPr>
          <p:nvPr/>
        </p:nvCxnSpPr>
        <p:spPr>
          <a:xfrm>
            <a:off x="9249725" y="2920523"/>
            <a:ext cx="0" cy="10225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75321" y="3235089"/>
            <a:ext cx="304153" cy="159088"/>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96528" y="3437760"/>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53292" y="454910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906980" y="2985299"/>
            <a:ext cx="252652" cy="373340"/>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79072" y="3285079"/>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cxnSp>
        <p:nvCxnSpPr>
          <p:cNvPr id="186" name="Connector: Elbow 185">
            <a:extLst>
              <a:ext uri="{FF2B5EF4-FFF2-40B4-BE49-F238E27FC236}">
                <a16:creationId xmlns:a16="http://schemas.microsoft.com/office/drawing/2014/main" id="{6A107AF3-311A-45B7-8803-A98E631367C8}"/>
              </a:ext>
            </a:extLst>
          </p:cNvPr>
          <p:cNvCxnSpPr>
            <a:cxnSpLocks/>
          </p:cNvCxnSpPr>
          <p:nvPr/>
        </p:nvCxnSpPr>
        <p:spPr>
          <a:xfrm rot="5400000" flipH="1" flipV="1">
            <a:off x="6116443" y="3434958"/>
            <a:ext cx="1391753" cy="365868"/>
          </a:xfrm>
          <a:prstGeom prst="bentConnector3">
            <a:avLst>
              <a:gd name="adj1" fmla="val 99974"/>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F9C56B70-9515-41E3-BB42-CCEF34210744}"/>
              </a:ext>
            </a:extLst>
          </p:cNvPr>
          <p:cNvSpPr txBox="1"/>
          <p:nvPr/>
        </p:nvSpPr>
        <p:spPr>
          <a:xfrm>
            <a:off x="269779" y="5671048"/>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906977" y="413772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33503" y="1896972"/>
            <a:ext cx="399606" cy="346130"/>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28300" y="5330068"/>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379D451F-CC04-4D3F-8557-5F9ED9F3BA03}"/>
              </a:ext>
            </a:extLst>
          </p:cNvPr>
          <p:cNvCxnSpPr>
            <a:cxnSpLocks/>
          </p:cNvCxnSpPr>
          <p:nvPr/>
        </p:nvCxnSpPr>
        <p:spPr>
          <a:xfrm>
            <a:off x="8021944" y="2920524"/>
            <a:ext cx="3543892" cy="1016395"/>
          </a:xfrm>
          <a:prstGeom prst="bentConnector3">
            <a:avLst>
              <a:gd name="adj1" fmla="val 10004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2656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Modern Data Warehouse</a:t>
            </a:r>
            <a:endParaRPr lang="en-US" dirty="0"/>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53292" y="2326417"/>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781497" y="2937901"/>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301810" y="2571609"/>
            <a:ext cx="416412" cy="339739"/>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834B2AF8-8B8B-4D62-93E2-E9C23846821F}"/>
              </a:ext>
            </a:extLst>
          </p:cNvPr>
          <p:cNvCxnSpPr>
            <a:cxnSpLocks/>
          </p:cNvCxnSpPr>
          <p:nvPr/>
        </p:nvCxnSpPr>
        <p:spPr>
          <a:xfrm>
            <a:off x="9249725" y="2920523"/>
            <a:ext cx="0" cy="10225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75321" y="3235089"/>
            <a:ext cx="304153" cy="159088"/>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96528" y="3437760"/>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53292" y="454910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906980" y="2985299"/>
            <a:ext cx="252652" cy="373340"/>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79072" y="3285079"/>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cxnSp>
        <p:nvCxnSpPr>
          <p:cNvPr id="186" name="Connector: Elbow 185">
            <a:extLst>
              <a:ext uri="{FF2B5EF4-FFF2-40B4-BE49-F238E27FC236}">
                <a16:creationId xmlns:a16="http://schemas.microsoft.com/office/drawing/2014/main" id="{6A107AF3-311A-45B7-8803-A98E631367C8}"/>
              </a:ext>
            </a:extLst>
          </p:cNvPr>
          <p:cNvCxnSpPr>
            <a:cxnSpLocks/>
          </p:cNvCxnSpPr>
          <p:nvPr/>
        </p:nvCxnSpPr>
        <p:spPr>
          <a:xfrm rot="5400000" flipH="1" flipV="1">
            <a:off x="6116443" y="3434958"/>
            <a:ext cx="1391753" cy="365868"/>
          </a:xfrm>
          <a:prstGeom prst="bentConnector3">
            <a:avLst>
              <a:gd name="adj1" fmla="val 99974"/>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F9C56B70-9515-41E3-BB42-CCEF34210744}"/>
              </a:ext>
            </a:extLst>
          </p:cNvPr>
          <p:cNvSpPr txBox="1"/>
          <p:nvPr/>
        </p:nvSpPr>
        <p:spPr>
          <a:xfrm>
            <a:off x="269779" y="5671048"/>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906977" y="413772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33503" y="1896972"/>
            <a:ext cx="399606" cy="346130"/>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28300" y="5330068"/>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379D451F-CC04-4D3F-8557-5F9ED9F3BA03}"/>
              </a:ext>
            </a:extLst>
          </p:cNvPr>
          <p:cNvCxnSpPr>
            <a:cxnSpLocks/>
          </p:cNvCxnSpPr>
          <p:nvPr/>
        </p:nvCxnSpPr>
        <p:spPr>
          <a:xfrm>
            <a:off x="8021944" y="2920524"/>
            <a:ext cx="3543892" cy="1016395"/>
          </a:xfrm>
          <a:prstGeom prst="bentConnector3">
            <a:avLst>
              <a:gd name="adj1" fmla="val 10004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672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Auto scaling Data Warehouse</a:t>
            </a:r>
            <a:endParaRPr lang="en-US" dirty="0"/>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2241"/>
          </a:xfrm>
          <a:prstGeom prst="rect">
            <a:avLst/>
          </a:prstGeom>
        </p:spPr>
        <p:txBody>
          <a:bodyPr wrap="square">
            <a:spAutoFit/>
          </a:bodyPr>
          <a:lstStyle/>
          <a:p>
            <a:pPr algn="ctr">
              <a:spcAft>
                <a:spcPts val="306"/>
              </a:spcAft>
              <a:buSzPct val="90000"/>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and Azure Data Lake in various layers to allow customers a truly customized solution.</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772337" y="4044577"/>
            <a:ext cx="131505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04569" y="3484647"/>
            <a:ext cx="650595" cy="506535"/>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98" name="TextBox 197">
            <a:extLst>
              <a:ext uri="{FF2B5EF4-FFF2-40B4-BE49-F238E27FC236}">
                <a16:creationId xmlns:a16="http://schemas.microsoft.com/office/drawing/2014/main" id="{25FFD387-D8A9-420F-9B6E-BCE3BFBFF510}"/>
              </a:ext>
            </a:extLst>
          </p:cNvPr>
          <p:cNvSpPr txBox="1"/>
          <p:nvPr/>
        </p:nvSpPr>
        <p:spPr>
          <a:xfrm>
            <a:off x="9964504" y="4666538"/>
            <a:ext cx="376751" cy="499107"/>
          </a:xfrm>
          <a:prstGeom prst="rect">
            <a:avLst/>
          </a:prstGeom>
          <a:noFill/>
        </p:spPr>
        <p:txBody>
          <a:bodyPr wrap="none" lIns="186521" tIns="149217" rIns="186521" bIns="149217" rtlCol="0">
            <a:spAutoFit/>
          </a:bodyPr>
          <a:lstStyle/>
          <a:p>
            <a:pPr>
              <a:lnSpc>
                <a:spcPct val="90000"/>
              </a:lnSpc>
              <a:spcAft>
                <a:spcPts val="612"/>
              </a:spcAft>
            </a:pPr>
            <a:endParaRPr lang="en-US" sz="1428" dirty="0">
              <a:gradFill>
                <a:gsLst>
                  <a:gs pos="2917">
                    <a:schemeClr val="tx1"/>
                  </a:gs>
                  <a:gs pos="30000">
                    <a:schemeClr val="tx1"/>
                  </a:gs>
                </a:gsLst>
                <a:lin ang="5400000" scaled="0"/>
              </a:gradFill>
            </a:endParaRPr>
          </a:p>
        </p:txBody>
      </p:sp>
      <p:cxnSp>
        <p:nvCxnSpPr>
          <p:cNvPr id="128" name="Straight Arrow Connector 127">
            <a:extLst>
              <a:ext uri="{FF2B5EF4-FFF2-40B4-BE49-F238E27FC236}">
                <a16:creationId xmlns:a16="http://schemas.microsoft.com/office/drawing/2014/main" id="{01C09375-26B2-4BDE-93F4-13DE8D4B1FCC}"/>
              </a:ext>
            </a:extLst>
          </p:cNvPr>
          <p:cNvCxnSpPr>
            <a:cxnSpLocks/>
          </p:cNvCxnSpPr>
          <p:nvPr/>
        </p:nvCxnSpPr>
        <p:spPr>
          <a:xfrm>
            <a:off x="9297294" y="4483501"/>
            <a:ext cx="0" cy="43259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7A619481-DAD0-4E8B-94C4-2262FD7C4496}"/>
              </a:ext>
            </a:extLst>
          </p:cNvPr>
          <p:cNvGrpSpPr/>
          <p:nvPr/>
        </p:nvGrpSpPr>
        <p:grpSpPr>
          <a:xfrm>
            <a:off x="9022842" y="5090705"/>
            <a:ext cx="548904" cy="455558"/>
            <a:chOff x="6773175" y="404044"/>
            <a:chExt cx="802419" cy="717677"/>
          </a:xfrm>
        </p:grpSpPr>
        <p:sp>
          <p:nvSpPr>
            <p:cNvPr id="131" name="Freeform 24">
              <a:extLst>
                <a:ext uri="{FF2B5EF4-FFF2-40B4-BE49-F238E27FC236}">
                  <a16:creationId xmlns:a16="http://schemas.microsoft.com/office/drawing/2014/main" id="{2190822E-3AA7-4AFB-A834-30AB80D9C38A}"/>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dirty="0"/>
            </a:p>
          </p:txBody>
        </p:sp>
        <p:sp>
          <p:nvSpPr>
            <p:cNvPr id="132" name="Freeform 640">
              <a:extLst>
                <a:ext uri="{FF2B5EF4-FFF2-40B4-BE49-F238E27FC236}">
                  <a16:creationId xmlns:a16="http://schemas.microsoft.com/office/drawing/2014/main" id="{45ACA5C8-F0F9-4571-9EA3-A8C0338FE5E1}"/>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dirty="0"/>
            </a:p>
          </p:txBody>
        </p:sp>
        <p:sp>
          <p:nvSpPr>
            <p:cNvPr id="133" name="Freeform 28">
              <a:extLst>
                <a:ext uri="{FF2B5EF4-FFF2-40B4-BE49-F238E27FC236}">
                  <a16:creationId xmlns:a16="http://schemas.microsoft.com/office/drawing/2014/main" id="{518DAFC5-3886-4A42-BA1D-4DC3389BD165}"/>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1" name="Rectangle 150">
            <a:extLst>
              <a:ext uri="{FF2B5EF4-FFF2-40B4-BE49-F238E27FC236}">
                <a16:creationId xmlns:a16="http://schemas.microsoft.com/office/drawing/2014/main" id="{CE465674-3CB6-44ED-A684-FE525CD56E1A}"/>
              </a:ext>
            </a:extLst>
          </p:cNvPr>
          <p:cNvSpPr/>
          <p:nvPr/>
        </p:nvSpPr>
        <p:spPr>
          <a:xfrm>
            <a:off x="8725728" y="5630446"/>
            <a:ext cx="1157847" cy="414353"/>
          </a:xfrm>
          <a:prstGeom prst="rect">
            <a:avLst/>
          </a:prstGeom>
        </p:spPr>
        <p:txBody>
          <a:bodyPr wrap="none">
            <a:spAutoFit/>
          </a:bodyPr>
          <a:lstStyle/>
          <a:p>
            <a:pP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Functions</a:t>
            </a:r>
          </a:p>
          <a:p>
            <a:pPr algn="ct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(Auto-scaling)</a:t>
            </a:r>
          </a:p>
        </p:txBody>
      </p:sp>
      <p:sp>
        <p:nvSpPr>
          <p:cNvPr id="150" name="Right Bracket 149">
            <a:extLst>
              <a:ext uri="{FF2B5EF4-FFF2-40B4-BE49-F238E27FC236}">
                <a16:creationId xmlns:a16="http://schemas.microsoft.com/office/drawing/2014/main" id="{D8AC86C9-5E31-4463-9981-98FF682428D0}"/>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17" name="Group 216">
            <a:extLst>
              <a:ext uri="{FF2B5EF4-FFF2-40B4-BE49-F238E27FC236}">
                <a16:creationId xmlns:a16="http://schemas.microsoft.com/office/drawing/2014/main" id="{C7C5F1CC-906D-486C-A63D-2F236653DB1D}"/>
              </a:ext>
            </a:extLst>
          </p:cNvPr>
          <p:cNvGrpSpPr/>
          <p:nvPr/>
        </p:nvGrpSpPr>
        <p:grpSpPr>
          <a:xfrm>
            <a:off x="229916" y="1938542"/>
            <a:ext cx="1579838" cy="865044"/>
            <a:chOff x="263999" y="4368454"/>
            <a:chExt cx="1549001" cy="848159"/>
          </a:xfrm>
        </p:grpSpPr>
        <p:grpSp>
          <p:nvGrpSpPr>
            <p:cNvPr id="218" name="Group 217">
              <a:extLst>
                <a:ext uri="{FF2B5EF4-FFF2-40B4-BE49-F238E27FC236}">
                  <a16:creationId xmlns:a16="http://schemas.microsoft.com/office/drawing/2014/main" id="{3EE03EBA-7B2E-4ADF-B84C-826A47BF9ACD}"/>
                </a:ext>
              </a:extLst>
            </p:cNvPr>
            <p:cNvGrpSpPr/>
            <p:nvPr/>
          </p:nvGrpSpPr>
          <p:grpSpPr>
            <a:xfrm>
              <a:off x="816403" y="4368454"/>
              <a:ext cx="444192" cy="386556"/>
              <a:chOff x="1777107" y="1240971"/>
              <a:chExt cx="1471494" cy="1280568"/>
            </a:xfrm>
          </p:grpSpPr>
          <p:sp>
            <p:nvSpPr>
              <p:cNvPr id="220" name="Freeform 18">
                <a:extLst>
                  <a:ext uri="{FF2B5EF4-FFF2-40B4-BE49-F238E27FC236}">
                    <a16:creationId xmlns:a16="http://schemas.microsoft.com/office/drawing/2014/main" id="{1FDB4085-1F08-4D48-8915-DF1230B51E2B}"/>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21" name="Line 19">
                <a:extLst>
                  <a:ext uri="{FF2B5EF4-FFF2-40B4-BE49-F238E27FC236}">
                    <a16:creationId xmlns:a16="http://schemas.microsoft.com/office/drawing/2014/main" id="{CCFBF99E-427F-4637-B5C7-50A1B7C6B85F}"/>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4" name="Line 20">
                <a:extLst>
                  <a:ext uri="{FF2B5EF4-FFF2-40B4-BE49-F238E27FC236}">
                    <a16:creationId xmlns:a16="http://schemas.microsoft.com/office/drawing/2014/main" id="{6A4D1B16-A589-4478-AA59-4170E5772746}"/>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5" name="Freeform 21">
                <a:extLst>
                  <a:ext uri="{FF2B5EF4-FFF2-40B4-BE49-F238E27FC236}">
                    <a16:creationId xmlns:a16="http://schemas.microsoft.com/office/drawing/2014/main" id="{B5B4202F-23B8-45A5-82CC-C395053B2BDC}"/>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6" name="Line 22">
                <a:extLst>
                  <a:ext uri="{FF2B5EF4-FFF2-40B4-BE49-F238E27FC236}">
                    <a16:creationId xmlns:a16="http://schemas.microsoft.com/office/drawing/2014/main" id="{4B939809-3255-47E5-9983-6282BF0A41BA}"/>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7" name="Freeform 23">
                <a:extLst>
                  <a:ext uri="{FF2B5EF4-FFF2-40B4-BE49-F238E27FC236}">
                    <a16:creationId xmlns:a16="http://schemas.microsoft.com/office/drawing/2014/main" id="{F1826306-A58D-459C-AA87-504FD788CBC3}"/>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Freeform 24">
                <a:extLst>
                  <a:ext uri="{FF2B5EF4-FFF2-40B4-BE49-F238E27FC236}">
                    <a16:creationId xmlns:a16="http://schemas.microsoft.com/office/drawing/2014/main" id="{C74DFCBA-7F07-43D4-ACC2-A539321CC7E8}"/>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5">
                <a:extLst>
                  <a:ext uri="{FF2B5EF4-FFF2-40B4-BE49-F238E27FC236}">
                    <a16:creationId xmlns:a16="http://schemas.microsoft.com/office/drawing/2014/main" id="{1C5DD05A-AB76-4B6A-BC7A-8AE8B4F874EC}"/>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Line 26">
                <a:extLst>
                  <a:ext uri="{FF2B5EF4-FFF2-40B4-BE49-F238E27FC236}">
                    <a16:creationId xmlns:a16="http://schemas.microsoft.com/office/drawing/2014/main" id="{9EA25C65-3B48-4E77-AB58-E05172D52AA7}"/>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1" name="Line 27">
                <a:extLst>
                  <a:ext uri="{FF2B5EF4-FFF2-40B4-BE49-F238E27FC236}">
                    <a16:creationId xmlns:a16="http://schemas.microsoft.com/office/drawing/2014/main" id="{70E4B6EE-64CB-447E-B04B-0A233F259DB4}"/>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Line 28">
                <a:extLst>
                  <a:ext uri="{FF2B5EF4-FFF2-40B4-BE49-F238E27FC236}">
                    <a16:creationId xmlns:a16="http://schemas.microsoft.com/office/drawing/2014/main" id="{FDDAAFE1-C022-4C5D-89EC-644A67DF25F3}"/>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19" name="TextBox 218">
              <a:extLst>
                <a:ext uri="{FF2B5EF4-FFF2-40B4-BE49-F238E27FC236}">
                  <a16:creationId xmlns:a16="http://schemas.microsoft.com/office/drawing/2014/main" id="{62EFF73E-2EFE-43A2-890E-1BD3E764EAED}"/>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53" name="TextBox 252">
            <a:extLst>
              <a:ext uri="{FF2B5EF4-FFF2-40B4-BE49-F238E27FC236}">
                <a16:creationId xmlns:a16="http://schemas.microsoft.com/office/drawing/2014/main" id="{303A674B-ED6B-4EA2-AA64-A6DE7F6553C7}"/>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254" name="TextBox 253">
            <a:extLst>
              <a:ext uri="{FF2B5EF4-FFF2-40B4-BE49-F238E27FC236}">
                <a16:creationId xmlns:a16="http://schemas.microsoft.com/office/drawing/2014/main" id="{344A38ED-0775-4D7B-BD56-2209688D9044}"/>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255" name="TextBox 254">
            <a:extLst>
              <a:ext uri="{FF2B5EF4-FFF2-40B4-BE49-F238E27FC236}">
                <a16:creationId xmlns:a16="http://schemas.microsoft.com/office/drawing/2014/main" id="{59E53920-9A63-4B3C-A2F8-8638B94615BF}"/>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256" name="Group 255">
            <a:extLst>
              <a:ext uri="{FF2B5EF4-FFF2-40B4-BE49-F238E27FC236}">
                <a16:creationId xmlns:a16="http://schemas.microsoft.com/office/drawing/2014/main" id="{AA8460BA-0F4A-4809-94A4-D825682C7640}"/>
              </a:ext>
            </a:extLst>
          </p:cNvPr>
          <p:cNvGrpSpPr/>
          <p:nvPr/>
        </p:nvGrpSpPr>
        <p:grpSpPr>
          <a:xfrm>
            <a:off x="878237" y="4234796"/>
            <a:ext cx="252652" cy="373340"/>
            <a:chOff x="9362108" y="1989394"/>
            <a:chExt cx="1356127" cy="2003921"/>
          </a:xfrm>
        </p:grpSpPr>
        <p:sp>
          <p:nvSpPr>
            <p:cNvPr id="257" name="Line 46">
              <a:extLst>
                <a:ext uri="{FF2B5EF4-FFF2-40B4-BE49-F238E27FC236}">
                  <a16:creationId xmlns:a16="http://schemas.microsoft.com/office/drawing/2014/main" id="{AFB240A0-C21C-4514-A081-B313371D9B37}"/>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58" name="Line 47">
              <a:extLst>
                <a:ext uri="{FF2B5EF4-FFF2-40B4-BE49-F238E27FC236}">
                  <a16:creationId xmlns:a16="http://schemas.microsoft.com/office/drawing/2014/main" id="{9DCEC935-8075-48F0-9FCC-825873F98E7F}"/>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89" name="Rectangle 48">
              <a:extLst>
                <a:ext uri="{FF2B5EF4-FFF2-40B4-BE49-F238E27FC236}">
                  <a16:creationId xmlns:a16="http://schemas.microsoft.com/office/drawing/2014/main" id="{63EE553F-4B20-4D3E-BEC1-35E8FAEAA200}"/>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0" name="Freeform 49">
              <a:extLst>
                <a:ext uri="{FF2B5EF4-FFF2-40B4-BE49-F238E27FC236}">
                  <a16:creationId xmlns:a16="http://schemas.microsoft.com/office/drawing/2014/main" id="{7924B368-F227-4497-8C79-5744239BCC47}"/>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1" name="Line 50">
              <a:extLst>
                <a:ext uri="{FF2B5EF4-FFF2-40B4-BE49-F238E27FC236}">
                  <a16:creationId xmlns:a16="http://schemas.microsoft.com/office/drawing/2014/main" id="{F31DA656-5397-4A79-A577-5ECB784F2A52}"/>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2" name="Line 51">
              <a:extLst>
                <a:ext uri="{FF2B5EF4-FFF2-40B4-BE49-F238E27FC236}">
                  <a16:creationId xmlns:a16="http://schemas.microsoft.com/office/drawing/2014/main" id="{8E022198-0429-43B7-8AF4-15DB153CE7A9}"/>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3" name="Line 52">
              <a:extLst>
                <a:ext uri="{FF2B5EF4-FFF2-40B4-BE49-F238E27FC236}">
                  <a16:creationId xmlns:a16="http://schemas.microsoft.com/office/drawing/2014/main" id="{231777E1-BBC5-4E54-B779-280F43575FA5}"/>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4" name="Rectangle 53">
              <a:extLst>
                <a:ext uri="{FF2B5EF4-FFF2-40B4-BE49-F238E27FC236}">
                  <a16:creationId xmlns:a16="http://schemas.microsoft.com/office/drawing/2014/main" id="{5D69FABF-A4F9-40AA-AAD4-C8C27FEDFA21}"/>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5" name="Line 54">
              <a:extLst>
                <a:ext uri="{FF2B5EF4-FFF2-40B4-BE49-F238E27FC236}">
                  <a16:creationId xmlns:a16="http://schemas.microsoft.com/office/drawing/2014/main" id="{E0B27B1B-FA3D-48C4-B185-7999CADE1F02}"/>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6" name="Oval 56">
              <a:extLst>
                <a:ext uri="{FF2B5EF4-FFF2-40B4-BE49-F238E27FC236}">
                  <a16:creationId xmlns:a16="http://schemas.microsoft.com/office/drawing/2014/main" id="{9E7D07DE-A45E-4922-97EF-BECF4AD9329E}"/>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7" name="Freeform: Shape 442">
              <a:extLst>
                <a:ext uri="{FF2B5EF4-FFF2-40B4-BE49-F238E27FC236}">
                  <a16:creationId xmlns:a16="http://schemas.microsoft.com/office/drawing/2014/main" id="{2A0766E2-ECCB-4928-9274-468A93D651AD}"/>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298" name="Group 297">
            <a:extLst>
              <a:ext uri="{FF2B5EF4-FFF2-40B4-BE49-F238E27FC236}">
                <a16:creationId xmlns:a16="http://schemas.microsoft.com/office/drawing/2014/main" id="{C897B5E7-048E-473A-AEFB-7AEE349AFB31}"/>
              </a:ext>
            </a:extLst>
          </p:cNvPr>
          <p:cNvGrpSpPr/>
          <p:nvPr/>
        </p:nvGrpSpPr>
        <p:grpSpPr>
          <a:xfrm>
            <a:off x="878234" y="5387222"/>
            <a:ext cx="252656" cy="309285"/>
            <a:chOff x="965200" y="3436897"/>
            <a:chExt cx="528881" cy="647424"/>
          </a:xfrm>
        </p:grpSpPr>
        <p:grpSp>
          <p:nvGrpSpPr>
            <p:cNvPr id="299" name="Group 298">
              <a:extLst>
                <a:ext uri="{FF2B5EF4-FFF2-40B4-BE49-F238E27FC236}">
                  <a16:creationId xmlns:a16="http://schemas.microsoft.com/office/drawing/2014/main" id="{C74B3590-FF80-4844-A11B-667705459BD8}"/>
                </a:ext>
              </a:extLst>
            </p:cNvPr>
            <p:cNvGrpSpPr/>
            <p:nvPr/>
          </p:nvGrpSpPr>
          <p:grpSpPr>
            <a:xfrm flipH="1">
              <a:off x="965200" y="3436897"/>
              <a:ext cx="528881" cy="647424"/>
              <a:chOff x="3003960" y="3685414"/>
              <a:chExt cx="403310" cy="493707"/>
            </a:xfrm>
          </p:grpSpPr>
          <p:sp>
            <p:nvSpPr>
              <p:cNvPr id="304" name="Snip Single Corner Rectangle 26">
                <a:extLst>
                  <a:ext uri="{FF2B5EF4-FFF2-40B4-BE49-F238E27FC236}">
                    <a16:creationId xmlns:a16="http://schemas.microsoft.com/office/drawing/2014/main" id="{FFFB94D7-F167-466B-94AC-3626CE26D5A4}"/>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Triangle 27">
                <a:extLst>
                  <a:ext uri="{FF2B5EF4-FFF2-40B4-BE49-F238E27FC236}">
                    <a16:creationId xmlns:a16="http://schemas.microsoft.com/office/drawing/2014/main" id="{10E203B2-A520-4826-A768-2BF5BBD6502F}"/>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300" name="Straight Connector 299">
              <a:extLst>
                <a:ext uri="{FF2B5EF4-FFF2-40B4-BE49-F238E27FC236}">
                  <a16:creationId xmlns:a16="http://schemas.microsoft.com/office/drawing/2014/main" id="{4F9EDBB8-7FC4-4839-8F81-49B6E5E85A6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1CAADDB0-A9B2-4E89-B190-77E4211059E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2358713E-34C9-41E3-8390-4B9A7F45D414}"/>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4F5E5A61-E7A4-43E3-AB60-A6B1701BC1D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6" name="Group 305">
            <a:extLst>
              <a:ext uri="{FF2B5EF4-FFF2-40B4-BE49-F238E27FC236}">
                <a16:creationId xmlns:a16="http://schemas.microsoft.com/office/drawing/2014/main" id="{9AB91CF2-F752-40FC-A299-7410E1FF7D4E}"/>
              </a:ext>
            </a:extLst>
          </p:cNvPr>
          <p:cNvGrpSpPr/>
          <p:nvPr/>
        </p:nvGrpSpPr>
        <p:grpSpPr>
          <a:xfrm>
            <a:off x="804760" y="3146470"/>
            <a:ext cx="399606" cy="346130"/>
            <a:chOff x="5606650" y="4267932"/>
            <a:chExt cx="2764904" cy="2394908"/>
          </a:xfrm>
        </p:grpSpPr>
        <p:sp>
          <p:nvSpPr>
            <p:cNvPr id="307" name="Rounded Rectangle 19">
              <a:extLst>
                <a:ext uri="{FF2B5EF4-FFF2-40B4-BE49-F238E27FC236}">
                  <a16:creationId xmlns:a16="http://schemas.microsoft.com/office/drawing/2014/main" id="{FA6EE83A-1811-4904-88E1-6B7686786D1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08" name="Rectangle 307">
              <a:extLst>
                <a:ext uri="{FF2B5EF4-FFF2-40B4-BE49-F238E27FC236}">
                  <a16:creationId xmlns:a16="http://schemas.microsoft.com/office/drawing/2014/main" id="{286D1E6B-608C-456D-8D30-04368EC9ABC4}"/>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09" name="Rectangle 308">
              <a:extLst>
                <a:ext uri="{FF2B5EF4-FFF2-40B4-BE49-F238E27FC236}">
                  <a16:creationId xmlns:a16="http://schemas.microsoft.com/office/drawing/2014/main" id="{75A4B919-8AE1-423E-AA6F-0991689E0226}"/>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0" name="Rectangle 309">
              <a:extLst>
                <a:ext uri="{FF2B5EF4-FFF2-40B4-BE49-F238E27FC236}">
                  <a16:creationId xmlns:a16="http://schemas.microsoft.com/office/drawing/2014/main" id="{C4105E91-D102-4072-B079-F8B48A65E054}"/>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1" name="Rectangle 310">
              <a:extLst>
                <a:ext uri="{FF2B5EF4-FFF2-40B4-BE49-F238E27FC236}">
                  <a16:creationId xmlns:a16="http://schemas.microsoft.com/office/drawing/2014/main" id="{43F68161-D679-4E71-BF87-352AC36CAA9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2" name="Rectangle 311">
              <a:extLst>
                <a:ext uri="{FF2B5EF4-FFF2-40B4-BE49-F238E27FC236}">
                  <a16:creationId xmlns:a16="http://schemas.microsoft.com/office/drawing/2014/main" id="{8FC6F086-B782-4B3F-B76F-882A06E9104D}"/>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3" name="Rectangle 312">
              <a:extLst>
                <a:ext uri="{FF2B5EF4-FFF2-40B4-BE49-F238E27FC236}">
                  <a16:creationId xmlns:a16="http://schemas.microsoft.com/office/drawing/2014/main" id="{EFD2B953-0638-4A39-A49F-548112ACB0A4}"/>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4" name="Rectangle 313">
              <a:extLst>
                <a:ext uri="{FF2B5EF4-FFF2-40B4-BE49-F238E27FC236}">
                  <a16:creationId xmlns:a16="http://schemas.microsoft.com/office/drawing/2014/main" id="{485573D7-D820-4DDB-85DE-7F00A3C5921E}"/>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5" name="Rectangle 314">
              <a:extLst>
                <a:ext uri="{FF2B5EF4-FFF2-40B4-BE49-F238E27FC236}">
                  <a16:creationId xmlns:a16="http://schemas.microsoft.com/office/drawing/2014/main" id="{A00435F4-901A-463F-B81C-5C12C6B80433}"/>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6" name="Rectangle 315">
              <a:extLst>
                <a:ext uri="{FF2B5EF4-FFF2-40B4-BE49-F238E27FC236}">
                  <a16:creationId xmlns:a16="http://schemas.microsoft.com/office/drawing/2014/main" id="{BC8E3A7B-C31F-46D5-9D2D-DF9EAD068F88}"/>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317" name="Straight Connector 316">
              <a:extLst>
                <a:ext uri="{FF2B5EF4-FFF2-40B4-BE49-F238E27FC236}">
                  <a16:creationId xmlns:a16="http://schemas.microsoft.com/office/drawing/2014/main" id="{4163DF3D-17DB-4D80-90AB-51F5175FA03D}"/>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18" name="Rectangle 317">
            <a:extLst>
              <a:ext uri="{FF2B5EF4-FFF2-40B4-BE49-F238E27FC236}">
                <a16:creationId xmlns:a16="http://schemas.microsoft.com/office/drawing/2014/main" id="{92BB1B96-7582-4192-A2CF-B164F5752889}"/>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319" name="Group 318">
            <a:extLst>
              <a:ext uri="{FF2B5EF4-FFF2-40B4-BE49-F238E27FC236}">
                <a16:creationId xmlns:a16="http://schemas.microsoft.com/office/drawing/2014/main" id="{319FF83F-E7B5-45A3-87B0-B1482FA4D2B3}"/>
              </a:ext>
            </a:extLst>
          </p:cNvPr>
          <p:cNvGrpSpPr/>
          <p:nvPr/>
        </p:nvGrpSpPr>
        <p:grpSpPr>
          <a:xfrm>
            <a:off x="8887659" y="3462896"/>
            <a:ext cx="540678" cy="530968"/>
            <a:chOff x="2549926" y="1227604"/>
            <a:chExt cx="5177116" cy="5084148"/>
          </a:xfrm>
        </p:grpSpPr>
        <p:sp>
          <p:nvSpPr>
            <p:cNvPr id="320" name="Freeform: Shape 821">
              <a:extLst>
                <a:ext uri="{FF2B5EF4-FFF2-40B4-BE49-F238E27FC236}">
                  <a16:creationId xmlns:a16="http://schemas.microsoft.com/office/drawing/2014/main" id="{763BCA47-2804-49B0-89D8-90E6ABC4BD5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1" name="Rectangle 320">
              <a:extLst>
                <a:ext uri="{FF2B5EF4-FFF2-40B4-BE49-F238E27FC236}">
                  <a16:creationId xmlns:a16="http://schemas.microsoft.com/office/drawing/2014/main" id="{DF4D9B0C-0D09-48CB-B1A6-DBEA2579132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2" name="Rectangle 321">
              <a:extLst>
                <a:ext uri="{FF2B5EF4-FFF2-40B4-BE49-F238E27FC236}">
                  <a16:creationId xmlns:a16="http://schemas.microsoft.com/office/drawing/2014/main" id="{D9117CE2-D358-4121-A8C3-AA2289A01772}"/>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3" name="Rectangle 322">
              <a:extLst>
                <a:ext uri="{FF2B5EF4-FFF2-40B4-BE49-F238E27FC236}">
                  <a16:creationId xmlns:a16="http://schemas.microsoft.com/office/drawing/2014/main" id="{46D48916-49BD-4B92-9B03-9B8DA3435C72}"/>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4" name="Rectangle 323">
              <a:extLst>
                <a:ext uri="{FF2B5EF4-FFF2-40B4-BE49-F238E27FC236}">
                  <a16:creationId xmlns:a16="http://schemas.microsoft.com/office/drawing/2014/main" id="{C5624ACB-D616-4D03-8D75-001BCE8B35A1}"/>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5" name="Rectangle 324">
              <a:extLst>
                <a:ext uri="{FF2B5EF4-FFF2-40B4-BE49-F238E27FC236}">
                  <a16:creationId xmlns:a16="http://schemas.microsoft.com/office/drawing/2014/main" id="{F632069A-F118-488B-9661-292FCDEB628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6" name="Rectangle 325">
              <a:extLst>
                <a:ext uri="{FF2B5EF4-FFF2-40B4-BE49-F238E27FC236}">
                  <a16:creationId xmlns:a16="http://schemas.microsoft.com/office/drawing/2014/main" id="{7D29AB5C-5AEF-4042-A497-06495BCDD92B}"/>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8" name="Cylinder 828">
              <a:extLst>
                <a:ext uri="{FF2B5EF4-FFF2-40B4-BE49-F238E27FC236}">
                  <a16:creationId xmlns:a16="http://schemas.microsoft.com/office/drawing/2014/main" id="{3D9A3BED-0BAE-45AF-9486-AD90444D2BA6}"/>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329" name="Straight Arrow Connector 328">
            <a:extLst>
              <a:ext uri="{FF2B5EF4-FFF2-40B4-BE49-F238E27FC236}">
                <a16:creationId xmlns:a16="http://schemas.microsoft.com/office/drawing/2014/main" id="{6D493F20-42A5-41AF-AB15-72AEBA083170}"/>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30" name="Rectangle 329">
            <a:extLst>
              <a:ext uri="{FF2B5EF4-FFF2-40B4-BE49-F238E27FC236}">
                <a16:creationId xmlns:a16="http://schemas.microsoft.com/office/drawing/2014/main" id="{8A801A22-9B05-4073-9345-3F953EAB55CF}"/>
              </a:ext>
            </a:extLst>
          </p:cNvPr>
          <p:cNvSpPr/>
          <p:nvPr/>
        </p:nvSpPr>
        <p:spPr>
          <a:xfrm>
            <a:off x="6951626" y="3486293"/>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331" name="Rectangle 330">
            <a:extLst>
              <a:ext uri="{FF2B5EF4-FFF2-40B4-BE49-F238E27FC236}">
                <a16:creationId xmlns:a16="http://schemas.microsoft.com/office/drawing/2014/main" id="{FFFAB6A1-3DF0-4B5F-8E12-90D166A1F04C}"/>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332" name="Rectangle 331">
            <a:extLst>
              <a:ext uri="{FF2B5EF4-FFF2-40B4-BE49-F238E27FC236}">
                <a16:creationId xmlns:a16="http://schemas.microsoft.com/office/drawing/2014/main" id="{AC40286D-E843-4446-97B4-8E6A27A1D124}"/>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33" name="Group 332">
            <a:extLst>
              <a:ext uri="{FF2B5EF4-FFF2-40B4-BE49-F238E27FC236}">
                <a16:creationId xmlns:a16="http://schemas.microsoft.com/office/drawing/2014/main" id="{60CC0EA6-98E9-49F5-BA74-436443327889}"/>
              </a:ext>
            </a:extLst>
          </p:cNvPr>
          <p:cNvGrpSpPr/>
          <p:nvPr/>
        </p:nvGrpSpPr>
        <p:grpSpPr>
          <a:xfrm>
            <a:off x="5091363" y="3506103"/>
            <a:ext cx="517863" cy="444557"/>
            <a:chOff x="5849473" y="3154325"/>
            <a:chExt cx="507755" cy="435880"/>
          </a:xfrm>
        </p:grpSpPr>
        <p:sp>
          <p:nvSpPr>
            <p:cNvPr id="334" name="Hexagon 333">
              <a:extLst>
                <a:ext uri="{FF2B5EF4-FFF2-40B4-BE49-F238E27FC236}">
                  <a16:creationId xmlns:a16="http://schemas.microsoft.com/office/drawing/2014/main" id="{9963636A-F63E-4910-B590-E554A2AC2C6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5" name="Snip Single Corner Rectangle 26">
              <a:extLst>
                <a:ext uri="{FF2B5EF4-FFF2-40B4-BE49-F238E27FC236}">
                  <a16:creationId xmlns:a16="http://schemas.microsoft.com/office/drawing/2014/main" id="{891CDF35-A270-466D-9D79-8E26F8542EF4}"/>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336" name="Group 335">
              <a:extLst>
                <a:ext uri="{FF2B5EF4-FFF2-40B4-BE49-F238E27FC236}">
                  <a16:creationId xmlns:a16="http://schemas.microsoft.com/office/drawing/2014/main" id="{237AAF72-9096-4C4C-804D-4430037BEA1E}"/>
                </a:ext>
              </a:extLst>
            </p:cNvPr>
            <p:cNvGrpSpPr/>
            <p:nvPr/>
          </p:nvGrpSpPr>
          <p:grpSpPr>
            <a:xfrm>
              <a:off x="6042257" y="3299649"/>
              <a:ext cx="85436" cy="153264"/>
              <a:chOff x="4917030" y="1019829"/>
              <a:chExt cx="123056" cy="229308"/>
            </a:xfrm>
          </p:grpSpPr>
          <p:sp>
            <p:nvSpPr>
              <p:cNvPr id="338" name="Freeform: Shape 337">
                <a:extLst>
                  <a:ext uri="{FF2B5EF4-FFF2-40B4-BE49-F238E27FC236}">
                    <a16:creationId xmlns:a16="http://schemas.microsoft.com/office/drawing/2014/main" id="{DAEEF536-7FA4-47D6-8B03-57EC7C9A3AA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9" name="Freeform: Shape 338">
                <a:extLst>
                  <a:ext uri="{FF2B5EF4-FFF2-40B4-BE49-F238E27FC236}">
                    <a16:creationId xmlns:a16="http://schemas.microsoft.com/office/drawing/2014/main" id="{A3860EF1-BE72-4EDA-9029-6CA1A6F8B2D8}"/>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0" name="Freeform: Shape 339">
                <a:extLst>
                  <a:ext uri="{FF2B5EF4-FFF2-40B4-BE49-F238E27FC236}">
                    <a16:creationId xmlns:a16="http://schemas.microsoft.com/office/drawing/2014/main" id="{30D8B766-74AA-4C3C-B73C-06B4C4B45ADF}"/>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1" name="Freeform: Shape 340">
                <a:extLst>
                  <a:ext uri="{FF2B5EF4-FFF2-40B4-BE49-F238E27FC236}">
                    <a16:creationId xmlns:a16="http://schemas.microsoft.com/office/drawing/2014/main" id="{8D1D4EAE-9C1C-41FB-86F0-77041C1930AB}"/>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37" name="Right Triangle 336">
              <a:extLst>
                <a:ext uri="{FF2B5EF4-FFF2-40B4-BE49-F238E27FC236}">
                  <a16:creationId xmlns:a16="http://schemas.microsoft.com/office/drawing/2014/main" id="{576AB499-8DDE-4490-A902-039A3BF1A5F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342" name="Rectangle 341">
            <a:extLst>
              <a:ext uri="{FF2B5EF4-FFF2-40B4-BE49-F238E27FC236}">
                <a16:creationId xmlns:a16="http://schemas.microsoft.com/office/drawing/2014/main" id="{2C680C7D-154F-42AA-A638-32A807C145A3}"/>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43" name="Group 342">
            <a:extLst>
              <a:ext uri="{FF2B5EF4-FFF2-40B4-BE49-F238E27FC236}">
                <a16:creationId xmlns:a16="http://schemas.microsoft.com/office/drawing/2014/main" id="{F62021F5-4DD5-4DB8-98A7-62E91012C30B}"/>
              </a:ext>
            </a:extLst>
          </p:cNvPr>
          <p:cNvGrpSpPr/>
          <p:nvPr/>
        </p:nvGrpSpPr>
        <p:grpSpPr>
          <a:xfrm>
            <a:off x="2973166" y="3515910"/>
            <a:ext cx="431710" cy="424945"/>
            <a:chOff x="5279190" y="5401430"/>
            <a:chExt cx="1101836" cy="1106637"/>
          </a:xfrm>
        </p:grpSpPr>
        <p:sp>
          <p:nvSpPr>
            <p:cNvPr id="344" name="Freeform: Shape 815">
              <a:extLst>
                <a:ext uri="{FF2B5EF4-FFF2-40B4-BE49-F238E27FC236}">
                  <a16:creationId xmlns:a16="http://schemas.microsoft.com/office/drawing/2014/main" id="{BA905A00-FE10-4050-9EEA-81DA3261D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5" name="Freeform: Shape 816">
              <a:extLst>
                <a:ext uri="{FF2B5EF4-FFF2-40B4-BE49-F238E27FC236}">
                  <a16:creationId xmlns:a16="http://schemas.microsoft.com/office/drawing/2014/main" id="{1F779750-77B5-47EA-9F5F-DB5ED444CDB3}"/>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6" name="Freeform: Shape 817">
              <a:extLst>
                <a:ext uri="{FF2B5EF4-FFF2-40B4-BE49-F238E27FC236}">
                  <a16:creationId xmlns:a16="http://schemas.microsoft.com/office/drawing/2014/main" id="{07BDE7C9-8350-472A-A07F-7E4265A0781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7" name="Freeform: Shape 818">
              <a:extLst>
                <a:ext uri="{FF2B5EF4-FFF2-40B4-BE49-F238E27FC236}">
                  <a16:creationId xmlns:a16="http://schemas.microsoft.com/office/drawing/2014/main" id="{EAEE11D2-D8AE-4D45-B5A1-6097821FC800}"/>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8" name="Freeform: Shape 819">
              <a:extLst>
                <a:ext uri="{FF2B5EF4-FFF2-40B4-BE49-F238E27FC236}">
                  <a16:creationId xmlns:a16="http://schemas.microsoft.com/office/drawing/2014/main" id="{C038CF27-29A4-4E8C-A7A4-56EE6AF48F69}"/>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349" name="Straight Arrow Connector 348">
            <a:extLst>
              <a:ext uri="{FF2B5EF4-FFF2-40B4-BE49-F238E27FC236}">
                <a16:creationId xmlns:a16="http://schemas.microsoft.com/office/drawing/2014/main" id="{D6E6282A-FCE9-412D-ABEA-B0837ED3C287}"/>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C8012257-7ED5-418A-9418-E287CFDDA6C8}"/>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51" name="Group 350">
            <a:extLst>
              <a:ext uri="{FF2B5EF4-FFF2-40B4-BE49-F238E27FC236}">
                <a16:creationId xmlns:a16="http://schemas.microsoft.com/office/drawing/2014/main" id="{EA00AEBB-20DF-46E2-8288-11E5C000ED47}"/>
              </a:ext>
            </a:extLst>
          </p:cNvPr>
          <p:cNvGrpSpPr/>
          <p:nvPr/>
        </p:nvGrpSpPr>
        <p:grpSpPr>
          <a:xfrm>
            <a:off x="11337161" y="3545308"/>
            <a:ext cx="799749" cy="472370"/>
            <a:chOff x="10791630" y="4209709"/>
            <a:chExt cx="982164" cy="579530"/>
          </a:xfrm>
          <a:solidFill>
            <a:srgbClr val="F7F7F7"/>
          </a:solidFill>
        </p:grpSpPr>
        <p:sp useBgFill="1">
          <p:nvSpPr>
            <p:cNvPr id="352" name="Freeform 50">
              <a:extLst>
                <a:ext uri="{FF2B5EF4-FFF2-40B4-BE49-F238E27FC236}">
                  <a16:creationId xmlns:a16="http://schemas.microsoft.com/office/drawing/2014/main" id="{9712AED3-810F-4545-8A51-B5BF9EAB5724}"/>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3" name="Freeform 52">
              <a:extLst>
                <a:ext uri="{FF2B5EF4-FFF2-40B4-BE49-F238E27FC236}">
                  <a16:creationId xmlns:a16="http://schemas.microsoft.com/office/drawing/2014/main" id="{0EE6B2BA-C71C-4E41-ACC3-6CCB4497DD69}"/>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4" name="Line 54">
              <a:extLst>
                <a:ext uri="{FF2B5EF4-FFF2-40B4-BE49-F238E27FC236}">
                  <a16:creationId xmlns:a16="http://schemas.microsoft.com/office/drawing/2014/main" id="{365B395C-9CF4-4DA2-AC34-96A29ADD5410}"/>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5" name="Line 55">
              <a:extLst>
                <a:ext uri="{FF2B5EF4-FFF2-40B4-BE49-F238E27FC236}">
                  <a16:creationId xmlns:a16="http://schemas.microsoft.com/office/drawing/2014/main" id="{03D0B240-294A-496B-A195-8C83674B6B5F}"/>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6" name="Line 56">
              <a:extLst>
                <a:ext uri="{FF2B5EF4-FFF2-40B4-BE49-F238E27FC236}">
                  <a16:creationId xmlns:a16="http://schemas.microsoft.com/office/drawing/2014/main" id="{0DD6C4D3-9E44-4DD5-9BCC-80C01C92EC00}"/>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7" name="Freeform 57">
              <a:extLst>
                <a:ext uri="{FF2B5EF4-FFF2-40B4-BE49-F238E27FC236}">
                  <a16:creationId xmlns:a16="http://schemas.microsoft.com/office/drawing/2014/main" id="{117C1CA4-6311-44B1-A2F2-87D1AD788E71}"/>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8" name="Freeform 58">
              <a:extLst>
                <a:ext uri="{FF2B5EF4-FFF2-40B4-BE49-F238E27FC236}">
                  <a16:creationId xmlns:a16="http://schemas.microsoft.com/office/drawing/2014/main" id="{CFB9C860-6B5B-4521-824E-6F2CAE943DFD}"/>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9" name="Freeform 59">
              <a:extLst>
                <a:ext uri="{FF2B5EF4-FFF2-40B4-BE49-F238E27FC236}">
                  <a16:creationId xmlns:a16="http://schemas.microsoft.com/office/drawing/2014/main" id="{362EFAF5-2F21-42B8-963D-2B6D893FADC3}"/>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0" name="Freeform 60">
              <a:extLst>
                <a:ext uri="{FF2B5EF4-FFF2-40B4-BE49-F238E27FC236}">
                  <a16:creationId xmlns:a16="http://schemas.microsoft.com/office/drawing/2014/main" id="{C212B500-DB6E-40DF-9ECA-3DC14B450FED}"/>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1" name="Freeform 61">
              <a:extLst>
                <a:ext uri="{FF2B5EF4-FFF2-40B4-BE49-F238E27FC236}">
                  <a16:creationId xmlns:a16="http://schemas.microsoft.com/office/drawing/2014/main" id="{1FBFBB1F-8ABD-4CE7-916F-D5B39F9DBA8C}"/>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2" name="Line 62">
              <a:extLst>
                <a:ext uri="{FF2B5EF4-FFF2-40B4-BE49-F238E27FC236}">
                  <a16:creationId xmlns:a16="http://schemas.microsoft.com/office/drawing/2014/main" id="{CD241934-F4B5-4B7D-96F6-8C41A874BE1A}"/>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3" name="Line 63">
              <a:extLst>
                <a:ext uri="{FF2B5EF4-FFF2-40B4-BE49-F238E27FC236}">
                  <a16:creationId xmlns:a16="http://schemas.microsoft.com/office/drawing/2014/main" id="{3E13E3B3-C93D-4D22-90EA-C1DC66183E54}"/>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4" name="Line 64">
              <a:extLst>
                <a:ext uri="{FF2B5EF4-FFF2-40B4-BE49-F238E27FC236}">
                  <a16:creationId xmlns:a16="http://schemas.microsoft.com/office/drawing/2014/main" id="{B36EF168-6B50-4AFC-BF59-DD66679C8855}"/>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5" name="Line 65">
              <a:extLst>
                <a:ext uri="{FF2B5EF4-FFF2-40B4-BE49-F238E27FC236}">
                  <a16:creationId xmlns:a16="http://schemas.microsoft.com/office/drawing/2014/main" id="{D4DEE4A6-1E71-4CBE-B9A8-336D569D0A3C}"/>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6" name="Freeform 66">
              <a:extLst>
                <a:ext uri="{FF2B5EF4-FFF2-40B4-BE49-F238E27FC236}">
                  <a16:creationId xmlns:a16="http://schemas.microsoft.com/office/drawing/2014/main" id="{0DE978F5-7D86-49F7-9877-74B86E4D139E}"/>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67" name="Group 366">
              <a:extLst>
                <a:ext uri="{FF2B5EF4-FFF2-40B4-BE49-F238E27FC236}">
                  <a16:creationId xmlns:a16="http://schemas.microsoft.com/office/drawing/2014/main" id="{BC73485C-1EE6-423E-8EAB-76F453856DE5}"/>
                </a:ext>
              </a:extLst>
            </p:cNvPr>
            <p:cNvGrpSpPr/>
            <p:nvPr/>
          </p:nvGrpSpPr>
          <p:grpSpPr>
            <a:xfrm>
              <a:off x="10913128" y="4544291"/>
              <a:ext cx="243440" cy="185324"/>
              <a:chOff x="2502877" y="2643553"/>
              <a:chExt cx="3651737" cy="2779942"/>
            </a:xfrm>
            <a:grpFill/>
          </p:grpSpPr>
          <p:sp>
            <p:nvSpPr>
              <p:cNvPr id="368" name="Freeform: Shape 581">
                <a:extLst>
                  <a:ext uri="{FF2B5EF4-FFF2-40B4-BE49-F238E27FC236}">
                    <a16:creationId xmlns:a16="http://schemas.microsoft.com/office/drawing/2014/main" id="{E488D388-9B35-4D08-96F3-01F616C59116}"/>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69" name="Straight Connector 368">
                <a:extLst>
                  <a:ext uri="{FF2B5EF4-FFF2-40B4-BE49-F238E27FC236}">
                    <a16:creationId xmlns:a16="http://schemas.microsoft.com/office/drawing/2014/main" id="{49C02CA7-86F0-49FC-9F36-C52DBB1C83B6}"/>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EE6ADAAC-F811-4EC7-8CF2-6F7D3DA38C77}"/>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CE8DB909-EED9-4FDB-A496-E126AB8D2819}"/>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4ABECB83-9C3C-42B7-A1AD-2D3D9C6C77A6}"/>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73" name="Straight Arrow Connector 372">
            <a:extLst>
              <a:ext uri="{FF2B5EF4-FFF2-40B4-BE49-F238E27FC236}">
                <a16:creationId xmlns:a16="http://schemas.microsoft.com/office/drawing/2014/main" id="{F6E12CF5-746E-4881-AFE7-EBC6F3A00B40}"/>
              </a:ext>
            </a:extLst>
          </p:cNvPr>
          <p:cNvCxnSpPr>
            <a:cxnSpLocks/>
          </p:cNvCxnSpPr>
          <p:nvPr/>
        </p:nvCxnSpPr>
        <p:spPr>
          <a:xfrm>
            <a:off x="9597190" y="3731659"/>
            <a:ext cx="36731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1034F2C5-C1DD-4C31-9737-2064FE1F7080}"/>
              </a:ext>
            </a:extLst>
          </p:cNvPr>
          <p:cNvCxnSpPr>
            <a:cxnSpLocks/>
          </p:cNvCxnSpPr>
          <p:nvPr/>
        </p:nvCxnSpPr>
        <p:spPr>
          <a:xfrm>
            <a:off x="10869737" y="3737416"/>
            <a:ext cx="29000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75" name="Connector: Elbow 374">
            <a:extLst>
              <a:ext uri="{FF2B5EF4-FFF2-40B4-BE49-F238E27FC236}">
                <a16:creationId xmlns:a16="http://schemas.microsoft.com/office/drawing/2014/main" id="{BD22EF59-B5A6-439D-801F-1FA0E7C1618F}"/>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76" name="Rectangle 375">
            <a:extLst>
              <a:ext uri="{FF2B5EF4-FFF2-40B4-BE49-F238E27FC236}">
                <a16:creationId xmlns:a16="http://schemas.microsoft.com/office/drawing/2014/main" id="{861086E7-4D43-4653-A6ED-6D4B83C45476}"/>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377" name="Group 376">
            <a:extLst>
              <a:ext uri="{FF2B5EF4-FFF2-40B4-BE49-F238E27FC236}">
                <a16:creationId xmlns:a16="http://schemas.microsoft.com/office/drawing/2014/main" id="{0331096A-CF79-4E52-8778-32E506CC6AB2}"/>
              </a:ext>
            </a:extLst>
          </p:cNvPr>
          <p:cNvGrpSpPr/>
          <p:nvPr/>
        </p:nvGrpSpPr>
        <p:grpSpPr>
          <a:xfrm>
            <a:off x="7301810" y="2084774"/>
            <a:ext cx="416412" cy="339739"/>
            <a:chOff x="5818113" y="2550840"/>
            <a:chExt cx="529278" cy="431824"/>
          </a:xfrm>
        </p:grpSpPr>
        <p:sp>
          <p:nvSpPr>
            <p:cNvPr id="378" name="Diamond 377">
              <a:extLst>
                <a:ext uri="{FF2B5EF4-FFF2-40B4-BE49-F238E27FC236}">
                  <a16:creationId xmlns:a16="http://schemas.microsoft.com/office/drawing/2014/main" id="{DB64AC93-7C3C-411B-B93E-D40AFC4594ED}"/>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9" name="Freeform: Shape 378">
              <a:extLst>
                <a:ext uri="{FF2B5EF4-FFF2-40B4-BE49-F238E27FC236}">
                  <a16:creationId xmlns:a16="http://schemas.microsoft.com/office/drawing/2014/main" id="{1883C1A0-6D10-4BCD-85A0-CA911F19FDC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380" name="Picture 379">
            <a:extLst>
              <a:ext uri="{FF2B5EF4-FFF2-40B4-BE49-F238E27FC236}">
                <a16:creationId xmlns:a16="http://schemas.microsoft.com/office/drawing/2014/main" id="{8EA94A7C-AACB-42B6-AC9E-FFB075251CD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381" name="Picture 2">
            <a:extLst>
              <a:ext uri="{FF2B5EF4-FFF2-40B4-BE49-F238E27FC236}">
                <a16:creationId xmlns:a16="http://schemas.microsoft.com/office/drawing/2014/main" id="{3F0F2639-D008-49BF-86B8-2FC08340F4C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cxnSp>
        <p:nvCxnSpPr>
          <p:cNvPr id="382" name="Connector: Elbow 381">
            <a:extLst>
              <a:ext uri="{FF2B5EF4-FFF2-40B4-BE49-F238E27FC236}">
                <a16:creationId xmlns:a16="http://schemas.microsoft.com/office/drawing/2014/main" id="{CAB64778-C66E-45D3-866C-F2ECB53DCF35}"/>
              </a:ext>
            </a:extLst>
          </p:cNvPr>
          <p:cNvCxnSpPr>
            <a:cxnSpLocks/>
          </p:cNvCxnSpPr>
          <p:nvPr/>
        </p:nvCxnSpPr>
        <p:spPr>
          <a:xfrm rot="16200000" flipH="1">
            <a:off x="7948560" y="2249878"/>
            <a:ext cx="1136441" cy="1124248"/>
          </a:xfrm>
          <a:prstGeom prst="bentConnector3">
            <a:avLst>
              <a:gd name="adj1" fmla="val -20"/>
            </a:avLst>
          </a:prstGeom>
          <a:ln w="12700">
            <a:solidFill>
              <a:schemeClr val="tx2"/>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6086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p:nvPr>
        </p:nvSpPr>
        <p:spPr/>
        <p:txBody>
          <a:bodyPr/>
          <a:lstStyle/>
          <a:p>
            <a:r>
              <a:rPr lang="en-US" dirty="0">
                <a:solidFill>
                  <a:schemeClr val="tx1"/>
                </a:solidFill>
              </a:rPr>
              <a:t>Agenda - TBD</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4" name="Picture 3">
            <a:extLst>
              <a:ext uri="{FF2B5EF4-FFF2-40B4-BE49-F238E27FC236}">
                <a16:creationId xmlns:a16="http://schemas.microsoft.com/office/drawing/2014/main" id="{46148740-A121-4567-B74B-0B0E9C57B002}"/>
              </a:ext>
            </a:extLst>
          </p:cNvPr>
          <p:cNvPicPr>
            <a:picLocks noChangeAspect="1"/>
          </p:cNvPicPr>
          <p:nvPr/>
        </p:nvPicPr>
        <p:blipFill>
          <a:blip r:embed="rId3"/>
          <a:stretch>
            <a:fillRect/>
          </a:stretch>
        </p:blipFill>
        <p:spPr>
          <a:xfrm>
            <a:off x="799475" y="1604438"/>
            <a:ext cx="8717590" cy="4678568"/>
          </a:xfrm>
          <a:prstGeom prst="rect">
            <a:avLst/>
          </a:prstGeom>
        </p:spPr>
      </p:pic>
    </p:spTree>
    <p:extLst>
      <p:ext uri="{BB962C8B-B14F-4D97-AF65-F5344CB8AC3E}">
        <p14:creationId xmlns:p14="http://schemas.microsoft.com/office/powerpoint/2010/main" val="2739369315"/>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Data Warehouse migration</a:t>
            </a:r>
          </a:p>
        </p:txBody>
      </p:sp>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94699"/>
            <a:ext cx="11037622" cy="262241"/>
          </a:xfrm>
          <a:prstGeom prst="rect">
            <a:avLst/>
          </a:prstGeom>
        </p:spPr>
        <p:txBody>
          <a:bodyPr wrap="square">
            <a:spAutoFit/>
          </a:bodyPr>
          <a:lstStyle/>
          <a:p>
            <a:pPr algn="ctr" defTabSz="932597">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also supports other Big Data services like Azure HDInsight and Azure Data Lake to allow customers to tailor the architecture to meet their unique needs.</a:t>
            </a:r>
          </a:p>
        </p:txBody>
      </p:sp>
      <p:sp>
        <p:nvSpPr>
          <p:cNvPr id="201" name="TextBox 200">
            <a:extLst>
              <a:ext uri="{FF2B5EF4-FFF2-40B4-BE49-F238E27FC236}">
                <a16:creationId xmlns:a16="http://schemas.microsoft.com/office/drawing/2014/main" id="{F9C56B70-9515-41E3-BB42-CCEF34210744}"/>
              </a:ext>
            </a:extLst>
          </p:cNvPr>
          <p:cNvSpPr txBox="1"/>
          <p:nvPr/>
        </p:nvSpPr>
        <p:spPr>
          <a:xfrm>
            <a:off x="269779" y="2259892"/>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126" name="Group 125">
            <a:extLst>
              <a:ext uri="{FF2B5EF4-FFF2-40B4-BE49-F238E27FC236}">
                <a16:creationId xmlns:a16="http://schemas.microsoft.com/office/drawing/2014/main" id="{E9F70E89-C2D0-4DD6-8AE5-0067B55C1290}"/>
              </a:ext>
            </a:extLst>
          </p:cNvPr>
          <p:cNvGrpSpPr/>
          <p:nvPr/>
        </p:nvGrpSpPr>
        <p:grpSpPr>
          <a:xfrm>
            <a:off x="828300" y="1918913"/>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grpSp>
      </p:grpSp>
      <p:sp>
        <p:nvSpPr>
          <p:cNvPr id="174" name="Rectangle 173">
            <a:extLst>
              <a:ext uri="{FF2B5EF4-FFF2-40B4-BE49-F238E27FC236}">
                <a16:creationId xmlns:a16="http://schemas.microsoft.com/office/drawing/2014/main" id="{F416B2A6-C5FA-4460-9E25-A2A9EDD48597}"/>
              </a:ext>
            </a:extLst>
          </p:cNvPr>
          <p:cNvSpPr/>
          <p:nvPr/>
        </p:nvSpPr>
        <p:spPr>
          <a:xfrm>
            <a:off x="8675755" y="2548589"/>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grpSp>
        <p:nvGrpSpPr>
          <p:cNvPr id="178" name="Group 177">
            <a:extLst>
              <a:ext uri="{FF2B5EF4-FFF2-40B4-BE49-F238E27FC236}">
                <a16:creationId xmlns:a16="http://schemas.microsoft.com/office/drawing/2014/main" id="{4E8B449E-83EC-4C87-BBAC-25EFF89DFAD4}"/>
              </a:ext>
            </a:extLst>
          </p:cNvPr>
          <p:cNvGrpSpPr/>
          <p:nvPr/>
        </p:nvGrpSpPr>
        <p:grpSpPr>
          <a:xfrm>
            <a:off x="9046981" y="1975943"/>
            <a:ext cx="540169" cy="530466"/>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129" name="Straight Arrow Connector 128">
            <a:extLst>
              <a:ext uri="{FF2B5EF4-FFF2-40B4-BE49-F238E27FC236}">
                <a16:creationId xmlns:a16="http://schemas.microsoft.com/office/drawing/2014/main" id="{0E0C76B3-4BA0-4A8D-8373-8324D996373A}"/>
              </a:ext>
            </a:extLst>
          </p:cNvPr>
          <p:cNvCxnSpPr>
            <a:cxnSpLocks/>
          </p:cNvCxnSpPr>
          <p:nvPr/>
        </p:nvCxnSpPr>
        <p:spPr>
          <a:xfrm flipV="1">
            <a:off x="1863558" y="2311414"/>
            <a:ext cx="823052"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1284D0B8-9BA1-4BF2-AE5C-DCF164BAF985}"/>
              </a:ext>
            </a:extLst>
          </p:cNvPr>
          <p:cNvCxnSpPr>
            <a:cxnSpLocks/>
          </p:cNvCxnSpPr>
          <p:nvPr/>
        </p:nvCxnSpPr>
        <p:spPr>
          <a:xfrm>
            <a:off x="3698335" y="2308481"/>
            <a:ext cx="5094167"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pic>
        <p:nvPicPr>
          <p:cNvPr id="132" name="Picture 131">
            <a:extLst>
              <a:ext uri="{FF2B5EF4-FFF2-40B4-BE49-F238E27FC236}">
                <a16:creationId xmlns:a16="http://schemas.microsoft.com/office/drawing/2014/main" id="{DBB43ADA-2AA1-4083-8304-C897F90AD38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939547" y="2366762"/>
            <a:ext cx="498950" cy="120011"/>
          </a:xfrm>
          <a:prstGeom prst="rect">
            <a:avLst/>
          </a:prstGeom>
        </p:spPr>
      </p:pic>
      <p:cxnSp>
        <p:nvCxnSpPr>
          <p:cNvPr id="184" name="Straight Arrow Connector 183">
            <a:extLst>
              <a:ext uri="{FF2B5EF4-FFF2-40B4-BE49-F238E27FC236}">
                <a16:creationId xmlns:a16="http://schemas.microsoft.com/office/drawing/2014/main" id="{CFEE7FF5-745C-421B-8377-7307E88DF1B6}"/>
              </a:ext>
            </a:extLst>
          </p:cNvPr>
          <p:cNvCxnSpPr>
            <a:cxnSpLocks/>
          </p:cNvCxnSpPr>
          <p:nvPr/>
        </p:nvCxnSpPr>
        <p:spPr>
          <a:xfrm flipV="1">
            <a:off x="9704402" y="2308482"/>
            <a:ext cx="211981"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351CE063-39CF-45CA-AA72-43A801D63ADC}"/>
              </a:ext>
            </a:extLst>
          </p:cNvPr>
          <p:cNvGrpSpPr/>
          <p:nvPr/>
        </p:nvGrpSpPr>
        <p:grpSpPr>
          <a:xfrm>
            <a:off x="11144481" y="2092384"/>
            <a:ext cx="453035" cy="394251"/>
            <a:chOff x="1777107" y="1240971"/>
            <a:chExt cx="1471494" cy="1280568"/>
          </a:xfrm>
        </p:grpSpPr>
        <p:sp>
          <p:nvSpPr>
            <p:cNvPr id="190" name="Freeform 18">
              <a:extLst>
                <a:ext uri="{FF2B5EF4-FFF2-40B4-BE49-F238E27FC236}">
                  <a16:creationId xmlns:a16="http://schemas.microsoft.com/office/drawing/2014/main" id="{22833F36-BC39-4296-B148-54C87DE91CE3}"/>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1" name="Line 19">
              <a:extLst>
                <a:ext uri="{FF2B5EF4-FFF2-40B4-BE49-F238E27FC236}">
                  <a16:creationId xmlns:a16="http://schemas.microsoft.com/office/drawing/2014/main" id="{24B0221C-4AAF-4156-A7F6-75BC602E2C2C}"/>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2" name="Line 20">
              <a:extLst>
                <a:ext uri="{FF2B5EF4-FFF2-40B4-BE49-F238E27FC236}">
                  <a16:creationId xmlns:a16="http://schemas.microsoft.com/office/drawing/2014/main" id="{FD69BE27-1EE2-48F9-B0A6-FDF0F2BC264E}"/>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3" name="Freeform 21">
              <a:extLst>
                <a:ext uri="{FF2B5EF4-FFF2-40B4-BE49-F238E27FC236}">
                  <a16:creationId xmlns:a16="http://schemas.microsoft.com/office/drawing/2014/main" id="{BE7869E8-B10A-4654-AD30-EF303BA598B9}"/>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4" name="Line 22">
              <a:extLst>
                <a:ext uri="{FF2B5EF4-FFF2-40B4-BE49-F238E27FC236}">
                  <a16:creationId xmlns:a16="http://schemas.microsoft.com/office/drawing/2014/main" id="{76C31077-A7AC-4740-8ED8-F4F94F91F6DD}"/>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5" name="Freeform 23">
              <a:extLst>
                <a:ext uri="{FF2B5EF4-FFF2-40B4-BE49-F238E27FC236}">
                  <a16:creationId xmlns:a16="http://schemas.microsoft.com/office/drawing/2014/main" id="{8B99872B-7AAE-41FC-868B-524F94EF18FB}"/>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6" name="Freeform 24">
              <a:extLst>
                <a:ext uri="{FF2B5EF4-FFF2-40B4-BE49-F238E27FC236}">
                  <a16:creationId xmlns:a16="http://schemas.microsoft.com/office/drawing/2014/main" id="{EE529515-64CF-4BD5-9D6A-D87D4E3BFA3C}"/>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7" name="Line 25">
              <a:extLst>
                <a:ext uri="{FF2B5EF4-FFF2-40B4-BE49-F238E27FC236}">
                  <a16:creationId xmlns:a16="http://schemas.microsoft.com/office/drawing/2014/main" id="{BBE9ADFC-1B30-4A16-A8AE-2EF1F2D463B2}"/>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8" name="Line 26">
              <a:extLst>
                <a:ext uri="{FF2B5EF4-FFF2-40B4-BE49-F238E27FC236}">
                  <a16:creationId xmlns:a16="http://schemas.microsoft.com/office/drawing/2014/main" id="{7E67232F-185D-46AF-9BE3-2153495D10C0}"/>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9" name="Line 27">
              <a:extLst>
                <a:ext uri="{FF2B5EF4-FFF2-40B4-BE49-F238E27FC236}">
                  <a16:creationId xmlns:a16="http://schemas.microsoft.com/office/drawing/2014/main" id="{F81FBA92-4461-4C76-8D62-EE25BC01FE20}"/>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00" name="Line 28">
              <a:extLst>
                <a:ext uri="{FF2B5EF4-FFF2-40B4-BE49-F238E27FC236}">
                  <a16:creationId xmlns:a16="http://schemas.microsoft.com/office/drawing/2014/main" id="{D5803BEA-72B4-4B56-94F8-A25D63B7F9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189" name="TextBox 188">
            <a:extLst>
              <a:ext uri="{FF2B5EF4-FFF2-40B4-BE49-F238E27FC236}">
                <a16:creationId xmlns:a16="http://schemas.microsoft.com/office/drawing/2014/main" id="{CF1EB53C-AAB5-41B7-B5FE-06FB02829477}"/>
              </a:ext>
            </a:extLst>
          </p:cNvPr>
          <p:cNvSpPr txBox="1"/>
          <p:nvPr/>
        </p:nvSpPr>
        <p:spPr>
          <a:xfrm>
            <a:off x="10581081" y="2548589"/>
            <a:ext cx="1579838"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p:txBody>
      </p:sp>
      <p:pic>
        <p:nvPicPr>
          <p:cNvPr id="227" name="Picture 226">
            <a:extLst>
              <a:ext uri="{FF2B5EF4-FFF2-40B4-BE49-F238E27FC236}">
                <a16:creationId xmlns:a16="http://schemas.microsoft.com/office/drawing/2014/main" id="{EF392CE2-3B4E-45FC-8E9C-853171E946A6}"/>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9970820" y="2222534"/>
            <a:ext cx="861502" cy="171872"/>
          </a:xfrm>
          <a:prstGeom prst="rect">
            <a:avLst/>
          </a:prstGeom>
        </p:spPr>
      </p:pic>
      <p:grpSp>
        <p:nvGrpSpPr>
          <p:cNvPr id="32" name="Group 31">
            <a:extLst>
              <a:ext uri="{FF2B5EF4-FFF2-40B4-BE49-F238E27FC236}">
                <a16:creationId xmlns:a16="http://schemas.microsoft.com/office/drawing/2014/main" id="{ED7C2D06-F6FB-42A9-B7DA-43CFBA263ED8}"/>
              </a:ext>
            </a:extLst>
          </p:cNvPr>
          <p:cNvGrpSpPr/>
          <p:nvPr/>
        </p:nvGrpSpPr>
        <p:grpSpPr>
          <a:xfrm>
            <a:off x="296528" y="2467187"/>
            <a:ext cx="11074473" cy="3790177"/>
            <a:chOff x="289876" y="2419030"/>
            <a:chExt cx="10858312" cy="3716197"/>
          </a:xfrm>
        </p:grpSpPr>
        <p:sp>
          <p:nvSpPr>
            <p:cNvPr id="134" name="Rectangle 133">
              <a:extLst>
                <a:ext uri="{FF2B5EF4-FFF2-40B4-BE49-F238E27FC236}">
                  <a16:creationId xmlns:a16="http://schemas.microsoft.com/office/drawing/2014/main" id="{E495E428-8598-4231-BAD8-8DBA852340E5}"/>
                </a:ext>
              </a:extLst>
            </p:cNvPr>
            <p:cNvSpPr/>
            <p:nvPr/>
          </p:nvSpPr>
          <p:spPr>
            <a:xfrm>
              <a:off x="4588408" y="4873451"/>
              <a:ext cx="1327608"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4991121" y="4373394"/>
              <a:ext cx="507755" cy="435880"/>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45532" y="3593006"/>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271" name="Rectangle 270">
              <a:extLst>
                <a:ext uri="{FF2B5EF4-FFF2-40B4-BE49-F238E27FC236}">
                  <a16:creationId xmlns:a16="http://schemas.microsoft.com/office/drawing/2014/main" id="{9AD7FDE5-E623-48DC-8914-03F0618E4AD5}"/>
                </a:ext>
              </a:extLst>
            </p:cNvPr>
            <p:cNvSpPr/>
            <p:nvPr/>
          </p:nvSpPr>
          <p:spPr>
            <a:xfrm>
              <a:off x="2460504" y="4873451"/>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875970" y="4392623"/>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52206" y="4610173"/>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60895" y="3030141"/>
              <a:ext cx="91440" cy="3105086"/>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648266" y="4873451"/>
              <a:ext cx="1428598" cy="249299"/>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158423" y="4452874"/>
              <a:ext cx="408284" cy="333108"/>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034403" y="5185543"/>
              <a:ext cx="298216" cy="155983"/>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89876" y="4682657"/>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5532" y="5772308"/>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888412" y="4239027"/>
              <a:ext cx="247721" cy="366053"/>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25283" y="4610173"/>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430273" y="5234558"/>
              <a:ext cx="336572" cy="99710"/>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Group 201">
              <a:extLst>
                <a:ext uri="{FF2B5EF4-FFF2-40B4-BE49-F238E27FC236}">
                  <a16:creationId xmlns:a16="http://schemas.microsoft.com/office/drawing/2014/main" id="{28487684-1504-4124-91E0-5B72D49A9F13}"/>
                </a:ext>
              </a:extLst>
            </p:cNvPr>
            <p:cNvGrpSpPr/>
            <p:nvPr/>
          </p:nvGrpSpPr>
          <p:grpSpPr>
            <a:xfrm>
              <a:off x="888410" y="5368959"/>
              <a:ext cx="247724" cy="303248"/>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16370" y="3171944"/>
              <a:ext cx="391806" cy="339374"/>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5" name="Rectangle 174">
              <a:extLst>
                <a:ext uri="{FF2B5EF4-FFF2-40B4-BE49-F238E27FC236}">
                  <a16:creationId xmlns:a16="http://schemas.microsoft.com/office/drawing/2014/main" id="{FCCFBC6F-FBEF-4E8A-878D-3628B92C565C}"/>
                </a:ext>
              </a:extLst>
            </p:cNvPr>
            <p:cNvSpPr/>
            <p:nvPr/>
          </p:nvSpPr>
          <p:spPr>
            <a:xfrm>
              <a:off x="9655147" y="4204970"/>
              <a:ext cx="1065820" cy="406265"/>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9681257" y="5547188"/>
              <a:ext cx="1013600" cy="249299"/>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a:stCxn id="175" idx="2"/>
            </p:cNvCxnSpPr>
            <p:nvPr/>
          </p:nvCxnSpPr>
          <p:spPr>
            <a:xfrm>
              <a:off x="10188057" y="4611235"/>
              <a:ext cx="0" cy="4397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45" name="Group 244">
              <a:extLst>
                <a:ext uri="{FF2B5EF4-FFF2-40B4-BE49-F238E27FC236}">
                  <a16:creationId xmlns:a16="http://schemas.microsoft.com/office/drawing/2014/main" id="{EA0B539D-BB41-46D6-AE95-75B6811B904D}"/>
                </a:ext>
              </a:extLst>
            </p:cNvPr>
            <p:cNvGrpSpPr/>
            <p:nvPr/>
          </p:nvGrpSpPr>
          <p:grpSpPr>
            <a:xfrm>
              <a:off x="9939007" y="3776602"/>
              <a:ext cx="498100" cy="38780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9988987" y="5118820"/>
              <a:ext cx="398140" cy="303090"/>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25" name="Connector: Elbow 124">
              <a:extLst>
                <a:ext uri="{FF2B5EF4-FFF2-40B4-BE49-F238E27FC236}">
                  <a16:creationId xmlns:a16="http://schemas.microsoft.com/office/drawing/2014/main" id="{379D451F-CC04-4D3F-8557-5F9ED9F3BA03}"/>
                </a:ext>
              </a:extLst>
            </p:cNvPr>
            <p:cNvCxnSpPr>
              <a:cxnSpLocks/>
              <a:stCxn id="174" idx="2"/>
            </p:cNvCxnSpPr>
            <p:nvPr/>
          </p:nvCxnSpPr>
          <p:spPr>
            <a:xfrm rot="16200000" flipH="1">
              <a:off x="8950145" y="3089306"/>
              <a:ext cx="944115" cy="575720"/>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CC6FFB31-28FB-43B1-A5C6-8D9600E3A38F}"/>
                </a:ext>
              </a:extLst>
            </p:cNvPr>
            <p:cNvCxnSpPr>
              <a:cxnSpLocks/>
            </p:cNvCxnSpPr>
            <p:nvPr/>
          </p:nvCxnSpPr>
          <p:spPr>
            <a:xfrm>
              <a:off x="5677622" y="4610173"/>
              <a:ext cx="135678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BBD0F963-3783-47E4-B7C1-4EE0F5231902}"/>
                </a:ext>
              </a:extLst>
            </p:cNvPr>
            <p:cNvCxnSpPr>
              <a:cxnSpLocks/>
              <a:endCxn id="189" idx="2"/>
            </p:cNvCxnSpPr>
            <p:nvPr/>
          </p:nvCxnSpPr>
          <p:spPr>
            <a:xfrm rot="5400000" flipH="1" flipV="1">
              <a:off x="10265779" y="3057266"/>
              <a:ext cx="1191531" cy="573286"/>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1015478B-C80F-4197-8F79-DC7913E342DE}"/>
                </a:ext>
              </a:extLst>
            </p:cNvPr>
            <p:cNvCxnSpPr>
              <a:cxnSpLocks/>
            </p:cNvCxnSpPr>
            <p:nvPr/>
          </p:nvCxnSpPr>
          <p:spPr>
            <a:xfrm flipV="1">
              <a:off x="5243111" y="2419030"/>
              <a:ext cx="3363069" cy="1869213"/>
            </a:xfrm>
            <a:prstGeom prst="bentConnector3">
              <a:avLst>
                <a:gd name="adj1" fmla="val 4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4" name="Connector: Elbow 233">
              <a:extLst>
                <a:ext uri="{FF2B5EF4-FFF2-40B4-BE49-F238E27FC236}">
                  <a16:creationId xmlns:a16="http://schemas.microsoft.com/office/drawing/2014/main" id="{8F466B4F-DA87-4299-B8AB-2CD24CB3A516}"/>
                </a:ext>
              </a:extLst>
            </p:cNvPr>
            <p:cNvCxnSpPr>
              <a:cxnSpLocks/>
            </p:cNvCxnSpPr>
            <p:nvPr/>
          </p:nvCxnSpPr>
          <p:spPr>
            <a:xfrm>
              <a:off x="7690727" y="4619428"/>
              <a:ext cx="2206538" cy="622629"/>
            </a:xfrm>
            <a:prstGeom prst="bentConnector3">
              <a:avLst>
                <a:gd name="adj1" fmla="val 64759"/>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5" name="Connector: Elbow 234">
              <a:extLst>
                <a:ext uri="{FF2B5EF4-FFF2-40B4-BE49-F238E27FC236}">
                  <a16:creationId xmlns:a16="http://schemas.microsoft.com/office/drawing/2014/main" id="{FDDCAB3B-E600-4573-BE2D-E18B46AE60C3}"/>
                </a:ext>
              </a:extLst>
            </p:cNvPr>
            <p:cNvCxnSpPr>
              <a:cxnSpLocks/>
            </p:cNvCxnSpPr>
            <p:nvPr/>
          </p:nvCxnSpPr>
          <p:spPr>
            <a:xfrm flipV="1">
              <a:off x="7705939" y="3995448"/>
              <a:ext cx="2004121" cy="623980"/>
            </a:xfrm>
            <a:prstGeom prst="bentConnector3">
              <a:avLst>
                <a:gd name="adj1" fmla="val 7064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58DCBCD-2E6E-4EAC-A368-DF045BF6EAB3}"/>
              </a:ext>
            </a:extLst>
          </p:cNvPr>
          <p:cNvGrpSpPr/>
          <p:nvPr/>
        </p:nvGrpSpPr>
        <p:grpSpPr>
          <a:xfrm>
            <a:off x="2794436" y="2121682"/>
            <a:ext cx="789172" cy="188685"/>
            <a:chOff x="2540307" y="2065732"/>
            <a:chExt cx="895373" cy="214078"/>
          </a:xfrm>
        </p:grpSpPr>
        <p:pic>
          <p:nvPicPr>
            <p:cNvPr id="131" name="Picture 130">
              <a:extLst>
                <a:ext uri="{FF2B5EF4-FFF2-40B4-BE49-F238E27FC236}">
                  <a16:creationId xmlns:a16="http://schemas.microsoft.com/office/drawing/2014/main" id="{C0915A8D-65E1-4F42-8D8B-399DDC994B4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saturation sat="0"/>
                      </a14:imgEffect>
                      <a14:imgEffect>
                        <a14:brightnessContrast bright="-28000"/>
                      </a14:imgEffect>
                    </a14:imgLayer>
                  </a14:imgProps>
                </a:ext>
                <a:ext uri="{28A0092B-C50C-407E-A947-70E740481C1C}">
                  <a14:useLocalDpi xmlns:a14="http://schemas.microsoft.com/office/drawing/2010/main" val="0"/>
                </a:ext>
              </a:extLst>
            </a:blip>
            <a:srcRect r="72239"/>
            <a:stretch/>
          </p:blipFill>
          <p:spPr>
            <a:xfrm>
              <a:off x="2540307" y="2065732"/>
              <a:ext cx="247555" cy="214078"/>
            </a:xfrm>
            <a:prstGeom prst="rect">
              <a:avLst/>
            </a:prstGeom>
          </p:spPr>
        </p:pic>
        <p:pic>
          <p:nvPicPr>
            <p:cNvPr id="173" name="Picture 172">
              <a:extLst>
                <a:ext uri="{FF2B5EF4-FFF2-40B4-BE49-F238E27FC236}">
                  <a16:creationId xmlns:a16="http://schemas.microsoft.com/office/drawing/2014/main" id="{D4D923D2-DAA6-4061-9C62-DB004289BBB6}"/>
                </a:ext>
              </a:extLst>
            </p:cNvPr>
            <p:cNvPicPr>
              <a:picLocks noChangeAspect="1"/>
            </p:cNvPicPr>
            <p:nvPr/>
          </p:nvPicPr>
          <p:blipFill rotWithShape="1">
            <a:blip r:embed="rId13" cstate="print">
              <a:extLst>
                <a:ext uri="{BEBA8EAE-BF5A-486C-A8C5-ECC9F3942E4B}">
                  <a14:imgProps xmlns:a14="http://schemas.microsoft.com/office/drawing/2010/main">
                    <a14:imgLayer r:embed="rId12">
                      <a14:imgEffect>
                        <a14:saturation sat="0"/>
                      </a14:imgEffect>
                      <a14:imgEffect>
                        <a14:brightnessContrast bright="18000"/>
                      </a14:imgEffect>
                    </a14:imgLayer>
                  </a14:imgProps>
                </a:ext>
                <a:ext uri="{28A0092B-C50C-407E-A947-70E740481C1C}">
                  <a14:useLocalDpi xmlns:a14="http://schemas.microsoft.com/office/drawing/2010/main" val="0"/>
                </a:ext>
              </a:extLst>
            </a:blip>
            <a:srcRect l="29183"/>
            <a:stretch/>
          </p:blipFill>
          <p:spPr>
            <a:xfrm>
              <a:off x="2804186" y="2065732"/>
              <a:ext cx="631494" cy="214078"/>
            </a:xfrm>
            <a:prstGeom prst="rect">
              <a:avLst/>
            </a:prstGeom>
          </p:spPr>
        </p:pic>
      </p:grpSp>
      <p:cxnSp>
        <p:nvCxnSpPr>
          <p:cNvPr id="185" name="Straight Arrow Connector 184">
            <a:extLst>
              <a:ext uri="{FF2B5EF4-FFF2-40B4-BE49-F238E27FC236}">
                <a16:creationId xmlns:a16="http://schemas.microsoft.com/office/drawing/2014/main" id="{A419B4FA-66BD-4C15-8625-900059CFD423}"/>
              </a:ext>
            </a:extLst>
          </p:cNvPr>
          <p:cNvCxnSpPr>
            <a:cxnSpLocks/>
          </p:cNvCxnSpPr>
          <p:nvPr/>
        </p:nvCxnSpPr>
        <p:spPr>
          <a:xfrm flipV="1">
            <a:off x="10817951" y="2308482"/>
            <a:ext cx="211981"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6" name="Rectangle 185">
            <a:extLst>
              <a:ext uri="{FF2B5EF4-FFF2-40B4-BE49-F238E27FC236}">
                <a16:creationId xmlns:a16="http://schemas.microsoft.com/office/drawing/2014/main" id="{0B98F3F8-A2A1-4702-BE7E-DCDB27A9BA25}"/>
              </a:ext>
            </a:extLst>
          </p:cNvPr>
          <p:cNvSpPr/>
          <p:nvPr/>
        </p:nvSpPr>
        <p:spPr>
          <a:xfrm>
            <a:off x="6851638" y="2448482"/>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2632306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hub &amp; Spoke architecture for bi </a:t>
            </a:r>
            <a:endParaRPr lang="en-US" dirty="0"/>
          </a:p>
        </p:txBody>
      </p:sp>
      <p:sp>
        <p:nvSpPr>
          <p:cNvPr id="260" name="Rectangle 259">
            <a:extLst>
              <a:ext uri="{FF2B5EF4-FFF2-40B4-BE49-F238E27FC236}">
                <a16:creationId xmlns:a16="http://schemas.microsoft.com/office/drawing/2014/main" id="{2FED0D61-8F69-4B0A-BABA-1D4276ABF84C}"/>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261" name="Group 260">
            <a:extLst>
              <a:ext uri="{FF2B5EF4-FFF2-40B4-BE49-F238E27FC236}">
                <a16:creationId xmlns:a16="http://schemas.microsoft.com/office/drawing/2014/main" id="{C86EAB6D-2E17-466A-AB96-63A0AA3CCFB2}"/>
              </a:ext>
            </a:extLst>
          </p:cNvPr>
          <p:cNvGrpSpPr/>
          <p:nvPr/>
        </p:nvGrpSpPr>
        <p:grpSpPr>
          <a:xfrm>
            <a:off x="8887659" y="3462896"/>
            <a:ext cx="540678" cy="530968"/>
            <a:chOff x="2549926" y="1227604"/>
            <a:chExt cx="5177116" cy="5084148"/>
          </a:xfrm>
        </p:grpSpPr>
        <p:sp>
          <p:nvSpPr>
            <p:cNvPr id="262" name="Freeform: Shape 821">
              <a:extLst>
                <a:ext uri="{FF2B5EF4-FFF2-40B4-BE49-F238E27FC236}">
                  <a16:creationId xmlns:a16="http://schemas.microsoft.com/office/drawing/2014/main" id="{1C350012-83BF-4F5E-B5BB-960547DD00DA}"/>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C5F10-581A-4791-89C3-D2BD7A798407}"/>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8813922-ABC8-440B-89B1-1C757DF7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175A45D-430A-4374-91A2-F737F0D356CB}"/>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D78E5FA-611F-46C4-96FA-FE2A4512F6E0}"/>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4703E2DF-1870-4734-891D-F510EEABD9B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8841FAF6-BBC1-49D9-BC7A-726AA36CB849}"/>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Cylinder 828">
              <a:extLst>
                <a:ext uri="{FF2B5EF4-FFF2-40B4-BE49-F238E27FC236}">
                  <a16:creationId xmlns:a16="http://schemas.microsoft.com/office/drawing/2014/main" id="{2C71583C-A581-4156-8102-EF42925AE9A1}"/>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EA6A537B-325F-43FC-B842-3B24469B9110}"/>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C0A93A-E454-40D3-BC7C-B4B1624A5B25}"/>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44" name="Group 243">
            <a:extLst>
              <a:ext uri="{FF2B5EF4-FFF2-40B4-BE49-F238E27FC236}">
                <a16:creationId xmlns:a16="http://schemas.microsoft.com/office/drawing/2014/main" id="{F842630B-61F1-4DB7-8AAE-88C9EEDD7AC2}"/>
              </a:ext>
            </a:extLst>
          </p:cNvPr>
          <p:cNvGrpSpPr/>
          <p:nvPr/>
        </p:nvGrpSpPr>
        <p:grpSpPr>
          <a:xfrm>
            <a:off x="229916" y="1938542"/>
            <a:ext cx="1579838" cy="865044"/>
            <a:chOff x="263999" y="4368454"/>
            <a:chExt cx="1549001" cy="848159"/>
          </a:xfrm>
        </p:grpSpPr>
        <p:grpSp>
          <p:nvGrpSpPr>
            <p:cNvPr id="245" name="Group 244">
              <a:extLst>
                <a:ext uri="{FF2B5EF4-FFF2-40B4-BE49-F238E27FC236}">
                  <a16:creationId xmlns:a16="http://schemas.microsoft.com/office/drawing/2014/main" id="{AE1AF868-4ACC-4D7E-9DD0-02BF964945C5}"/>
                </a:ext>
              </a:extLst>
            </p:cNvPr>
            <p:cNvGrpSpPr/>
            <p:nvPr/>
          </p:nvGrpSpPr>
          <p:grpSpPr>
            <a:xfrm>
              <a:off x="816403" y="4368454"/>
              <a:ext cx="444192" cy="386556"/>
              <a:chOff x="1777107" y="1240971"/>
              <a:chExt cx="1471494" cy="1280568"/>
            </a:xfrm>
          </p:grpSpPr>
          <p:sp>
            <p:nvSpPr>
              <p:cNvPr id="247" name="Freeform 18">
                <a:extLst>
                  <a:ext uri="{FF2B5EF4-FFF2-40B4-BE49-F238E27FC236}">
                    <a16:creationId xmlns:a16="http://schemas.microsoft.com/office/drawing/2014/main" id="{75B06F20-6E8C-4AFC-AC32-283669F1515E}"/>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Line 19">
                <a:extLst>
                  <a:ext uri="{FF2B5EF4-FFF2-40B4-BE49-F238E27FC236}">
                    <a16:creationId xmlns:a16="http://schemas.microsoft.com/office/drawing/2014/main" id="{251C0657-E223-43B8-900F-5A7DFF366DDB}"/>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0">
                <a:extLst>
                  <a:ext uri="{FF2B5EF4-FFF2-40B4-BE49-F238E27FC236}">
                    <a16:creationId xmlns:a16="http://schemas.microsoft.com/office/drawing/2014/main" id="{132E21C2-B60C-4510-BF3D-EA9B6BD4D298}"/>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Freeform 21">
                <a:extLst>
                  <a:ext uri="{FF2B5EF4-FFF2-40B4-BE49-F238E27FC236}">
                    <a16:creationId xmlns:a16="http://schemas.microsoft.com/office/drawing/2014/main" id="{99A35862-DCC2-4BF7-B8AD-D2BB2171B87D}"/>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1" name="Line 22">
                <a:extLst>
                  <a:ext uri="{FF2B5EF4-FFF2-40B4-BE49-F238E27FC236}">
                    <a16:creationId xmlns:a16="http://schemas.microsoft.com/office/drawing/2014/main" id="{97B66EFB-99F4-4475-8AE0-CC096E246EB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Freeform 23">
                <a:extLst>
                  <a:ext uri="{FF2B5EF4-FFF2-40B4-BE49-F238E27FC236}">
                    <a16:creationId xmlns:a16="http://schemas.microsoft.com/office/drawing/2014/main" id="{571B4779-3827-466A-BB9A-3B94F41DFBDC}"/>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3" name="Freeform 24">
                <a:extLst>
                  <a:ext uri="{FF2B5EF4-FFF2-40B4-BE49-F238E27FC236}">
                    <a16:creationId xmlns:a16="http://schemas.microsoft.com/office/drawing/2014/main" id="{8909A01F-9804-4D2A-9433-ADA532473D9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4" name="Line 25">
                <a:extLst>
                  <a:ext uri="{FF2B5EF4-FFF2-40B4-BE49-F238E27FC236}">
                    <a16:creationId xmlns:a16="http://schemas.microsoft.com/office/drawing/2014/main" id="{F382F39C-1CBE-44D8-872C-269A0C975959}"/>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5" name="Line 26">
                <a:extLst>
                  <a:ext uri="{FF2B5EF4-FFF2-40B4-BE49-F238E27FC236}">
                    <a16:creationId xmlns:a16="http://schemas.microsoft.com/office/drawing/2014/main" id="{C6151A83-8EA8-4668-9427-928B7A804D7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6" name="Line 27">
                <a:extLst>
                  <a:ext uri="{FF2B5EF4-FFF2-40B4-BE49-F238E27FC236}">
                    <a16:creationId xmlns:a16="http://schemas.microsoft.com/office/drawing/2014/main" id="{364696B2-2F72-4100-9578-63909423175C}"/>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7" name="Line 28">
                <a:extLst>
                  <a:ext uri="{FF2B5EF4-FFF2-40B4-BE49-F238E27FC236}">
                    <a16:creationId xmlns:a16="http://schemas.microsoft.com/office/drawing/2014/main" id="{34E999FF-F07E-43BA-AE2F-760487818B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46" name="TextBox 245">
              <a:extLst>
                <a:ext uri="{FF2B5EF4-FFF2-40B4-BE49-F238E27FC236}">
                  <a16:creationId xmlns:a16="http://schemas.microsoft.com/office/drawing/2014/main" id="{9A2A6AAE-E94D-4139-A763-4E47141D072E}"/>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87" name="Rectangle 286">
            <a:extLst>
              <a:ext uri="{FF2B5EF4-FFF2-40B4-BE49-F238E27FC236}">
                <a16:creationId xmlns:a16="http://schemas.microsoft.com/office/drawing/2014/main" id="{B77DDD68-CDC0-4E6B-AB32-A9D14D993FE3}"/>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2241"/>
          </a:xfrm>
          <a:prstGeom prst="rect">
            <a:avLst/>
          </a:prstGeom>
        </p:spPr>
        <p:txBody>
          <a:bodyPr wrap="square">
            <a:spAutoFit/>
          </a:bodyPr>
          <a:lstStyle/>
          <a:p>
            <a:pPr algn="ctr" defTabSz="932597">
              <a:spcAft>
                <a:spcPts val="306"/>
              </a:spcAft>
              <a:buSzPct val="90000"/>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and Azure Data Lake in various layers to allow customers a truly customized solution.</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50804" y="5053385"/>
            <a:ext cx="558124" cy="434540"/>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CB953BD-DC44-4E38-8F45-A43363FBF6BA}"/>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29B87170-7D02-45E1-8952-9D6F22A8B007}"/>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D20F0C1E-13E3-4A2A-801B-A03D9E80E8F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57E81677-4CFB-4F61-B43D-D66A9DBEB092}"/>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6" name="Straight Arrow Connector 195">
            <a:extLst>
              <a:ext uri="{FF2B5EF4-FFF2-40B4-BE49-F238E27FC236}">
                <a16:creationId xmlns:a16="http://schemas.microsoft.com/office/drawing/2014/main" id="{3F4FA4FF-2B99-43E0-B5CA-C67BB099FDD1}"/>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EA1984B-1EAC-43ED-8571-36EF15A0F54D}"/>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201" name="Rectangle 200">
            <a:extLst>
              <a:ext uri="{FF2B5EF4-FFF2-40B4-BE49-F238E27FC236}">
                <a16:creationId xmlns:a16="http://schemas.microsoft.com/office/drawing/2014/main" id="{148CD9DC-D4E3-40CB-A6BA-41EC3F9380C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sp>
        <p:nvSpPr>
          <p:cNvPr id="127" name="Rectangle 126">
            <a:extLst>
              <a:ext uri="{FF2B5EF4-FFF2-40B4-BE49-F238E27FC236}">
                <a16:creationId xmlns:a16="http://schemas.microsoft.com/office/drawing/2014/main" id="{89135538-21B4-419B-8C6D-E9A33A6EE1DA}"/>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9" name="Group 128">
            <a:extLst>
              <a:ext uri="{FF2B5EF4-FFF2-40B4-BE49-F238E27FC236}">
                <a16:creationId xmlns:a16="http://schemas.microsoft.com/office/drawing/2014/main" id="{543FF9DE-91E5-4457-8243-7F1A68923402}"/>
              </a:ext>
            </a:extLst>
          </p:cNvPr>
          <p:cNvGrpSpPr/>
          <p:nvPr/>
        </p:nvGrpSpPr>
        <p:grpSpPr>
          <a:xfrm>
            <a:off x="7301810" y="2084774"/>
            <a:ext cx="416412" cy="339739"/>
            <a:chOff x="5818113" y="2550840"/>
            <a:chExt cx="529278" cy="431824"/>
          </a:xfrm>
        </p:grpSpPr>
        <p:sp>
          <p:nvSpPr>
            <p:cNvPr id="130" name="Diamond 129">
              <a:extLst>
                <a:ext uri="{FF2B5EF4-FFF2-40B4-BE49-F238E27FC236}">
                  <a16:creationId xmlns:a16="http://schemas.microsoft.com/office/drawing/2014/main" id="{263E698E-41D2-4F47-ABA5-6672C5FA8DF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DB8D71C9-1D17-4A1A-B3D2-834178C160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2" name="Picture 131">
            <a:extLst>
              <a:ext uri="{FF2B5EF4-FFF2-40B4-BE49-F238E27FC236}">
                <a16:creationId xmlns:a16="http://schemas.microsoft.com/office/drawing/2014/main" id="{4CACDCA8-6DA1-438E-9CA8-C97BC506BA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133" name="Picture 2">
            <a:extLst>
              <a:ext uri="{FF2B5EF4-FFF2-40B4-BE49-F238E27FC236}">
                <a16:creationId xmlns:a16="http://schemas.microsoft.com/office/drawing/2014/main" id="{F5149BBE-9A5E-4CBC-9763-CC73D938598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5A3B3510-E0B6-4E1C-A280-F130895B5981}"/>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150" name="TextBox 149">
            <a:extLst>
              <a:ext uri="{FF2B5EF4-FFF2-40B4-BE49-F238E27FC236}">
                <a16:creationId xmlns:a16="http://schemas.microsoft.com/office/drawing/2014/main" id="{D1A8E2C0-04A2-4D5E-BBA3-23C76F7EBA4D}"/>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95E30767-6B2F-4E48-B13E-9B5A3AE6647C}"/>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2" name="Group 151">
            <a:extLst>
              <a:ext uri="{FF2B5EF4-FFF2-40B4-BE49-F238E27FC236}">
                <a16:creationId xmlns:a16="http://schemas.microsoft.com/office/drawing/2014/main" id="{4093C744-F9FA-4AE2-9F78-CDE226C614F9}"/>
              </a:ext>
            </a:extLst>
          </p:cNvPr>
          <p:cNvGrpSpPr/>
          <p:nvPr/>
        </p:nvGrpSpPr>
        <p:grpSpPr>
          <a:xfrm>
            <a:off x="878237" y="4234796"/>
            <a:ext cx="252652" cy="373340"/>
            <a:chOff x="9362108" y="1989394"/>
            <a:chExt cx="1356127" cy="2003921"/>
          </a:xfrm>
        </p:grpSpPr>
        <p:sp>
          <p:nvSpPr>
            <p:cNvPr id="153" name="Line 46">
              <a:extLst>
                <a:ext uri="{FF2B5EF4-FFF2-40B4-BE49-F238E27FC236}">
                  <a16:creationId xmlns:a16="http://schemas.microsoft.com/office/drawing/2014/main" id="{5AD0C738-533A-4177-A4D3-A9379ADFD612}"/>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4" name="Line 47">
              <a:extLst>
                <a:ext uri="{FF2B5EF4-FFF2-40B4-BE49-F238E27FC236}">
                  <a16:creationId xmlns:a16="http://schemas.microsoft.com/office/drawing/2014/main" id="{E13D6873-E22E-4F4E-BFC4-B2214D667592}"/>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5" name="Rectangle 48">
              <a:extLst>
                <a:ext uri="{FF2B5EF4-FFF2-40B4-BE49-F238E27FC236}">
                  <a16:creationId xmlns:a16="http://schemas.microsoft.com/office/drawing/2014/main" id="{84AC12D6-631F-4151-B96C-F0986FA1CA2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6" name="Freeform 49">
              <a:extLst>
                <a:ext uri="{FF2B5EF4-FFF2-40B4-BE49-F238E27FC236}">
                  <a16:creationId xmlns:a16="http://schemas.microsoft.com/office/drawing/2014/main" id="{4BB10400-59F5-47EC-AB2D-A91491ECB43C}"/>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7" name="Line 50">
              <a:extLst>
                <a:ext uri="{FF2B5EF4-FFF2-40B4-BE49-F238E27FC236}">
                  <a16:creationId xmlns:a16="http://schemas.microsoft.com/office/drawing/2014/main" id="{ED3AA8B6-1E20-4015-8AFF-E5DFD992ABB6}"/>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8" name="Line 51">
              <a:extLst>
                <a:ext uri="{FF2B5EF4-FFF2-40B4-BE49-F238E27FC236}">
                  <a16:creationId xmlns:a16="http://schemas.microsoft.com/office/drawing/2014/main" id="{57FC3207-0C3C-4B26-8C75-77FFFD4A9997}"/>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9" name="Line 52">
              <a:extLst>
                <a:ext uri="{FF2B5EF4-FFF2-40B4-BE49-F238E27FC236}">
                  <a16:creationId xmlns:a16="http://schemas.microsoft.com/office/drawing/2014/main" id="{7FD3D5EA-7F35-44E5-B4ED-03DDA821677E}"/>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0" name="Rectangle 53">
              <a:extLst>
                <a:ext uri="{FF2B5EF4-FFF2-40B4-BE49-F238E27FC236}">
                  <a16:creationId xmlns:a16="http://schemas.microsoft.com/office/drawing/2014/main" id="{6C22751C-1546-4321-BB0E-57F5D69770E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54">
              <a:extLst>
                <a:ext uri="{FF2B5EF4-FFF2-40B4-BE49-F238E27FC236}">
                  <a16:creationId xmlns:a16="http://schemas.microsoft.com/office/drawing/2014/main" id="{20BC2073-2B18-4D50-A6F2-D2D987F4D055}"/>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Oval 56">
              <a:extLst>
                <a:ext uri="{FF2B5EF4-FFF2-40B4-BE49-F238E27FC236}">
                  <a16:creationId xmlns:a16="http://schemas.microsoft.com/office/drawing/2014/main" id="{9B5982D5-4D02-4045-BBFB-AE0E8FD07E4C}"/>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Shape 442">
              <a:extLst>
                <a:ext uri="{FF2B5EF4-FFF2-40B4-BE49-F238E27FC236}">
                  <a16:creationId xmlns:a16="http://schemas.microsoft.com/office/drawing/2014/main" id="{C207EABD-7835-412B-8EDA-BA24B1A852DA}"/>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164" name="Group 163">
            <a:extLst>
              <a:ext uri="{FF2B5EF4-FFF2-40B4-BE49-F238E27FC236}">
                <a16:creationId xmlns:a16="http://schemas.microsoft.com/office/drawing/2014/main" id="{DE0C4FD9-33F6-436A-B541-10C9BD39C29F}"/>
              </a:ext>
            </a:extLst>
          </p:cNvPr>
          <p:cNvGrpSpPr/>
          <p:nvPr/>
        </p:nvGrpSpPr>
        <p:grpSpPr>
          <a:xfrm>
            <a:off x="878234" y="5387222"/>
            <a:ext cx="252656" cy="309285"/>
            <a:chOff x="965200" y="3436897"/>
            <a:chExt cx="528881" cy="647424"/>
          </a:xfrm>
        </p:grpSpPr>
        <p:grpSp>
          <p:nvGrpSpPr>
            <p:cNvPr id="165" name="Group 164">
              <a:extLst>
                <a:ext uri="{FF2B5EF4-FFF2-40B4-BE49-F238E27FC236}">
                  <a16:creationId xmlns:a16="http://schemas.microsoft.com/office/drawing/2014/main" id="{1A60C5DB-2EDC-442F-92FA-F17C2A489336}"/>
                </a:ext>
              </a:extLst>
            </p:cNvPr>
            <p:cNvGrpSpPr/>
            <p:nvPr/>
          </p:nvGrpSpPr>
          <p:grpSpPr>
            <a:xfrm flipH="1">
              <a:off x="965200" y="3436897"/>
              <a:ext cx="528881" cy="647424"/>
              <a:chOff x="3003960" y="3685414"/>
              <a:chExt cx="403310" cy="493707"/>
            </a:xfrm>
          </p:grpSpPr>
          <p:sp>
            <p:nvSpPr>
              <p:cNvPr id="223" name="Snip Single Corner Rectangle 26">
                <a:extLst>
                  <a:ext uri="{FF2B5EF4-FFF2-40B4-BE49-F238E27FC236}">
                    <a16:creationId xmlns:a16="http://schemas.microsoft.com/office/drawing/2014/main" id="{9D6E926D-4553-4F47-9874-30D6928E7DFB}"/>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Triangle 27">
                <a:extLst>
                  <a:ext uri="{FF2B5EF4-FFF2-40B4-BE49-F238E27FC236}">
                    <a16:creationId xmlns:a16="http://schemas.microsoft.com/office/drawing/2014/main" id="{3240E8D2-B74D-4833-9CB7-7190DF7A7684}"/>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66" name="Straight Connector 165">
              <a:extLst>
                <a:ext uri="{FF2B5EF4-FFF2-40B4-BE49-F238E27FC236}">
                  <a16:creationId xmlns:a16="http://schemas.microsoft.com/office/drawing/2014/main" id="{E2206BD7-1C86-4DE3-8B82-A0BC282ED32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A5CF3D-BD4E-4DB2-96D1-0BD0A109E30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CF5B68-FBE7-47A5-A52E-E797BCAC78A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E8F4474-1625-4CDF-BAF9-706DB8667C0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490708E2-528C-43C4-A524-89F6A5F785B9}"/>
              </a:ext>
            </a:extLst>
          </p:cNvPr>
          <p:cNvGrpSpPr/>
          <p:nvPr/>
        </p:nvGrpSpPr>
        <p:grpSpPr>
          <a:xfrm>
            <a:off x="804760" y="3146470"/>
            <a:ext cx="399606" cy="346130"/>
            <a:chOff x="5606650" y="4267932"/>
            <a:chExt cx="2764904" cy="2394908"/>
          </a:xfrm>
        </p:grpSpPr>
        <p:sp>
          <p:nvSpPr>
            <p:cNvPr id="229" name="Rounded Rectangle 19">
              <a:extLst>
                <a:ext uri="{FF2B5EF4-FFF2-40B4-BE49-F238E27FC236}">
                  <a16:creationId xmlns:a16="http://schemas.microsoft.com/office/drawing/2014/main" id="{D11E6DA8-DBAD-4569-851F-CD00B505BFD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24A6285-A039-478A-BC38-DF36DD150A36}"/>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33BE55B9-068B-4E70-95CD-3F1D80AE251F}"/>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2" name="Rectangle 231">
              <a:extLst>
                <a:ext uri="{FF2B5EF4-FFF2-40B4-BE49-F238E27FC236}">
                  <a16:creationId xmlns:a16="http://schemas.microsoft.com/office/drawing/2014/main" id="{8063B1FF-CE3B-41D3-A78E-8622F44D384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3" name="Rectangle 232">
              <a:extLst>
                <a:ext uri="{FF2B5EF4-FFF2-40B4-BE49-F238E27FC236}">
                  <a16:creationId xmlns:a16="http://schemas.microsoft.com/office/drawing/2014/main" id="{A4F14798-1E3F-40CD-B4A8-40D206457420}"/>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4" name="Rectangle 233">
              <a:extLst>
                <a:ext uri="{FF2B5EF4-FFF2-40B4-BE49-F238E27FC236}">
                  <a16:creationId xmlns:a16="http://schemas.microsoft.com/office/drawing/2014/main" id="{E3D2FC5E-9F05-41B2-9821-C64F4B117AFB}"/>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5" name="Rectangle 234">
              <a:extLst>
                <a:ext uri="{FF2B5EF4-FFF2-40B4-BE49-F238E27FC236}">
                  <a16:creationId xmlns:a16="http://schemas.microsoft.com/office/drawing/2014/main" id="{370261A2-370D-4458-945C-BC94E3C779D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6" name="Rectangle 235">
              <a:extLst>
                <a:ext uri="{FF2B5EF4-FFF2-40B4-BE49-F238E27FC236}">
                  <a16:creationId xmlns:a16="http://schemas.microsoft.com/office/drawing/2014/main" id="{FF61C43E-5751-4486-9F76-0846BDD734DD}"/>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7" name="Rectangle 236">
              <a:extLst>
                <a:ext uri="{FF2B5EF4-FFF2-40B4-BE49-F238E27FC236}">
                  <a16:creationId xmlns:a16="http://schemas.microsoft.com/office/drawing/2014/main" id="{AC865520-C666-46C0-B80E-E0DA5B614A26}"/>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8" name="Rectangle 237">
              <a:extLst>
                <a:ext uri="{FF2B5EF4-FFF2-40B4-BE49-F238E27FC236}">
                  <a16:creationId xmlns:a16="http://schemas.microsoft.com/office/drawing/2014/main" id="{C923A18C-C827-4512-8F7F-B9357A6BA32F}"/>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39" name="Straight Connector 238">
              <a:extLst>
                <a:ext uri="{FF2B5EF4-FFF2-40B4-BE49-F238E27FC236}">
                  <a16:creationId xmlns:a16="http://schemas.microsoft.com/office/drawing/2014/main" id="{57C6551E-5857-4E3F-A47C-50E7FA177423}"/>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a:extLst>
              <a:ext uri="{FF2B5EF4-FFF2-40B4-BE49-F238E27FC236}">
                <a16:creationId xmlns:a16="http://schemas.microsoft.com/office/drawing/2014/main" id="{7A234CC8-A262-406D-89DE-F9A6C5871BC8}"/>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19" name="Group 218">
            <a:extLst>
              <a:ext uri="{FF2B5EF4-FFF2-40B4-BE49-F238E27FC236}">
                <a16:creationId xmlns:a16="http://schemas.microsoft.com/office/drawing/2014/main" id="{47B34E33-1531-4712-AF4C-3981685441CF}"/>
              </a:ext>
            </a:extLst>
          </p:cNvPr>
          <p:cNvGrpSpPr/>
          <p:nvPr/>
        </p:nvGrpSpPr>
        <p:grpSpPr>
          <a:xfrm>
            <a:off x="5091363" y="3506103"/>
            <a:ext cx="517863" cy="444557"/>
            <a:chOff x="5849473" y="3154325"/>
            <a:chExt cx="507755" cy="435880"/>
          </a:xfrm>
        </p:grpSpPr>
        <p:sp>
          <p:nvSpPr>
            <p:cNvPr id="220" name="Hexagon 219">
              <a:extLst>
                <a:ext uri="{FF2B5EF4-FFF2-40B4-BE49-F238E27FC236}">
                  <a16:creationId xmlns:a16="http://schemas.microsoft.com/office/drawing/2014/main" id="{B68824D3-1245-488D-9079-3AF866D05F9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Snip Single Corner Rectangle 26">
              <a:extLst>
                <a:ext uri="{FF2B5EF4-FFF2-40B4-BE49-F238E27FC236}">
                  <a16:creationId xmlns:a16="http://schemas.microsoft.com/office/drawing/2014/main" id="{5BBC2287-916B-499E-A5E7-D53D2CC1F7E2}"/>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240" name="Group 239">
              <a:extLst>
                <a:ext uri="{FF2B5EF4-FFF2-40B4-BE49-F238E27FC236}">
                  <a16:creationId xmlns:a16="http://schemas.microsoft.com/office/drawing/2014/main" id="{DB2B25C1-F74C-4064-B475-022E2BC63888}"/>
                </a:ext>
              </a:extLst>
            </p:cNvPr>
            <p:cNvGrpSpPr/>
            <p:nvPr/>
          </p:nvGrpSpPr>
          <p:grpSpPr>
            <a:xfrm>
              <a:off x="6042257" y="3299649"/>
              <a:ext cx="85436" cy="153264"/>
              <a:chOff x="4917030" y="1019829"/>
              <a:chExt cx="123056" cy="229308"/>
            </a:xfrm>
          </p:grpSpPr>
          <p:sp>
            <p:nvSpPr>
              <p:cNvPr id="242" name="Freeform: Shape 241">
                <a:extLst>
                  <a:ext uri="{FF2B5EF4-FFF2-40B4-BE49-F238E27FC236}">
                    <a16:creationId xmlns:a16="http://schemas.microsoft.com/office/drawing/2014/main" id="{55EF0584-68E3-48E6-83E5-6FE9B4BF93F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8F8464B6-4327-49FC-9372-10958B34783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6119B052-E3FA-45CB-AB4B-8F347F727EC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58080F0D-8F6B-4D96-BF3D-5B195EF19A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41" name="Right Triangle 240">
              <a:extLst>
                <a:ext uri="{FF2B5EF4-FFF2-40B4-BE49-F238E27FC236}">
                  <a16:creationId xmlns:a16="http://schemas.microsoft.com/office/drawing/2014/main" id="{C8A1C0D4-A49D-4274-99CE-8C31E0710B1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56" name="Rectangle 255">
            <a:extLst>
              <a:ext uri="{FF2B5EF4-FFF2-40B4-BE49-F238E27FC236}">
                <a16:creationId xmlns:a16="http://schemas.microsoft.com/office/drawing/2014/main" id="{8E198878-3795-453E-9163-B96D0320F372}"/>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57" name="Group 256">
            <a:extLst>
              <a:ext uri="{FF2B5EF4-FFF2-40B4-BE49-F238E27FC236}">
                <a16:creationId xmlns:a16="http://schemas.microsoft.com/office/drawing/2014/main" id="{A9C3315D-B458-417C-BF81-2FCE469CEBDB}"/>
              </a:ext>
            </a:extLst>
          </p:cNvPr>
          <p:cNvGrpSpPr/>
          <p:nvPr/>
        </p:nvGrpSpPr>
        <p:grpSpPr>
          <a:xfrm>
            <a:off x="2973166" y="3515910"/>
            <a:ext cx="431710" cy="424945"/>
            <a:chOff x="5279190" y="5401430"/>
            <a:chExt cx="1101836" cy="1106637"/>
          </a:xfrm>
        </p:grpSpPr>
        <p:sp>
          <p:nvSpPr>
            <p:cNvPr id="258" name="Freeform: Shape 815">
              <a:extLst>
                <a:ext uri="{FF2B5EF4-FFF2-40B4-BE49-F238E27FC236}">
                  <a16:creationId xmlns:a16="http://schemas.microsoft.com/office/drawing/2014/main" id="{51ED788C-B356-40E5-ACCF-A2A9247C7EB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8" name="Freeform: Shape 816">
              <a:extLst>
                <a:ext uri="{FF2B5EF4-FFF2-40B4-BE49-F238E27FC236}">
                  <a16:creationId xmlns:a16="http://schemas.microsoft.com/office/drawing/2014/main" id="{234B6936-7239-458E-AC98-B857E88655E5}"/>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1" name="Freeform: Shape 817">
              <a:extLst>
                <a:ext uri="{FF2B5EF4-FFF2-40B4-BE49-F238E27FC236}">
                  <a16:creationId xmlns:a16="http://schemas.microsoft.com/office/drawing/2014/main" id="{6A8BB984-6280-4FFF-B4E5-DF05B98AF031}"/>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2" name="Freeform: Shape 818">
              <a:extLst>
                <a:ext uri="{FF2B5EF4-FFF2-40B4-BE49-F238E27FC236}">
                  <a16:creationId xmlns:a16="http://schemas.microsoft.com/office/drawing/2014/main" id="{A83BD5B6-ADB4-4FF4-9F5A-EF97503B68A4}"/>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8" name="Freeform: Shape 819">
              <a:extLst>
                <a:ext uri="{FF2B5EF4-FFF2-40B4-BE49-F238E27FC236}">
                  <a16:creationId xmlns:a16="http://schemas.microsoft.com/office/drawing/2014/main" id="{354D6965-B736-4CFA-B33B-BC22E2128D2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25AD096E-158B-4FB5-8674-5A57690151C9}"/>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FF348165-C955-4676-88B7-D7AA36375B4A}"/>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91" name="Group 290">
            <a:extLst>
              <a:ext uri="{FF2B5EF4-FFF2-40B4-BE49-F238E27FC236}">
                <a16:creationId xmlns:a16="http://schemas.microsoft.com/office/drawing/2014/main" id="{01BEA85E-FE76-4547-8BFD-EE4551F95FA9}"/>
              </a:ext>
            </a:extLst>
          </p:cNvPr>
          <p:cNvGrpSpPr/>
          <p:nvPr/>
        </p:nvGrpSpPr>
        <p:grpSpPr>
          <a:xfrm>
            <a:off x="11337161" y="3545308"/>
            <a:ext cx="799749" cy="472370"/>
            <a:chOff x="10791630" y="4209709"/>
            <a:chExt cx="982164" cy="579530"/>
          </a:xfrm>
          <a:solidFill>
            <a:srgbClr val="F7F7F7"/>
          </a:solidFill>
        </p:grpSpPr>
        <p:sp useBgFill="1">
          <p:nvSpPr>
            <p:cNvPr id="292" name="Freeform 50">
              <a:extLst>
                <a:ext uri="{FF2B5EF4-FFF2-40B4-BE49-F238E27FC236}">
                  <a16:creationId xmlns:a16="http://schemas.microsoft.com/office/drawing/2014/main" id="{071087FE-FA3C-401E-A685-DE548392F2D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3" name="Freeform 52">
              <a:extLst>
                <a:ext uri="{FF2B5EF4-FFF2-40B4-BE49-F238E27FC236}">
                  <a16:creationId xmlns:a16="http://schemas.microsoft.com/office/drawing/2014/main" id="{E0CA4B32-59BF-40A2-83CF-3AA32C8F0420}"/>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4" name="Line 54">
              <a:extLst>
                <a:ext uri="{FF2B5EF4-FFF2-40B4-BE49-F238E27FC236}">
                  <a16:creationId xmlns:a16="http://schemas.microsoft.com/office/drawing/2014/main" id="{02FF6C70-636E-446D-B717-F1CD8A0FF64B}"/>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5" name="Line 55">
              <a:extLst>
                <a:ext uri="{FF2B5EF4-FFF2-40B4-BE49-F238E27FC236}">
                  <a16:creationId xmlns:a16="http://schemas.microsoft.com/office/drawing/2014/main" id="{81AFDD4F-B33D-44C6-9464-9115F177FB86}"/>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6" name="Line 56">
              <a:extLst>
                <a:ext uri="{FF2B5EF4-FFF2-40B4-BE49-F238E27FC236}">
                  <a16:creationId xmlns:a16="http://schemas.microsoft.com/office/drawing/2014/main" id="{0466F960-49BC-408D-A1FC-64AE437DC82A}"/>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7" name="Freeform 57">
              <a:extLst>
                <a:ext uri="{FF2B5EF4-FFF2-40B4-BE49-F238E27FC236}">
                  <a16:creationId xmlns:a16="http://schemas.microsoft.com/office/drawing/2014/main" id="{2078CB34-4668-458E-A2D9-1E039FAF9B60}"/>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8" name="Freeform 58">
              <a:extLst>
                <a:ext uri="{FF2B5EF4-FFF2-40B4-BE49-F238E27FC236}">
                  <a16:creationId xmlns:a16="http://schemas.microsoft.com/office/drawing/2014/main" id="{187CFC0D-6C38-423A-9521-439ABD96102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9" name="Freeform 59">
              <a:extLst>
                <a:ext uri="{FF2B5EF4-FFF2-40B4-BE49-F238E27FC236}">
                  <a16:creationId xmlns:a16="http://schemas.microsoft.com/office/drawing/2014/main" id="{C232EB69-AD6A-4816-8EC9-5C09A85B424D}"/>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0" name="Freeform 60">
              <a:extLst>
                <a:ext uri="{FF2B5EF4-FFF2-40B4-BE49-F238E27FC236}">
                  <a16:creationId xmlns:a16="http://schemas.microsoft.com/office/drawing/2014/main" id="{DF81D789-48CD-4E50-8DC0-B30ABAA79C33}"/>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1" name="Freeform 61">
              <a:extLst>
                <a:ext uri="{FF2B5EF4-FFF2-40B4-BE49-F238E27FC236}">
                  <a16:creationId xmlns:a16="http://schemas.microsoft.com/office/drawing/2014/main" id="{F7F4F88F-8D17-4DFC-ACA7-F176BEF3C068}"/>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2" name="Line 62">
              <a:extLst>
                <a:ext uri="{FF2B5EF4-FFF2-40B4-BE49-F238E27FC236}">
                  <a16:creationId xmlns:a16="http://schemas.microsoft.com/office/drawing/2014/main" id="{AB364E92-3C2B-40AF-9AD6-EA22E7D78751}"/>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3" name="Line 63">
              <a:extLst>
                <a:ext uri="{FF2B5EF4-FFF2-40B4-BE49-F238E27FC236}">
                  <a16:creationId xmlns:a16="http://schemas.microsoft.com/office/drawing/2014/main" id="{B793A5AF-81C0-4F0F-A895-D9788B5F94FA}"/>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4" name="Line 64">
              <a:extLst>
                <a:ext uri="{FF2B5EF4-FFF2-40B4-BE49-F238E27FC236}">
                  <a16:creationId xmlns:a16="http://schemas.microsoft.com/office/drawing/2014/main" id="{A309D152-8F6B-483E-B168-9EFB8FCA328E}"/>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5" name="Line 65">
              <a:extLst>
                <a:ext uri="{FF2B5EF4-FFF2-40B4-BE49-F238E27FC236}">
                  <a16:creationId xmlns:a16="http://schemas.microsoft.com/office/drawing/2014/main" id="{85FF6B46-CA9E-4EDF-8744-3725DA68CC35}"/>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6" name="Freeform 66">
              <a:extLst>
                <a:ext uri="{FF2B5EF4-FFF2-40B4-BE49-F238E27FC236}">
                  <a16:creationId xmlns:a16="http://schemas.microsoft.com/office/drawing/2014/main" id="{71A0A64B-0E3E-4205-910F-93D68C628DCD}"/>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07" name="Group 306">
              <a:extLst>
                <a:ext uri="{FF2B5EF4-FFF2-40B4-BE49-F238E27FC236}">
                  <a16:creationId xmlns:a16="http://schemas.microsoft.com/office/drawing/2014/main" id="{54FE18A7-1834-4C73-8CA2-ACB103FFCF1F}"/>
                </a:ext>
              </a:extLst>
            </p:cNvPr>
            <p:cNvGrpSpPr/>
            <p:nvPr/>
          </p:nvGrpSpPr>
          <p:grpSpPr>
            <a:xfrm>
              <a:off x="10913128" y="4544291"/>
              <a:ext cx="243440" cy="185324"/>
              <a:chOff x="2502877" y="2643553"/>
              <a:chExt cx="3651737" cy="2779942"/>
            </a:xfrm>
            <a:grpFill/>
          </p:grpSpPr>
          <p:sp>
            <p:nvSpPr>
              <p:cNvPr id="308" name="Freeform: Shape 581">
                <a:extLst>
                  <a:ext uri="{FF2B5EF4-FFF2-40B4-BE49-F238E27FC236}">
                    <a16:creationId xmlns:a16="http://schemas.microsoft.com/office/drawing/2014/main" id="{789997B2-C56F-4D19-BAC6-38BC3F83ABF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149D376B-727D-4429-BEF2-D4B95E2C05B1}"/>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7C09175-C5F6-4772-A0E0-F390F2A8F9AD}"/>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2419A1-D8E2-4A82-8BE8-327308229602}"/>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3A4D70-9D54-4C7C-A536-8A8214F74B1A}"/>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13" name="Connector: Elbow 312">
            <a:extLst>
              <a:ext uri="{FF2B5EF4-FFF2-40B4-BE49-F238E27FC236}">
                <a16:creationId xmlns:a16="http://schemas.microsoft.com/office/drawing/2014/main" id="{68D05941-6192-4F7B-A407-DCFB4407744A}"/>
              </a:ext>
            </a:extLst>
          </p:cNvPr>
          <p:cNvCxnSpPr>
            <a:cxnSpLocks/>
            <a:stCxn id="260" idx="2"/>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06B20E51-4CEA-4957-8D07-107EB82E2545}"/>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5F6CF2BA-F762-4E4A-B543-7DDDCBCF5B5A}"/>
              </a:ext>
            </a:extLst>
          </p:cNvPr>
          <p:cNvCxnSpPr>
            <a:cxnSpLocks/>
            <a:stCxn id="201" idx="3"/>
            <a:endCxn id="287"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F3EDA44-AA4F-4A2E-AEFD-C25483ED8385}"/>
              </a:ext>
            </a:extLst>
          </p:cNvPr>
          <p:cNvCxnSpPr/>
          <p:nvPr/>
        </p:nvCxnSpPr>
        <p:spPr>
          <a:xfrm rot="16200000" flipH="1">
            <a:off x="7930585" y="2420386"/>
            <a:ext cx="1109545" cy="974805"/>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6384FEE5-2B8D-45D8-89E7-A5D2B8BB37F9}"/>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54D2B44E-33D5-4D72-8371-9615CED84784}"/>
              </a:ext>
            </a:extLst>
          </p:cNvPr>
          <p:cNvCxnSpPr>
            <a:cxnSpLocks/>
          </p:cNvCxnSpPr>
          <p:nvPr/>
        </p:nvCxnSpPr>
        <p:spPr>
          <a:xfrm>
            <a:off x="7997955" y="2214391"/>
            <a:ext cx="15422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1259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87" name="Rectangle 186">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89" name="Rectangle 188">
            <a:extLst>
              <a:ext uri="{FF2B5EF4-FFF2-40B4-BE49-F238E27FC236}">
                <a16:creationId xmlns:a16="http://schemas.microsoft.com/office/drawing/2014/main" id="{0FDA152A-EC7E-4C0F-9092-C3081B40F56B}"/>
              </a:ext>
            </a:extLst>
          </p:cNvPr>
          <p:cNvSpPr/>
          <p:nvPr/>
        </p:nvSpPr>
        <p:spPr bwMode="auto">
          <a:xfrm>
            <a:off x="645853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90" name="Rectangle 189">
            <a:extLst>
              <a:ext uri="{FF2B5EF4-FFF2-40B4-BE49-F238E27FC236}">
                <a16:creationId xmlns:a16="http://schemas.microsoft.com/office/drawing/2014/main" id="{2EFD137A-3997-4F91-86CD-D688C27D42BB}"/>
              </a:ext>
            </a:extLst>
          </p:cNvPr>
          <p:cNvSpPr/>
          <p:nvPr/>
        </p:nvSpPr>
        <p:spPr bwMode="auto">
          <a:xfrm>
            <a:off x="8619809"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Real time analytics</a:t>
            </a:r>
          </a:p>
        </p:txBody>
      </p:sp>
      <p:grpSp>
        <p:nvGrpSpPr>
          <p:cNvPr id="9" name="Group 8">
            <a:extLst>
              <a:ext uri="{FF2B5EF4-FFF2-40B4-BE49-F238E27FC236}">
                <a16:creationId xmlns:a16="http://schemas.microsoft.com/office/drawing/2014/main" id="{C1FEB9D4-D556-4B6A-8BE2-F56AF003D83C}"/>
              </a:ext>
            </a:extLst>
          </p:cNvPr>
          <p:cNvGrpSpPr/>
          <p:nvPr/>
        </p:nvGrpSpPr>
        <p:grpSpPr>
          <a:xfrm>
            <a:off x="438905" y="1875330"/>
            <a:ext cx="1175668" cy="717298"/>
            <a:chOff x="462139" y="4239500"/>
            <a:chExt cx="1152720" cy="703297"/>
          </a:xfrm>
        </p:grpSpPr>
        <p:sp>
          <p:nvSpPr>
            <p:cNvPr id="427" name="TextBox 426">
              <a:extLst>
                <a:ext uri="{FF2B5EF4-FFF2-40B4-BE49-F238E27FC236}">
                  <a16:creationId xmlns:a16="http://schemas.microsoft.com/office/drawing/2014/main" id="{44133919-F6A4-4907-AE4E-98A5D5DE908E}"/>
                </a:ext>
              </a:extLst>
            </p:cNvPr>
            <p:cNvSpPr txBox="1"/>
            <p:nvPr/>
          </p:nvSpPr>
          <p:spPr>
            <a:xfrm>
              <a:off x="462139" y="4536532"/>
              <a:ext cx="1152720"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Sensors and IoT</a:t>
              </a:r>
            </a:p>
            <a:p>
              <a:pPr>
                <a:buSzPct val="90000"/>
                <a:defRPr/>
              </a:pPr>
              <a:r>
                <a:rPr lang="en-US" sz="1020" dirty="0">
                  <a:solidFill>
                    <a:srgbClr val="505050"/>
                  </a:solidFill>
                </a:rPr>
                <a:t>(unstructured)</a:t>
              </a:r>
            </a:p>
          </p:txBody>
        </p:sp>
        <p:grpSp>
          <p:nvGrpSpPr>
            <p:cNvPr id="428" name="Group 427">
              <a:extLst>
                <a:ext uri="{FF2B5EF4-FFF2-40B4-BE49-F238E27FC236}">
                  <a16:creationId xmlns:a16="http://schemas.microsoft.com/office/drawing/2014/main" id="{67FB6FCF-0EE6-4314-9CCE-F6D8B169E6DD}"/>
                </a:ext>
              </a:extLst>
            </p:cNvPr>
            <p:cNvGrpSpPr/>
            <p:nvPr/>
          </p:nvGrpSpPr>
          <p:grpSpPr>
            <a:xfrm>
              <a:off x="948011" y="4239500"/>
              <a:ext cx="180974" cy="300986"/>
              <a:chOff x="583418" y="2434415"/>
              <a:chExt cx="218978" cy="364193"/>
            </a:xfrm>
          </p:grpSpPr>
          <p:grpSp>
            <p:nvGrpSpPr>
              <p:cNvPr id="429" name="Group 428">
                <a:extLst>
                  <a:ext uri="{FF2B5EF4-FFF2-40B4-BE49-F238E27FC236}">
                    <a16:creationId xmlns:a16="http://schemas.microsoft.com/office/drawing/2014/main" id="{F97A9BFC-CDBB-4FD0-A071-7879F1AC6169}"/>
                  </a:ext>
                </a:extLst>
              </p:cNvPr>
              <p:cNvGrpSpPr/>
              <p:nvPr/>
            </p:nvGrpSpPr>
            <p:grpSpPr>
              <a:xfrm>
                <a:off x="630213" y="2531194"/>
                <a:ext cx="125390" cy="137950"/>
                <a:chOff x="6053699" y="2879832"/>
                <a:chExt cx="279256" cy="307228"/>
              </a:xfrm>
            </p:grpSpPr>
            <p:sp>
              <p:nvSpPr>
                <p:cNvPr id="431" name="Freeform: Shape 843">
                  <a:extLst>
                    <a:ext uri="{FF2B5EF4-FFF2-40B4-BE49-F238E27FC236}">
                      <a16:creationId xmlns:a16="http://schemas.microsoft.com/office/drawing/2014/main" id="{0D163FC4-3572-48F9-81E2-2B0676DC6A51}"/>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32" name="Straight Connector 431">
                  <a:extLst>
                    <a:ext uri="{FF2B5EF4-FFF2-40B4-BE49-F238E27FC236}">
                      <a16:creationId xmlns:a16="http://schemas.microsoft.com/office/drawing/2014/main" id="{D6A8A302-6A0E-4E21-BD0A-656652A0755B}"/>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E4060FC3-BDAD-4B90-A5FD-069F607B6006}"/>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42D2D43D-AC06-48DF-85BC-029F2220195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0" name="Freeform 5">
                <a:extLst>
                  <a:ext uri="{FF2B5EF4-FFF2-40B4-BE49-F238E27FC236}">
                    <a16:creationId xmlns:a16="http://schemas.microsoft.com/office/drawing/2014/main" id="{E3417C25-9E94-4AFB-B5A7-387EBDF141B9}"/>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Semilight"/>
                </a:endParaRPr>
              </a:p>
            </p:txBody>
          </p:sp>
        </p:grpSp>
      </p:grpSp>
      <p:sp>
        <p:nvSpPr>
          <p:cNvPr id="435" name="Rectangle 434">
            <a:extLst>
              <a:ext uri="{FF2B5EF4-FFF2-40B4-BE49-F238E27FC236}">
                <a16:creationId xmlns:a16="http://schemas.microsoft.com/office/drawing/2014/main" id="{82905F8B-D3A5-4817-B4B5-7B55779ABE45}"/>
              </a:ext>
            </a:extLst>
          </p:cNvPr>
          <p:cNvSpPr/>
          <p:nvPr/>
        </p:nvSpPr>
        <p:spPr>
          <a:xfrm>
            <a:off x="2362257" y="3559957"/>
            <a:ext cx="1653529" cy="414353"/>
          </a:xfrm>
          <a:prstGeom prst="rect">
            <a:avLst/>
          </a:prstGeom>
        </p:spPr>
        <p:txBody>
          <a:bodyPr wrap="square">
            <a:spAutoFit/>
          </a:bodyPr>
          <a:lstStyle/>
          <a:p>
            <a:pPr algn="ct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Apache Kafka for HDInsight </a:t>
            </a:r>
          </a:p>
        </p:txBody>
      </p:sp>
      <p:grpSp>
        <p:nvGrpSpPr>
          <p:cNvPr id="437" name="Group 436">
            <a:extLst>
              <a:ext uri="{FF2B5EF4-FFF2-40B4-BE49-F238E27FC236}">
                <a16:creationId xmlns:a16="http://schemas.microsoft.com/office/drawing/2014/main" id="{78524919-E26E-4E2F-8F18-7609524503E0}"/>
              </a:ext>
            </a:extLst>
          </p:cNvPr>
          <p:cNvGrpSpPr/>
          <p:nvPr/>
        </p:nvGrpSpPr>
        <p:grpSpPr>
          <a:xfrm>
            <a:off x="3064913" y="3078799"/>
            <a:ext cx="280632" cy="476737"/>
            <a:chOff x="10668000" y="1393825"/>
            <a:chExt cx="527050" cy="895350"/>
          </a:xfrm>
        </p:grpSpPr>
        <p:sp>
          <p:nvSpPr>
            <p:cNvPr id="438" name="Oval 437">
              <a:extLst>
                <a:ext uri="{FF2B5EF4-FFF2-40B4-BE49-F238E27FC236}">
                  <a16:creationId xmlns:a16="http://schemas.microsoft.com/office/drawing/2014/main" id="{479E1949-F256-4282-9B8B-06D4A0939691}"/>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9" name="Oval 438">
              <a:extLst>
                <a:ext uri="{FF2B5EF4-FFF2-40B4-BE49-F238E27FC236}">
                  <a16:creationId xmlns:a16="http://schemas.microsoft.com/office/drawing/2014/main" id="{406511D0-99C3-4685-ABF7-3112FD512D5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0" name="Oval 439">
              <a:extLst>
                <a:ext uri="{FF2B5EF4-FFF2-40B4-BE49-F238E27FC236}">
                  <a16:creationId xmlns:a16="http://schemas.microsoft.com/office/drawing/2014/main" id="{18C21DAC-BEBC-4173-9555-4838232DC5E7}"/>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1" name="Oval 440">
              <a:extLst>
                <a:ext uri="{FF2B5EF4-FFF2-40B4-BE49-F238E27FC236}">
                  <a16:creationId xmlns:a16="http://schemas.microsoft.com/office/drawing/2014/main" id="{6D5D021E-0D1D-4C72-9CF3-0F26E0623A29}"/>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2" name="Oval 441">
              <a:extLst>
                <a:ext uri="{FF2B5EF4-FFF2-40B4-BE49-F238E27FC236}">
                  <a16:creationId xmlns:a16="http://schemas.microsoft.com/office/drawing/2014/main" id="{3735B152-E7E7-4A98-BC54-ED42A5597E46}"/>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43" name="Straight Connector 442">
              <a:extLst>
                <a:ext uri="{FF2B5EF4-FFF2-40B4-BE49-F238E27FC236}">
                  <a16:creationId xmlns:a16="http://schemas.microsoft.com/office/drawing/2014/main" id="{EFA99B02-74E0-4ED1-9A89-0FF72980F0E3}"/>
                </a:ext>
              </a:extLst>
            </p:cNvPr>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1EB8C61-5230-4055-BBDE-8309B0ECBDA6}"/>
                </a:ext>
              </a:extLst>
            </p:cNvPr>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45AFA03-84D9-4288-8E1E-83346C3F00AC}"/>
                </a:ext>
              </a:extLst>
            </p:cNvPr>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2A74E1DB-21F7-4160-94D2-7BDF4CC8BFD2}"/>
                </a:ext>
              </a:extLst>
            </p:cNvPr>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CE5CF14A-82D7-4B46-8321-5D7322FD135A}"/>
              </a:ext>
            </a:extLst>
          </p:cNvPr>
          <p:cNvGrpSpPr/>
          <p:nvPr/>
        </p:nvGrpSpPr>
        <p:grpSpPr>
          <a:xfrm>
            <a:off x="7303360" y="2787820"/>
            <a:ext cx="416412" cy="339739"/>
            <a:chOff x="5818113" y="2550840"/>
            <a:chExt cx="529278" cy="431824"/>
          </a:xfrm>
        </p:grpSpPr>
        <p:sp>
          <p:nvSpPr>
            <p:cNvPr id="156" name="Diamond 155">
              <a:extLst>
                <a:ext uri="{FF2B5EF4-FFF2-40B4-BE49-F238E27FC236}">
                  <a16:creationId xmlns:a16="http://schemas.microsoft.com/office/drawing/2014/main" id="{45943131-83E1-4D65-B46E-FEA28F4EA50A}"/>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C27EB29D-985A-4644-8408-DBD8175E7686}"/>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0F2285C2-F664-4F11-A07A-E0268E101B26}"/>
              </a:ext>
            </a:extLst>
          </p:cNvPr>
          <p:cNvGrpSpPr/>
          <p:nvPr/>
        </p:nvGrpSpPr>
        <p:grpSpPr>
          <a:xfrm>
            <a:off x="334766" y="4723702"/>
            <a:ext cx="1360026" cy="583884"/>
            <a:chOff x="345532" y="3403032"/>
            <a:chExt cx="1333480" cy="572487"/>
          </a:xfrm>
        </p:grpSpPr>
        <p:grpSp>
          <p:nvGrpSpPr>
            <p:cNvPr id="212" name="Group 211">
              <a:extLst>
                <a:ext uri="{FF2B5EF4-FFF2-40B4-BE49-F238E27FC236}">
                  <a16:creationId xmlns:a16="http://schemas.microsoft.com/office/drawing/2014/main" id="{203CF743-63F3-4C36-971A-43177FCD5123}"/>
                </a:ext>
              </a:extLst>
            </p:cNvPr>
            <p:cNvGrpSpPr/>
            <p:nvPr/>
          </p:nvGrpSpPr>
          <p:grpSpPr>
            <a:xfrm>
              <a:off x="890901" y="3403032"/>
              <a:ext cx="242741" cy="297148"/>
              <a:chOff x="965200" y="3436897"/>
              <a:chExt cx="528881" cy="647424"/>
            </a:xfrm>
          </p:grpSpPr>
          <p:grpSp>
            <p:nvGrpSpPr>
              <p:cNvPr id="214" name="Group 213">
                <a:extLst>
                  <a:ext uri="{FF2B5EF4-FFF2-40B4-BE49-F238E27FC236}">
                    <a16:creationId xmlns:a16="http://schemas.microsoft.com/office/drawing/2014/main" id="{28D836CC-AAA6-46FB-B54C-2F929B0B5E5D}"/>
                  </a:ext>
                </a:extLst>
              </p:cNvPr>
              <p:cNvGrpSpPr/>
              <p:nvPr/>
            </p:nvGrpSpPr>
            <p:grpSpPr>
              <a:xfrm flipH="1">
                <a:off x="965200" y="3436897"/>
                <a:ext cx="528881" cy="647424"/>
                <a:chOff x="3003960" y="3685414"/>
                <a:chExt cx="403310" cy="493707"/>
              </a:xfrm>
            </p:grpSpPr>
            <p:sp>
              <p:nvSpPr>
                <p:cNvPr id="243" name="Snip Single Corner Rectangle 26">
                  <a:extLst>
                    <a:ext uri="{FF2B5EF4-FFF2-40B4-BE49-F238E27FC236}">
                      <a16:creationId xmlns:a16="http://schemas.microsoft.com/office/drawing/2014/main" id="{920A4D17-7904-4DBC-BF60-3E516ACF3E1F}"/>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Triangle 27">
                  <a:extLst>
                    <a:ext uri="{FF2B5EF4-FFF2-40B4-BE49-F238E27FC236}">
                      <a16:creationId xmlns:a16="http://schemas.microsoft.com/office/drawing/2014/main" id="{D485F446-5B8C-4250-8705-96632F787829}"/>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15" name="Straight Connector 214">
                <a:extLst>
                  <a:ext uri="{FF2B5EF4-FFF2-40B4-BE49-F238E27FC236}">
                    <a16:creationId xmlns:a16="http://schemas.microsoft.com/office/drawing/2014/main" id="{C24FA787-6B80-4B3A-A463-043C05819CA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19A8F5D-8A5F-440C-A8AA-C0B17A19C74C}"/>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7CD8BE5-8FFC-458F-8DD4-1A836FA4E14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98E43A-2834-436E-A603-DB829CF4E7B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13" name="TextBox 212">
              <a:extLst>
                <a:ext uri="{FF2B5EF4-FFF2-40B4-BE49-F238E27FC236}">
                  <a16:creationId xmlns:a16="http://schemas.microsoft.com/office/drawing/2014/main" id="{596EE510-D1FF-4BA6-B345-12B1F3E484CF}"/>
                </a:ext>
              </a:extLst>
            </p:cNvPr>
            <p:cNvSpPr txBox="1"/>
            <p:nvPr/>
          </p:nvSpPr>
          <p:spPr>
            <a:xfrm>
              <a:off x="345532" y="372622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grpSp>
        <p:nvGrpSpPr>
          <p:cNvPr id="7" name="Group 6">
            <a:extLst>
              <a:ext uri="{FF2B5EF4-FFF2-40B4-BE49-F238E27FC236}">
                <a16:creationId xmlns:a16="http://schemas.microsoft.com/office/drawing/2014/main" id="{A45E33BF-5849-459C-A3F5-445D8B5D1B15}"/>
              </a:ext>
            </a:extLst>
          </p:cNvPr>
          <p:cNvGrpSpPr/>
          <p:nvPr/>
        </p:nvGrpSpPr>
        <p:grpSpPr>
          <a:xfrm>
            <a:off x="278002" y="3903824"/>
            <a:ext cx="1473554" cy="595679"/>
            <a:chOff x="289876" y="2555402"/>
            <a:chExt cx="1444792" cy="584052"/>
          </a:xfrm>
        </p:grpSpPr>
        <p:sp>
          <p:nvSpPr>
            <p:cNvPr id="246" name="TextBox 245">
              <a:extLst>
                <a:ext uri="{FF2B5EF4-FFF2-40B4-BE49-F238E27FC236}">
                  <a16:creationId xmlns:a16="http://schemas.microsoft.com/office/drawing/2014/main" id="{C2CCF9DF-617E-4F2E-956B-2FF357B6D2AE}"/>
                </a:ext>
              </a:extLst>
            </p:cNvPr>
            <p:cNvSpPr txBox="1"/>
            <p:nvPr/>
          </p:nvSpPr>
          <p:spPr>
            <a:xfrm>
              <a:off x="289876" y="2890155"/>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grpSp>
          <p:nvGrpSpPr>
            <p:cNvPr id="247" name="Group 246">
              <a:extLst>
                <a:ext uri="{FF2B5EF4-FFF2-40B4-BE49-F238E27FC236}">
                  <a16:creationId xmlns:a16="http://schemas.microsoft.com/office/drawing/2014/main" id="{55C99F0C-CFFB-4C60-9691-5A7661C0C5A1}"/>
                </a:ext>
              </a:extLst>
            </p:cNvPr>
            <p:cNvGrpSpPr/>
            <p:nvPr/>
          </p:nvGrpSpPr>
          <p:grpSpPr>
            <a:xfrm>
              <a:off x="909908" y="2555402"/>
              <a:ext cx="204728" cy="302523"/>
              <a:chOff x="9362108" y="1989394"/>
              <a:chExt cx="1356127" cy="2003921"/>
            </a:xfrm>
          </p:grpSpPr>
          <p:sp>
            <p:nvSpPr>
              <p:cNvPr id="248" name="Line 46">
                <a:extLst>
                  <a:ext uri="{FF2B5EF4-FFF2-40B4-BE49-F238E27FC236}">
                    <a16:creationId xmlns:a16="http://schemas.microsoft.com/office/drawing/2014/main" id="{E049F8D2-AA81-4A91-9DC4-04DAC07086A5}"/>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4" name="Line 47">
                <a:extLst>
                  <a:ext uri="{FF2B5EF4-FFF2-40B4-BE49-F238E27FC236}">
                    <a16:creationId xmlns:a16="http://schemas.microsoft.com/office/drawing/2014/main" id="{296DE3E8-307C-4180-AA8B-FAA205FF1556}"/>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5" name="Rectangle 48">
                <a:extLst>
                  <a:ext uri="{FF2B5EF4-FFF2-40B4-BE49-F238E27FC236}">
                    <a16:creationId xmlns:a16="http://schemas.microsoft.com/office/drawing/2014/main" id="{0EA8A91D-63AE-45BD-9753-6E8BBD0B2B23}"/>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6" name="Freeform 49">
                <a:extLst>
                  <a:ext uri="{FF2B5EF4-FFF2-40B4-BE49-F238E27FC236}">
                    <a16:creationId xmlns:a16="http://schemas.microsoft.com/office/drawing/2014/main" id="{B933A0D8-1258-4000-8771-CD42AD054053}"/>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7" name="Line 50">
                <a:extLst>
                  <a:ext uri="{FF2B5EF4-FFF2-40B4-BE49-F238E27FC236}">
                    <a16:creationId xmlns:a16="http://schemas.microsoft.com/office/drawing/2014/main" id="{43460D57-C593-45E3-B074-DF21E9175F6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8" name="Line 51">
                <a:extLst>
                  <a:ext uri="{FF2B5EF4-FFF2-40B4-BE49-F238E27FC236}">
                    <a16:creationId xmlns:a16="http://schemas.microsoft.com/office/drawing/2014/main" id="{F85FA2FB-6549-4840-A320-1BBC482B1302}"/>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9" name="Line 52">
                <a:extLst>
                  <a:ext uri="{FF2B5EF4-FFF2-40B4-BE49-F238E27FC236}">
                    <a16:creationId xmlns:a16="http://schemas.microsoft.com/office/drawing/2014/main" id="{ADE59A7D-E7C4-49FF-8558-72C2CC3E0E4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6" name="Rectangle 53">
                <a:extLst>
                  <a:ext uri="{FF2B5EF4-FFF2-40B4-BE49-F238E27FC236}">
                    <a16:creationId xmlns:a16="http://schemas.microsoft.com/office/drawing/2014/main" id="{94189109-96CD-40FC-9951-0C48763B572A}"/>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9" name="Line 54">
                <a:extLst>
                  <a:ext uri="{FF2B5EF4-FFF2-40B4-BE49-F238E27FC236}">
                    <a16:creationId xmlns:a16="http://schemas.microsoft.com/office/drawing/2014/main" id="{9D6DD6C2-D10E-4DAD-89BC-C11CB2D8FCA1}"/>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0" name="Oval 56">
                <a:extLst>
                  <a:ext uri="{FF2B5EF4-FFF2-40B4-BE49-F238E27FC236}">
                    <a16:creationId xmlns:a16="http://schemas.microsoft.com/office/drawing/2014/main" id="{8D83D4B2-A7D3-4B60-BDDA-C05AC1558EF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1" name="Freeform: Shape 442">
                <a:extLst>
                  <a:ext uri="{FF2B5EF4-FFF2-40B4-BE49-F238E27FC236}">
                    <a16:creationId xmlns:a16="http://schemas.microsoft.com/office/drawing/2014/main" id="{1A2CB38B-FDC5-48B2-A925-AF84916D189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grpSp>
      <p:grpSp>
        <p:nvGrpSpPr>
          <p:cNvPr id="6" name="Group 5">
            <a:extLst>
              <a:ext uri="{FF2B5EF4-FFF2-40B4-BE49-F238E27FC236}">
                <a16:creationId xmlns:a16="http://schemas.microsoft.com/office/drawing/2014/main" id="{910DD46B-5D45-41AF-829D-EB2C0C6BEFD3}"/>
              </a:ext>
            </a:extLst>
          </p:cNvPr>
          <p:cNvGrpSpPr/>
          <p:nvPr/>
        </p:nvGrpSpPr>
        <p:grpSpPr>
          <a:xfrm>
            <a:off x="334766" y="3078046"/>
            <a:ext cx="1360026" cy="601579"/>
            <a:chOff x="345532" y="1701422"/>
            <a:chExt cx="1333480" cy="589837"/>
          </a:xfrm>
        </p:grpSpPr>
        <p:sp>
          <p:nvSpPr>
            <p:cNvPr id="273" name="TextBox 272">
              <a:extLst>
                <a:ext uri="{FF2B5EF4-FFF2-40B4-BE49-F238E27FC236}">
                  <a16:creationId xmlns:a16="http://schemas.microsoft.com/office/drawing/2014/main" id="{9E24BD3B-4622-4E97-B2FB-1EB1263B2D5E}"/>
                </a:ext>
              </a:extLst>
            </p:cNvPr>
            <p:cNvSpPr txBox="1"/>
            <p:nvPr/>
          </p:nvSpPr>
          <p:spPr>
            <a:xfrm>
              <a:off x="345532" y="204196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4" name="Group 273">
              <a:extLst>
                <a:ext uri="{FF2B5EF4-FFF2-40B4-BE49-F238E27FC236}">
                  <a16:creationId xmlns:a16="http://schemas.microsoft.com/office/drawing/2014/main" id="{8805C955-DC56-4ED2-9FE1-486524009013}"/>
                </a:ext>
              </a:extLst>
            </p:cNvPr>
            <p:cNvGrpSpPr/>
            <p:nvPr/>
          </p:nvGrpSpPr>
          <p:grpSpPr>
            <a:xfrm>
              <a:off x="820310" y="1701422"/>
              <a:ext cx="383927" cy="332550"/>
              <a:chOff x="5606650" y="4267932"/>
              <a:chExt cx="2764904" cy="2394908"/>
            </a:xfrm>
          </p:grpSpPr>
          <p:sp>
            <p:nvSpPr>
              <p:cNvPr id="275" name="Rounded Rectangle 19">
                <a:extLst>
                  <a:ext uri="{FF2B5EF4-FFF2-40B4-BE49-F238E27FC236}">
                    <a16:creationId xmlns:a16="http://schemas.microsoft.com/office/drawing/2014/main" id="{41A59DC3-6DB3-447D-842A-3EBBF0F0D227}"/>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6" name="Rectangle 275">
                <a:extLst>
                  <a:ext uri="{FF2B5EF4-FFF2-40B4-BE49-F238E27FC236}">
                    <a16:creationId xmlns:a16="http://schemas.microsoft.com/office/drawing/2014/main" id="{C5252F5A-906E-414E-A11C-9A66E9C13380}"/>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7" name="Rectangle 276">
                <a:extLst>
                  <a:ext uri="{FF2B5EF4-FFF2-40B4-BE49-F238E27FC236}">
                    <a16:creationId xmlns:a16="http://schemas.microsoft.com/office/drawing/2014/main" id="{9FEB61C9-0F36-4431-A07A-D9DE79F2216D}"/>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8" name="Rectangle 277">
                <a:extLst>
                  <a:ext uri="{FF2B5EF4-FFF2-40B4-BE49-F238E27FC236}">
                    <a16:creationId xmlns:a16="http://schemas.microsoft.com/office/drawing/2014/main" id="{16663161-C52A-4656-A7A3-7B25EB6EA9EA}"/>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9" name="Rectangle 278">
                <a:extLst>
                  <a:ext uri="{FF2B5EF4-FFF2-40B4-BE49-F238E27FC236}">
                    <a16:creationId xmlns:a16="http://schemas.microsoft.com/office/drawing/2014/main" id="{71F3BAA4-2EC0-457E-8787-DEB1E48E18E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0" name="Rectangle 279">
                <a:extLst>
                  <a:ext uri="{FF2B5EF4-FFF2-40B4-BE49-F238E27FC236}">
                    <a16:creationId xmlns:a16="http://schemas.microsoft.com/office/drawing/2014/main" id="{E3E204E7-3113-408E-AEDF-D73548404C52}"/>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1" name="Rectangle 280">
                <a:extLst>
                  <a:ext uri="{FF2B5EF4-FFF2-40B4-BE49-F238E27FC236}">
                    <a16:creationId xmlns:a16="http://schemas.microsoft.com/office/drawing/2014/main" id="{5219DA2C-7337-40FC-99A0-31E5AC3A21F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2" name="Rectangle 281">
                <a:extLst>
                  <a:ext uri="{FF2B5EF4-FFF2-40B4-BE49-F238E27FC236}">
                    <a16:creationId xmlns:a16="http://schemas.microsoft.com/office/drawing/2014/main" id="{ECF32D1D-8292-4558-90AD-CBEC5DFB5FAF}"/>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5" name="Rectangle 284">
                <a:extLst>
                  <a:ext uri="{FF2B5EF4-FFF2-40B4-BE49-F238E27FC236}">
                    <a16:creationId xmlns:a16="http://schemas.microsoft.com/office/drawing/2014/main" id="{8DF60840-72DB-4FCE-A6BA-542942A8AEC9}"/>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6" name="Rectangle 285">
                <a:extLst>
                  <a:ext uri="{FF2B5EF4-FFF2-40B4-BE49-F238E27FC236}">
                    <a16:creationId xmlns:a16="http://schemas.microsoft.com/office/drawing/2014/main" id="{FAB17808-2B5F-48C0-85B1-DF2EF1A83010}"/>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87" name="Straight Connector 286">
                <a:extLst>
                  <a:ext uri="{FF2B5EF4-FFF2-40B4-BE49-F238E27FC236}">
                    <a16:creationId xmlns:a16="http://schemas.microsoft.com/office/drawing/2014/main" id="{2622BEDD-82F1-4E9C-860F-A74CA5EC0C36}"/>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46" name="Rectangle 345">
            <a:extLst>
              <a:ext uri="{FF2B5EF4-FFF2-40B4-BE49-F238E27FC236}">
                <a16:creationId xmlns:a16="http://schemas.microsoft.com/office/drawing/2014/main" id="{0E96D9D1-A0CD-4C8B-BC06-82B34DCD15D6}"/>
              </a:ext>
            </a:extLst>
          </p:cNvPr>
          <p:cNvSpPr/>
          <p:nvPr/>
        </p:nvSpPr>
        <p:spPr>
          <a:xfrm>
            <a:off x="4680633" y="5752606"/>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56" name="Group 355">
            <a:extLst>
              <a:ext uri="{FF2B5EF4-FFF2-40B4-BE49-F238E27FC236}">
                <a16:creationId xmlns:a16="http://schemas.microsoft.com/office/drawing/2014/main" id="{0C0BB4A5-4761-4101-86EB-8F0F74D4B445}"/>
              </a:ext>
            </a:extLst>
          </p:cNvPr>
          <p:cNvGrpSpPr/>
          <p:nvPr/>
        </p:nvGrpSpPr>
        <p:grpSpPr>
          <a:xfrm>
            <a:off x="5091363" y="5242594"/>
            <a:ext cx="517863" cy="444557"/>
            <a:chOff x="2488014" y="1320237"/>
            <a:chExt cx="4696411" cy="4187931"/>
          </a:xfrm>
        </p:grpSpPr>
        <p:sp>
          <p:nvSpPr>
            <p:cNvPr id="358" name="Hexagon 357">
              <a:extLst>
                <a:ext uri="{FF2B5EF4-FFF2-40B4-BE49-F238E27FC236}">
                  <a16:creationId xmlns:a16="http://schemas.microsoft.com/office/drawing/2014/main" id="{64DD1CA6-C294-4234-9BB0-EEDDBD4E225D}"/>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9" name="Snip Single Corner Rectangle 26">
              <a:extLst>
                <a:ext uri="{FF2B5EF4-FFF2-40B4-BE49-F238E27FC236}">
                  <a16:creationId xmlns:a16="http://schemas.microsoft.com/office/drawing/2014/main" id="{7878C15E-0FDF-40DA-A586-EE3154366F80}"/>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360" name="Group 359">
              <a:extLst>
                <a:ext uri="{FF2B5EF4-FFF2-40B4-BE49-F238E27FC236}">
                  <a16:creationId xmlns:a16="http://schemas.microsoft.com/office/drawing/2014/main" id="{FE9F6A4F-42FE-4333-985A-AE51D4EB68D3}"/>
                </a:ext>
              </a:extLst>
            </p:cNvPr>
            <p:cNvGrpSpPr/>
            <p:nvPr/>
          </p:nvGrpSpPr>
          <p:grpSpPr>
            <a:xfrm>
              <a:off x="4271147" y="2716509"/>
              <a:ext cx="790232" cy="1472559"/>
              <a:chOff x="4917030" y="1019829"/>
              <a:chExt cx="123056" cy="229308"/>
            </a:xfrm>
          </p:grpSpPr>
          <p:sp>
            <p:nvSpPr>
              <p:cNvPr id="362" name="Freeform: Shape 361">
                <a:extLst>
                  <a:ext uri="{FF2B5EF4-FFF2-40B4-BE49-F238E27FC236}">
                    <a16:creationId xmlns:a16="http://schemas.microsoft.com/office/drawing/2014/main" id="{2C18344F-4FD5-444A-98BF-9A47D6DF145F}"/>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700B4788-8842-47F2-867A-FD316ACA7EB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7D5D4FAE-CDBD-4FC6-A450-9118951CD06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B47B1BF4-F5F9-4DFF-95DB-6E09FF511F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1" name="Right Triangle 360">
              <a:extLst>
                <a:ext uri="{FF2B5EF4-FFF2-40B4-BE49-F238E27FC236}">
                  <a16:creationId xmlns:a16="http://schemas.microsoft.com/office/drawing/2014/main" id="{F183DDA1-ED53-456C-9697-3849D073F969}"/>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376" name="Group 375">
            <a:extLst>
              <a:ext uri="{FF2B5EF4-FFF2-40B4-BE49-F238E27FC236}">
                <a16:creationId xmlns:a16="http://schemas.microsoft.com/office/drawing/2014/main" id="{E7BC7AD0-DDD8-4421-AF42-EE0BB7E691CF}"/>
              </a:ext>
            </a:extLst>
          </p:cNvPr>
          <p:cNvGrpSpPr/>
          <p:nvPr/>
        </p:nvGrpSpPr>
        <p:grpSpPr>
          <a:xfrm>
            <a:off x="2510368" y="5262206"/>
            <a:ext cx="1373656" cy="744662"/>
            <a:chOff x="2520437" y="2198161"/>
            <a:chExt cx="1346844" cy="730127"/>
          </a:xfrm>
        </p:grpSpPr>
        <p:sp>
          <p:nvSpPr>
            <p:cNvPr id="377" name="Rectangle 376">
              <a:extLst>
                <a:ext uri="{FF2B5EF4-FFF2-40B4-BE49-F238E27FC236}">
                  <a16:creationId xmlns:a16="http://schemas.microsoft.com/office/drawing/2014/main" id="{E0E199B7-3621-4C8D-AD0E-A46A94FBF4AF}"/>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78" name="Group 377">
              <a:extLst>
                <a:ext uri="{FF2B5EF4-FFF2-40B4-BE49-F238E27FC236}">
                  <a16:creationId xmlns:a16="http://schemas.microsoft.com/office/drawing/2014/main" id="{137DE017-808D-43D5-A83D-075931284DC1}"/>
                </a:ext>
              </a:extLst>
            </p:cNvPr>
            <p:cNvGrpSpPr/>
            <p:nvPr/>
          </p:nvGrpSpPr>
          <p:grpSpPr>
            <a:xfrm>
              <a:off x="2935903" y="2198161"/>
              <a:ext cx="423284" cy="416651"/>
              <a:chOff x="5279190" y="5401430"/>
              <a:chExt cx="1101836" cy="1106637"/>
            </a:xfrm>
          </p:grpSpPr>
          <p:sp>
            <p:nvSpPr>
              <p:cNvPr id="379" name="Freeform: Shape 815">
                <a:extLst>
                  <a:ext uri="{FF2B5EF4-FFF2-40B4-BE49-F238E27FC236}">
                    <a16:creationId xmlns:a16="http://schemas.microsoft.com/office/drawing/2014/main" id="{65808BCC-A5FF-46F1-ADA6-4E956173CCB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0" name="Freeform: Shape 816">
                <a:extLst>
                  <a:ext uri="{FF2B5EF4-FFF2-40B4-BE49-F238E27FC236}">
                    <a16:creationId xmlns:a16="http://schemas.microsoft.com/office/drawing/2014/main" id="{9A51F569-8E80-48EC-9925-510DCFE8AA4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1" name="Freeform: Shape 817">
                <a:extLst>
                  <a:ext uri="{FF2B5EF4-FFF2-40B4-BE49-F238E27FC236}">
                    <a16:creationId xmlns:a16="http://schemas.microsoft.com/office/drawing/2014/main" id="{4AD2595F-BAA8-4C7E-9547-A56949ACE7E8}"/>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2" name="Freeform: Shape 818">
                <a:extLst>
                  <a:ext uri="{FF2B5EF4-FFF2-40B4-BE49-F238E27FC236}">
                    <a16:creationId xmlns:a16="http://schemas.microsoft.com/office/drawing/2014/main" id="{275E7A1F-BA74-4EA5-BDE3-3D75AAE40C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3" name="Freeform: Shape 819">
                <a:extLst>
                  <a:ext uri="{FF2B5EF4-FFF2-40B4-BE49-F238E27FC236}">
                    <a16:creationId xmlns:a16="http://schemas.microsoft.com/office/drawing/2014/main" id="{B7C7DC4E-1857-4AF6-9FEA-3EF2EA8FC5DE}"/>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385" name="Straight Arrow Connector 384">
            <a:extLst>
              <a:ext uri="{FF2B5EF4-FFF2-40B4-BE49-F238E27FC236}">
                <a16:creationId xmlns:a16="http://schemas.microsoft.com/office/drawing/2014/main" id="{38A9CAF8-0DA0-46F9-A5D6-35FBA621620A}"/>
              </a:ext>
            </a:extLst>
          </p:cNvPr>
          <p:cNvCxnSpPr>
            <a:cxnSpLocks/>
          </p:cNvCxnSpPr>
          <p:nvPr/>
        </p:nvCxnSpPr>
        <p:spPr>
          <a:xfrm>
            <a:off x="1849387" y="5484087"/>
            <a:ext cx="85872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E1FF9536-6E13-4765-A3CD-3B6FA72D66C3}"/>
              </a:ext>
            </a:extLst>
          </p:cNvPr>
          <p:cNvCxnSpPr>
            <a:cxnSpLocks/>
          </p:cNvCxnSpPr>
          <p:nvPr/>
        </p:nvCxnSpPr>
        <p:spPr>
          <a:xfrm>
            <a:off x="3698335" y="5484087"/>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94C206B8-3690-42B8-BC11-0426C27CB3FC}"/>
              </a:ext>
            </a:extLst>
          </p:cNvPr>
          <p:cNvCxnSpPr>
            <a:cxnSpLocks/>
          </p:cNvCxnSpPr>
          <p:nvPr/>
        </p:nvCxnSpPr>
        <p:spPr>
          <a:xfrm>
            <a:off x="5804394" y="5484087"/>
            <a:ext cx="3163544"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CC4953-C801-4059-A0C6-C3E1903AB24A}"/>
              </a:ext>
            </a:extLst>
          </p:cNvPr>
          <p:cNvCxnSpPr>
            <a:cxnSpLocks/>
          </p:cNvCxnSpPr>
          <p:nvPr/>
        </p:nvCxnSpPr>
        <p:spPr>
          <a:xfrm>
            <a:off x="7508863" y="3735964"/>
            <a:ext cx="0" cy="1756013"/>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43F148A9-841A-4072-AEF8-E3D42CBE11D8}"/>
              </a:ext>
            </a:extLst>
          </p:cNvPr>
          <p:cNvCxnSpPr>
            <a:cxnSpLocks/>
          </p:cNvCxnSpPr>
          <p:nvPr/>
        </p:nvCxnSpPr>
        <p:spPr>
          <a:xfrm>
            <a:off x="3821546" y="3388447"/>
            <a:ext cx="296150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E551EA9-2983-479E-900E-34A1981F5592}"/>
              </a:ext>
            </a:extLst>
          </p:cNvPr>
          <p:cNvCxnSpPr>
            <a:cxnSpLocks/>
          </p:cNvCxnSpPr>
          <p:nvPr/>
        </p:nvCxnSpPr>
        <p:spPr>
          <a:xfrm>
            <a:off x="5350294" y="3388447"/>
            <a:ext cx="0" cy="1621600"/>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17" name="Rectangle 416">
            <a:extLst>
              <a:ext uri="{FF2B5EF4-FFF2-40B4-BE49-F238E27FC236}">
                <a16:creationId xmlns:a16="http://schemas.microsoft.com/office/drawing/2014/main" id="{170826B9-EDE8-4D4D-B1BD-8E62748D392C}"/>
              </a:ext>
            </a:extLst>
          </p:cNvPr>
          <p:cNvSpPr/>
          <p:nvPr/>
        </p:nvSpPr>
        <p:spPr>
          <a:xfrm>
            <a:off x="6780009" y="3133620"/>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pic>
        <p:nvPicPr>
          <p:cNvPr id="1026" name="Picture 2">
            <a:extLst>
              <a:ext uri="{FF2B5EF4-FFF2-40B4-BE49-F238E27FC236}">
                <a16:creationId xmlns:a16="http://schemas.microsoft.com/office/drawing/2014/main" id="{02F7810D-1E5F-4378-A31B-0EB514A0FF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9000"/>
                    </a14:imgEffect>
                  </a14:imgLayer>
                </a14:imgProps>
              </a:ext>
              <a:ext uri="{28A0092B-C50C-407E-A947-70E740481C1C}">
                <a14:useLocalDpi xmlns:a14="http://schemas.microsoft.com/office/drawing/2010/main" val="0"/>
              </a:ext>
            </a:extLst>
          </a:blip>
          <a:stretch>
            <a:fillRect/>
          </a:stretch>
        </p:blipFill>
        <p:spPr bwMode="auto">
          <a:xfrm>
            <a:off x="7103431" y="3433703"/>
            <a:ext cx="759350" cy="167828"/>
          </a:xfrm>
          <a:prstGeom prst="rect">
            <a:avLst/>
          </a:prstGeom>
          <a:noFill/>
          <a:extLst>
            <a:ext uri="{909E8E84-426E-40DD-AFC4-6F175D3DCCD1}">
              <a14:hiddenFill xmlns:a14="http://schemas.microsoft.com/office/drawing/2010/main">
                <a:solidFill>
                  <a:srgbClr val="FFFFFF"/>
                </a:solidFill>
              </a14:hiddenFill>
            </a:ext>
          </a:extLst>
        </p:spPr>
      </p:pic>
      <p:sp>
        <p:nvSpPr>
          <p:cNvPr id="264" name="Right Bracket 263">
            <a:extLst>
              <a:ext uri="{FF2B5EF4-FFF2-40B4-BE49-F238E27FC236}">
                <a16:creationId xmlns:a16="http://schemas.microsoft.com/office/drawing/2014/main" id="{9ED03CEE-F6EF-4A4F-88F8-10EE81524859}"/>
              </a:ext>
            </a:extLst>
          </p:cNvPr>
          <p:cNvSpPr/>
          <p:nvPr/>
        </p:nvSpPr>
        <p:spPr>
          <a:xfrm>
            <a:off x="1802758" y="3025023"/>
            <a:ext cx="46629" cy="315203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5" name="Group 4">
            <a:extLst>
              <a:ext uri="{FF2B5EF4-FFF2-40B4-BE49-F238E27FC236}">
                <a16:creationId xmlns:a16="http://schemas.microsoft.com/office/drawing/2014/main" id="{E347EC0B-ACC0-43E0-B93A-7D681B613C89}"/>
              </a:ext>
            </a:extLst>
          </p:cNvPr>
          <p:cNvGrpSpPr/>
          <p:nvPr/>
        </p:nvGrpSpPr>
        <p:grpSpPr>
          <a:xfrm>
            <a:off x="246394" y="5531784"/>
            <a:ext cx="1527052" cy="737887"/>
            <a:chOff x="240720" y="5423811"/>
            <a:chExt cx="1497246" cy="723484"/>
          </a:xfrm>
        </p:grpSpPr>
        <p:sp>
          <p:nvSpPr>
            <p:cNvPr id="203" name="TextBox 202">
              <a:extLst>
                <a:ext uri="{FF2B5EF4-FFF2-40B4-BE49-F238E27FC236}">
                  <a16:creationId xmlns:a16="http://schemas.microsoft.com/office/drawing/2014/main" id="{969C4D30-82E9-48A9-BEB4-E8744411B5BE}"/>
                </a:ext>
              </a:extLst>
            </p:cNvPr>
            <p:cNvSpPr txBox="1"/>
            <p:nvPr/>
          </p:nvSpPr>
          <p:spPr>
            <a:xfrm>
              <a:off x="240720" y="5741030"/>
              <a:ext cx="1497246"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183" name="Group 182">
              <a:extLst>
                <a:ext uri="{FF2B5EF4-FFF2-40B4-BE49-F238E27FC236}">
                  <a16:creationId xmlns:a16="http://schemas.microsoft.com/office/drawing/2014/main" id="{BC29E699-D7D5-4D3D-92C1-D058A48ACF07}"/>
                </a:ext>
              </a:extLst>
            </p:cNvPr>
            <p:cNvGrpSpPr/>
            <p:nvPr/>
          </p:nvGrpSpPr>
          <p:grpSpPr>
            <a:xfrm>
              <a:off x="811268" y="5423811"/>
              <a:ext cx="394834" cy="310748"/>
              <a:chOff x="919596" y="1154235"/>
              <a:chExt cx="3006714" cy="2366403"/>
            </a:xfrm>
          </p:grpSpPr>
          <p:sp>
            <p:nvSpPr>
              <p:cNvPr id="184" name="Freeform 18">
                <a:extLst>
                  <a:ext uri="{FF2B5EF4-FFF2-40B4-BE49-F238E27FC236}">
                    <a16:creationId xmlns:a16="http://schemas.microsoft.com/office/drawing/2014/main" id="{82F832E4-CBBF-4471-A1D1-CA2CDD6DC9D2}"/>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65" name="Line 19">
                <a:extLst>
                  <a:ext uri="{FF2B5EF4-FFF2-40B4-BE49-F238E27FC236}">
                    <a16:creationId xmlns:a16="http://schemas.microsoft.com/office/drawing/2014/main" id="{CE9D5A1C-1F96-439D-8570-1E1BC8CEC31E}"/>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7" name="Line 20">
                <a:extLst>
                  <a:ext uri="{FF2B5EF4-FFF2-40B4-BE49-F238E27FC236}">
                    <a16:creationId xmlns:a16="http://schemas.microsoft.com/office/drawing/2014/main" id="{3F1F1367-938A-498D-9499-56C8EAECE8B2}"/>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8" name="Freeform 21">
                <a:extLst>
                  <a:ext uri="{FF2B5EF4-FFF2-40B4-BE49-F238E27FC236}">
                    <a16:creationId xmlns:a16="http://schemas.microsoft.com/office/drawing/2014/main" id="{8E4FFC4C-F353-4349-AC20-62B2B9F3CA8C}"/>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72" name="Line 22">
                <a:extLst>
                  <a:ext uri="{FF2B5EF4-FFF2-40B4-BE49-F238E27FC236}">
                    <a16:creationId xmlns:a16="http://schemas.microsoft.com/office/drawing/2014/main" id="{58211FF8-EC4B-474A-BEAA-5D5F7BF6D430}"/>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283" name="Group 282">
                <a:extLst>
                  <a:ext uri="{FF2B5EF4-FFF2-40B4-BE49-F238E27FC236}">
                    <a16:creationId xmlns:a16="http://schemas.microsoft.com/office/drawing/2014/main" id="{297BD095-A7EB-4038-9D5A-9F8D1DBAD42A}"/>
                  </a:ext>
                </a:extLst>
              </p:cNvPr>
              <p:cNvGrpSpPr/>
              <p:nvPr/>
            </p:nvGrpSpPr>
            <p:grpSpPr>
              <a:xfrm>
                <a:off x="2672424" y="1614376"/>
                <a:ext cx="926769" cy="783035"/>
                <a:chOff x="2814465" y="1249743"/>
                <a:chExt cx="784728" cy="783035"/>
              </a:xfrm>
            </p:grpSpPr>
            <p:sp>
              <p:nvSpPr>
                <p:cNvPr id="291" name="Line 26">
                  <a:extLst>
                    <a:ext uri="{FF2B5EF4-FFF2-40B4-BE49-F238E27FC236}">
                      <a16:creationId xmlns:a16="http://schemas.microsoft.com/office/drawing/2014/main" id="{6AA6FBAE-BA13-48E5-A233-8BEE73CDDA47}"/>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2" name="Line 27">
                  <a:extLst>
                    <a:ext uri="{FF2B5EF4-FFF2-40B4-BE49-F238E27FC236}">
                      <a16:creationId xmlns:a16="http://schemas.microsoft.com/office/drawing/2014/main" id="{DF2846B3-A545-4389-A669-E1FB33992B9B}"/>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3" name="Line 28">
                  <a:extLst>
                    <a:ext uri="{FF2B5EF4-FFF2-40B4-BE49-F238E27FC236}">
                      <a16:creationId xmlns:a16="http://schemas.microsoft.com/office/drawing/2014/main" id="{3249487C-F8C1-4019-9B18-FA7ED7C3753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284" name="Group 283">
                <a:extLst>
                  <a:ext uri="{FF2B5EF4-FFF2-40B4-BE49-F238E27FC236}">
                    <a16:creationId xmlns:a16="http://schemas.microsoft.com/office/drawing/2014/main" id="{B1129E25-3D25-43E8-A2F1-16FE262AEC19}"/>
                  </a:ext>
                </a:extLst>
              </p:cNvPr>
              <p:cNvGrpSpPr/>
              <p:nvPr/>
            </p:nvGrpSpPr>
            <p:grpSpPr>
              <a:xfrm>
                <a:off x="1224028" y="1407936"/>
                <a:ext cx="1177484" cy="1177484"/>
                <a:chOff x="222829" y="1122100"/>
                <a:chExt cx="1306361" cy="1306361"/>
              </a:xfrm>
            </p:grpSpPr>
            <p:sp>
              <p:nvSpPr>
                <p:cNvPr id="288" name="Oval 287">
                  <a:extLst>
                    <a:ext uri="{FF2B5EF4-FFF2-40B4-BE49-F238E27FC236}">
                      <a16:creationId xmlns:a16="http://schemas.microsoft.com/office/drawing/2014/main" id="{483A7F04-F08C-458C-AF38-D404936269DB}"/>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289" name="Straight Connector 288">
                  <a:extLst>
                    <a:ext uri="{FF2B5EF4-FFF2-40B4-BE49-F238E27FC236}">
                      <a16:creationId xmlns:a16="http://schemas.microsoft.com/office/drawing/2014/main" id="{6F8195F9-BF2A-44B9-98BB-EA38FEBD8032}"/>
                    </a:ext>
                  </a:extLst>
                </p:cNvPr>
                <p:cNvCxnSpPr>
                  <a:cxnSpLocks/>
                  <a:stCxn id="288" idx="2"/>
                  <a:endCxn id="29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Diamond 306">
                  <a:extLst>
                    <a:ext uri="{FF2B5EF4-FFF2-40B4-BE49-F238E27FC236}">
                      <a16:creationId xmlns:a16="http://schemas.microsoft.com/office/drawing/2014/main" id="{D058DFDE-B08E-4410-BFCA-730F36657302}"/>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grpSp>
      <p:cxnSp>
        <p:nvCxnSpPr>
          <p:cNvPr id="295" name="Straight Arrow Connector 294">
            <a:extLst>
              <a:ext uri="{FF2B5EF4-FFF2-40B4-BE49-F238E27FC236}">
                <a16:creationId xmlns:a16="http://schemas.microsoft.com/office/drawing/2014/main" id="{A36A4699-580A-49FE-A976-9FAE587C56C8}"/>
              </a:ext>
            </a:extLst>
          </p:cNvPr>
          <p:cNvCxnSpPr>
            <a:cxnSpLocks/>
          </p:cNvCxnSpPr>
          <p:nvPr/>
        </p:nvCxnSpPr>
        <p:spPr>
          <a:xfrm>
            <a:off x="9672698" y="5477386"/>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96" name="Rectangle 295">
            <a:extLst>
              <a:ext uri="{FF2B5EF4-FFF2-40B4-BE49-F238E27FC236}">
                <a16:creationId xmlns:a16="http://schemas.microsoft.com/office/drawing/2014/main" id="{8BEA8839-9640-4244-A35A-07A0C633C8DB}"/>
              </a:ext>
            </a:extLst>
          </p:cNvPr>
          <p:cNvSpPr/>
          <p:nvPr/>
        </p:nvSpPr>
        <p:spPr>
          <a:xfrm>
            <a:off x="8675755" y="5745905"/>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97" name="Rectangle 296">
            <a:extLst>
              <a:ext uri="{FF2B5EF4-FFF2-40B4-BE49-F238E27FC236}">
                <a16:creationId xmlns:a16="http://schemas.microsoft.com/office/drawing/2014/main" id="{848B17F9-79E3-431C-BAE7-D2FEAA445215}"/>
              </a:ext>
            </a:extLst>
          </p:cNvPr>
          <p:cNvSpPr/>
          <p:nvPr/>
        </p:nvSpPr>
        <p:spPr>
          <a:xfrm>
            <a:off x="9955784" y="5745905"/>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298" name="Rectangle 297">
            <a:extLst>
              <a:ext uri="{FF2B5EF4-FFF2-40B4-BE49-F238E27FC236}">
                <a16:creationId xmlns:a16="http://schemas.microsoft.com/office/drawing/2014/main" id="{EABA398D-BB7F-40C8-914F-BA7A76B5B158}"/>
              </a:ext>
            </a:extLst>
          </p:cNvPr>
          <p:cNvSpPr/>
          <p:nvPr/>
        </p:nvSpPr>
        <p:spPr>
          <a:xfrm>
            <a:off x="11049404" y="5745905"/>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299" name="Straight Arrow Connector 298">
            <a:extLst>
              <a:ext uri="{FF2B5EF4-FFF2-40B4-BE49-F238E27FC236}">
                <a16:creationId xmlns:a16="http://schemas.microsoft.com/office/drawing/2014/main" id="{ECD99214-72E0-4EB0-8FEC-092F09360A1C}"/>
              </a:ext>
            </a:extLst>
          </p:cNvPr>
          <p:cNvCxnSpPr>
            <a:cxnSpLocks/>
          </p:cNvCxnSpPr>
          <p:nvPr/>
        </p:nvCxnSpPr>
        <p:spPr>
          <a:xfrm>
            <a:off x="10879566" y="5477386"/>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0" name="Group 299">
            <a:extLst>
              <a:ext uri="{FF2B5EF4-FFF2-40B4-BE49-F238E27FC236}">
                <a16:creationId xmlns:a16="http://schemas.microsoft.com/office/drawing/2014/main" id="{E3DABE93-4E04-4F7A-A1DB-03D9F40686CD}"/>
              </a:ext>
            </a:extLst>
          </p:cNvPr>
          <p:cNvGrpSpPr/>
          <p:nvPr/>
        </p:nvGrpSpPr>
        <p:grpSpPr>
          <a:xfrm>
            <a:off x="9086896" y="5251351"/>
            <a:ext cx="460339" cy="452070"/>
            <a:chOff x="2549926" y="1227604"/>
            <a:chExt cx="5177116" cy="5084148"/>
          </a:xfrm>
        </p:grpSpPr>
        <p:sp>
          <p:nvSpPr>
            <p:cNvPr id="301" name="Freeform: Shape 821">
              <a:extLst>
                <a:ext uri="{FF2B5EF4-FFF2-40B4-BE49-F238E27FC236}">
                  <a16:creationId xmlns:a16="http://schemas.microsoft.com/office/drawing/2014/main" id="{74EA5200-303D-411C-8EA3-66345215FAA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A72CAD14-D161-4A03-BD83-FAE066C99BE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A1E1F077-B0DC-4985-A102-6E23B3AF90D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C8A0C3F-7463-4161-A3A7-709D3CC34FA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0A52BD9C-6B76-4E70-B1C9-868EB85AAD88}"/>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5112FD7B-062C-4C63-AEEE-1FC5341FB70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7" name="Rectangle 306">
              <a:extLst>
                <a:ext uri="{FF2B5EF4-FFF2-40B4-BE49-F238E27FC236}">
                  <a16:creationId xmlns:a16="http://schemas.microsoft.com/office/drawing/2014/main" id="{8D297EAD-E656-45F3-B95F-81219EF7A0D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8" name="Cylinder 828">
              <a:extLst>
                <a:ext uri="{FF2B5EF4-FFF2-40B4-BE49-F238E27FC236}">
                  <a16:creationId xmlns:a16="http://schemas.microsoft.com/office/drawing/2014/main" id="{93C1861B-7640-4418-9C53-AD472CFCDB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309" name="Group 308">
            <a:extLst>
              <a:ext uri="{FF2B5EF4-FFF2-40B4-BE49-F238E27FC236}">
                <a16:creationId xmlns:a16="http://schemas.microsoft.com/office/drawing/2014/main" id="{15FDDA51-5D07-412A-AE4A-DB4E79F2A16A}"/>
              </a:ext>
            </a:extLst>
          </p:cNvPr>
          <p:cNvGrpSpPr/>
          <p:nvPr/>
        </p:nvGrpSpPr>
        <p:grpSpPr>
          <a:xfrm>
            <a:off x="10245295" y="5309009"/>
            <a:ext cx="508016" cy="395526"/>
            <a:chOff x="2062250" y="1828801"/>
            <a:chExt cx="438091" cy="341085"/>
          </a:xfrm>
        </p:grpSpPr>
        <p:grpSp>
          <p:nvGrpSpPr>
            <p:cNvPr id="310" name="Group 309">
              <a:extLst>
                <a:ext uri="{FF2B5EF4-FFF2-40B4-BE49-F238E27FC236}">
                  <a16:creationId xmlns:a16="http://schemas.microsoft.com/office/drawing/2014/main" id="{E80DD1EE-FF05-47D0-ABA4-19CC40F5AF56}"/>
                </a:ext>
              </a:extLst>
            </p:cNvPr>
            <p:cNvGrpSpPr/>
            <p:nvPr/>
          </p:nvGrpSpPr>
          <p:grpSpPr>
            <a:xfrm>
              <a:off x="2062250" y="1828801"/>
              <a:ext cx="180067" cy="140947"/>
              <a:chOff x="2438399" y="1828800"/>
              <a:chExt cx="1923143" cy="1799771"/>
            </a:xfrm>
            <a:noFill/>
          </p:grpSpPr>
          <p:sp>
            <p:nvSpPr>
              <p:cNvPr id="324" name="Rectangle 323">
                <a:extLst>
                  <a:ext uri="{FF2B5EF4-FFF2-40B4-BE49-F238E27FC236}">
                    <a16:creationId xmlns:a16="http://schemas.microsoft.com/office/drawing/2014/main" id="{A601484F-5147-4934-92F4-33024993B0F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5" name="Straight Connector 324">
                <a:extLst>
                  <a:ext uri="{FF2B5EF4-FFF2-40B4-BE49-F238E27FC236}">
                    <a16:creationId xmlns:a16="http://schemas.microsoft.com/office/drawing/2014/main" id="{1794284F-7A0B-4DD8-B462-BC5AB836770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BF921A1A-41D3-48A3-82BE-32D34089FAD6}"/>
                </a:ext>
              </a:extLst>
            </p:cNvPr>
            <p:cNvGrpSpPr/>
            <p:nvPr/>
          </p:nvGrpSpPr>
          <p:grpSpPr>
            <a:xfrm>
              <a:off x="2093480" y="2028939"/>
              <a:ext cx="180067" cy="140947"/>
              <a:chOff x="2438399" y="1828800"/>
              <a:chExt cx="1923143" cy="1799771"/>
            </a:xfrm>
            <a:noFill/>
          </p:grpSpPr>
          <p:sp>
            <p:nvSpPr>
              <p:cNvPr id="322" name="Rectangle 321">
                <a:extLst>
                  <a:ext uri="{FF2B5EF4-FFF2-40B4-BE49-F238E27FC236}">
                    <a16:creationId xmlns:a16="http://schemas.microsoft.com/office/drawing/2014/main" id="{1FF79973-D60E-411A-B9DD-B70CD4602A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3" name="Straight Connector 322">
                <a:extLst>
                  <a:ext uri="{FF2B5EF4-FFF2-40B4-BE49-F238E27FC236}">
                    <a16:creationId xmlns:a16="http://schemas.microsoft.com/office/drawing/2014/main" id="{ED92AED6-D4BB-4C33-B961-CB30C192C24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2" name="Group 311">
              <a:extLst>
                <a:ext uri="{FF2B5EF4-FFF2-40B4-BE49-F238E27FC236}">
                  <a16:creationId xmlns:a16="http://schemas.microsoft.com/office/drawing/2014/main" id="{1D2D8991-72C8-4999-BEC4-C2E5A4343D7B}"/>
                </a:ext>
              </a:extLst>
            </p:cNvPr>
            <p:cNvGrpSpPr/>
            <p:nvPr/>
          </p:nvGrpSpPr>
          <p:grpSpPr>
            <a:xfrm>
              <a:off x="2320274" y="1907031"/>
              <a:ext cx="180067" cy="140947"/>
              <a:chOff x="2438399" y="1828800"/>
              <a:chExt cx="1923143" cy="1799771"/>
            </a:xfrm>
            <a:noFill/>
          </p:grpSpPr>
          <p:sp>
            <p:nvSpPr>
              <p:cNvPr id="320" name="Rectangle 319">
                <a:extLst>
                  <a:ext uri="{FF2B5EF4-FFF2-40B4-BE49-F238E27FC236}">
                    <a16:creationId xmlns:a16="http://schemas.microsoft.com/office/drawing/2014/main" id="{4923CA15-57E9-4280-A4BF-438AEF5139F6}"/>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1" name="Straight Connector 320">
                <a:extLst>
                  <a:ext uri="{FF2B5EF4-FFF2-40B4-BE49-F238E27FC236}">
                    <a16:creationId xmlns:a16="http://schemas.microsoft.com/office/drawing/2014/main" id="{6DC0FA48-868D-4E3E-B4C3-6D29924C598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CA5C3327-C8BE-4940-BE15-B6BD7AD06A12}"/>
                </a:ext>
              </a:extLst>
            </p:cNvPr>
            <p:cNvGrpSpPr/>
            <p:nvPr/>
          </p:nvGrpSpPr>
          <p:grpSpPr>
            <a:xfrm>
              <a:off x="2129218" y="1891046"/>
              <a:ext cx="303775" cy="247510"/>
              <a:chOff x="2129218" y="1898304"/>
              <a:chExt cx="303775" cy="247510"/>
            </a:xfrm>
          </p:grpSpPr>
          <p:sp>
            <p:nvSpPr>
              <p:cNvPr id="314" name="Oval 313">
                <a:extLst>
                  <a:ext uri="{FF2B5EF4-FFF2-40B4-BE49-F238E27FC236}">
                    <a16:creationId xmlns:a16="http://schemas.microsoft.com/office/drawing/2014/main" id="{924BCDDC-B64E-4EE2-8501-9388CB024C1D}"/>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5" name="Oval 314">
                <a:extLst>
                  <a:ext uri="{FF2B5EF4-FFF2-40B4-BE49-F238E27FC236}">
                    <a16:creationId xmlns:a16="http://schemas.microsoft.com/office/drawing/2014/main" id="{799CDA95-D1C2-418D-A3E1-D3279443D6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6" name="Oval 315">
                <a:extLst>
                  <a:ext uri="{FF2B5EF4-FFF2-40B4-BE49-F238E27FC236}">
                    <a16:creationId xmlns:a16="http://schemas.microsoft.com/office/drawing/2014/main" id="{13754155-F77B-4015-AA23-223A9130A19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62700AEC-37D6-4518-ADBE-7446D7C7CA4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BFC08A8-119E-4F4A-B78C-6964924FA22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8468DE9-CE7E-4EB8-8B4F-410F84A465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6" name="Group 325">
            <a:extLst>
              <a:ext uri="{FF2B5EF4-FFF2-40B4-BE49-F238E27FC236}">
                <a16:creationId xmlns:a16="http://schemas.microsoft.com/office/drawing/2014/main" id="{C373BCA8-C00E-451C-828F-FE9512846D9C}"/>
              </a:ext>
            </a:extLst>
          </p:cNvPr>
          <p:cNvGrpSpPr/>
          <p:nvPr/>
        </p:nvGrpSpPr>
        <p:grpSpPr>
          <a:xfrm>
            <a:off x="11345468" y="5332718"/>
            <a:ext cx="406066" cy="309124"/>
            <a:chOff x="2502877" y="2643553"/>
            <a:chExt cx="3651737" cy="2779942"/>
          </a:xfrm>
        </p:grpSpPr>
        <p:cxnSp>
          <p:nvCxnSpPr>
            <p:cNvPr id="327" name="Straight Connector 326">
              <a:extLst>
                <a:ext uri="{FF2B5EF4-FFF2-40B4-BE49-F238E27FC236}">
                  <a16:creationId xmlns:a16="http://schemas.microsoft.com/office/drawing/2014/main" id="{DA9E4D79-3592-47C9-81F3-2CD09F6764D3}"/>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5D10391-6E4C-409C-8135-1F4FFEBE4A35}"/>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D52EB7-E382-490C-AF8B-F58E44278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413278EF-67E9-4DC8-A8F9-40F74B8B2602}"/>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Freeform: Shape 581">
              <a:extLst>
                <a:ext uri="{FF2B5EF4-FFF2-40B4-BE49-F238E27FC236}">
                  <a16:creationId xmlns:a16="http://schemas.microsoft.com/office/drawing/2014/main" id="{C1B6423E-C1BF-4E7F-98B5-96A57417B8FF}"/>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4" name="Connector: Elbow 3">
            <a:extLst>
              <a:ext uri="{FF2B5EF4-FFF2-40B4-BE49-F238E27FC236}">
                <a16:creationId xmlns:a16="http://schemas.microsoft.com/office/drawing/2014/main" id="{93D97BB1-9517-4DC0-99C3-14FD59BA5415}"/>
              </a:ext>
            </a:extLst>
          </p:cNvPr>
          <p:cNvCxnSpPr>
            <a:cxnSpLocks/>
          </p:cNvCxnSpPr>
          <p:nvPr/>
        </p:nvCxnSpPr>
        <p:spPr>
          <a:xfrm>
            <a:off x="1519567" y="2043903"/>
            <a:ext cx="1231015" cy="1314386"/>
          </a:xfrm>
          <a:prstGeom prst="bentConnector3">
            <a:avLst>
              <a:gd name="adj1" fmla="val 5836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2149ADD0-1097-4A86-9463-1EB6C12E4E0D}"/>
              </a:ext>
            </a:extLst>
          </p:cNvPr>
          <p:cNvSpPr/>
          <p:nvPr/>
        </p:nvSpPr>
        <p:spPr>
          <a:xfrm>
            <a:off x="2528955" y="6403310"/>
            <a:ext cx="8857748" cy="430309"/>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IoT Hub, Azure Event Hubs,  Azure Machine Learning and Azure Data Lake to allow customers to tailor the above architecture to meet their unique needs.</a:t>
            </a:r>
          </a:p>
        </p:txBody>
      </p:sp>
      <p:sp>
        <p:nvSpPr>
          <p:cNvPr id="188" name="Rectangle 187">
            <a:extLst>
              <a:ext uri="{FF2B5EF4-FFF2-40B4-BE49-F238E27FC236}">
                <a16:creationId xmlns:a16="http://schemas.microsoft.com/office/drawing/2014/main" id="{12BFB980-51F6-44EE-8D9E-78B2B8B8C4E0}"/>
              </a:ext>
            </a:extLst>
          </p:cNvPr>
          <p:cNvSpPr/>
          <p:nvPr/>
        </p:nvSpPr>
        <p:spPr>
          <a:xfrm>
            <a:off x="6572162" y="521556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3173684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228">
            <a:extLst>
              <a:ext uri="{FF2B5EF4-FFF2-40B4-BE49-F238E27FC236}">
                <a16:creationId xmlns:a16="http://schemas.microsoft.com/office/drawing/2014/main" id="{4EB90F38-3156-41D7-9B82-B5D58B5B946C}"/>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a:xfrm>
            <a:off x="274639" y="295277"/>
            <a:ext cx="11889564" cy="631776"/>
          </a:xfrm>
        </p:spPr>
        <p:txBody>
          <a:bodyPr/>
          <a:lstStyle/>
          <a:p>
            <a:r>
              <a:rPr lang="en-US" dirty="0"/>
              <a:t>Consumption patterns	</a:t>
            </a:r>
          </a:p>
        </p:txBody>
      </p:sp>
      <p:sp>
        <p:nvSpPr>
          <p:cNvPr id="151" name="Text Placeholder 1">
            <a:extLst>
              <a:ext uri="{FF2B5EF4-FFF2-40B4-BE49-F238E27FC236}">
                <a16:creationId xmlns:a16="http://schemas.microsoft.com/office/drawing/2014/main" id="{AFF857B4-A0D6-4199-A236-D446AAE6CD7A}"/>
              </a:ext>
            </a:extLst>
          </p:cNvPr>
          <p:cNvSpPr txBox="1">
            <a:spLocks/>
          </p:cNvSpPr>
          <p:nvPr/>
        </p:nvSpPr>
        <p:spPr>
          <a:xfrm>
            <a:off x="275480" y="1407243"/>
            <a:ext cx="11885514" cy="5448974"/>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Pattern 1: Direct Access</a:t>
            </a:r>
          </a:p>
          <a:p>
            <a:pPr lvl="1"/>
            <a:r>
              <a:rPr lang="en-US" dirty="0"/>
              <a:t>PBI Direct Query</a:t>
            </a:r>
          </a:p>
          <a:p>
            <a:pPr lvl="1"/>
            <a:r>
              <a:rPr lang="en-US" dirty="0"/>
              <a:t>Client Tools (SSMA, Data Tools etc.)</a:t>
            </a:r>
          </a:p>
          <a:p>
            <a:pPr lvl="1"/>
            <a:r>
              <a:rPr lang="en-US" dirty="0"/>
              <a:t>Third-party reporting tools (Talend, Qlik etc.)</a:t>
            </a:r>
          </a:p>
          <a:p>
            <a:pPr marL="0" indent="0">
              <a:buFont typeface="Arial" pitchFamily="34" charset="0"/>
              <a:buNone/>
            </a:pPr>
            <a:r>
              <a:rPr lang="en-US" dirty="0"/>
              <a:t>Pattern 2: Semantic Layer</a:t>
            </a:r>
          </a:p>
          <a:p>
            <a:pPr lvl="1"/>
            <a:r>
              <a:rPr lang="en-US" dirty="0"/>
              <a:t>Tabular models using AAS</a:t>
            </a:r>
          </a:p>
          <a:p>
            <a:pPr lvl="1"/>
            <a:r>
              <a:rPr lang="en-US" dirty="0"/>
              <a:t>OLAP models through SSAS</a:t>
            </a:r>
          </a:p>
          <a:p>
            <a:pPr lvl="1"/>
            <a:r>
              <a:rPr lang="en-US" dirty="0"/>
              <a:t>Data Marts (SQL DB, SQL VM etc.)</a:t>
            </a:r>
          </a:p>
          <a:p>
            <a:pPr marL="0" indent="0">
              <a:buFont typeface="Arial" pitchFamily="34" charset="0"/>
              <a:buNone/>
            </a:pPr>
            <a:r>
              <a:rPr lang="en-US" dirty="0"/>
              <a:t>Pattern 3: Translation Layer</a:t>
            </a:r>
          </a:p>
          <a:p>
            <a:pPr lvl="1"/>
            <a:r>
              <a:rPr lang="en-US" dirty="0"/>
              <a:t>APIs for custom apps</a:t>
            </a:r>
          </a:p>
          <a:p>
            <a:pPr lvl="1"/>
            <a:endParaRPr lang="en-US" dirty="0"/>
          </a:p>
        </p:txBody>
      </p:sp>
      <p:grpSp>
        <p:nvGrpSpPr>
          <p:cNvPr id="152" name="Group 151">
            <a:extLst>
              <a:ext uri="{FF2B5EF4-FFF2-40B4-BE49-F238E27FC236}">
                <a16:creationId xmlns:a16="http://schemas.microsoft.com/office/drawing/2014/main" id="{F4F66492-ED09-472D-8259-48952848F7BC}"/>
              </a:ext>
            </a:extLst>
          </p:cNvPr>
          <p:cNvGrpSpPr/>
          <p:nvPr/>
        </p:nvGrpSpPr>
        <p:grpSpPr>
          <a:xfrm>
            <a:off x="8887659" y="3462896"/>
            <a:ext cx="540678" cy="530968"/>
            <a:chOff x="2549926" y="1227604"/>
            <a:chExt cx="5177116" cy="5084148"/>
          </a:xfrm>
        </p:grpSpPr>
        <p:sp>
          <p:nvSpPr>
            <p:cNvPr id="153" name="Freeform: Shape 821">
              <a:extLst>
                <a:ext uri="{FF2B5EF4-FFF2-40B4-BE49-F238E27FC236}">
                  <a16:creationId xmlns:a16="http://schemas.microsoft.com/office/drawing/2014/main" id="{19C87E11-AF5F-4E48-956D-116A0CF9D8F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E0072515-2457-4E2B-9C7B-9C8FFB288693}"/>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3E9D9839-96BD-44D9-A5DF-F66133B95096}"/>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FA84FF69-0B60-4563-A7D0-082D7899AAAC}"/>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Rectangle 159">
              <a:extLst>
                <a:ext uri="{FF2B5EF4-FFF2-40B4-BE49-F238E27FC236}">
                  <a16:creationId xmlns:a16="http://schemas.microsoft.com/office/drawing/2014/main" id="{F5CFE8B4-8A61-479C-82E5-C5B978160E4E}"/>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9D9B0C07-3849-4FD4-8005-947DAB51D33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Rectangle 161">
              <a:extLst>
                <a:ext uri="{FF2B5EF4-FFF2-40B4-BE49-F238E27FC236}">
                  <a16:creationId xmlns:a16="http://schemas.microsoft.com/office/drawing/2014/main" id="{B9CDE12D-498F-441A-87AC-200FE7FAFEF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Cylinder 828">
              <a:extLst>
                <a:ext uri="{FF2B5EF4-FFF2-40B4-BE49-F238E27FC236}">
                  <a16:creationId xmlns:a16="http://schemas.microsoft.com/office/drawing/2014/main" id="{74BF2CD9-67BE-4654-A35A-B29EBAD40EA4}"/>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sp>
        <p:nvSpPr>
          <p:cNvPr id="164" name="Rectangle 163">
            <a:extLst>
              <a:ext uri="{FF2B5EF4-FFF2-40B4-BE49-F238E27FC236}">
                <a16:creationId xmlns:a16="http://schemas.microsoft.com/office/drawing/2014/main" id="{EC1CEBF8-2F55-4498-BD7E-B7C64A94ED92}"/>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65" name="Rectangle 164">
            <a:extLst>
              <a:ext uri="{FF2B5EF4-FFF2-40B4-BE49-F238E27FC236}">
                <a16:creationId xmlns:a16="http://schemas.microsoft.com/office/drawing/2014/main" id="{EB20EE6A-AC1C-4B60-96AE-D943C3BDEDFA}"/>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6" name="Group 165">
            <a:extLst>
              <a:ext uri="{FF2B5EF4-FFF2-40B4-BE49-F238E27FC236}">
                <a16:creationId xmlns:a16="http://schemas.microsoft.com/office/drawing/2014/main" id="{5DF1717C-EF72-441B-98B2-6CF5C9D0B2DB}"/>
              </a:ext>
            </a:extLst>
          </p:cNvPr>
          <p:cNvGrpSpPr/>
          <p:nvPr/>
        </p:nvGrpSpPr>
        <p:grpSpPr>
          <a:xfrm>
            <a:off x="10150804" y="5053385"/>
            <a:ext cx="558124" cy="434540"/>
            <a:chOff x="2062250" y="1828801"/>
            <a:chExt cx="438091" cy="341085"/>
          </a:xfrm>
        </p:grpSpPr>
        <p:grpSp>
          <p:nvGrpSpPr>
            <p:cNvPr id="167" name="Group 166">
              <a:extLst>
                <a:ext uri="{FF2B5EF4-FFF2-40B4-BE49-F238E27FC236}">
                  <a16:creationId xmlns:a16="http://schemas.microsoft.com/office/drawing/2014/main" id="{01CA8388-3F24-4C7F-A384-730EB25C320A}"/>
                </a:ext>
              </a:extLst>
            </p:cNvPr>
            <p:cNvGrpSpPr/>
            <p:nvPr/>
          </p:nvGrpSpPr>
          <p:grpSpPr>
            <a:xfrm>
              <a:off x="2062250" y="1828801"/>
              <a:ext cx="180067" cy="140947"/>
              <a:chOff x="2438399" y="1828800"/>
              <a:chExt cx="1923143" cy="1799771"/>
            </a:xfrm>
            <a:noFill/>
          </p:grpSpPr>
          <p:sp>
            <p:nvSpPr>
              <p:cNvPr id="181" name="Rectangle 180">
                <a:extLst>
                  <a:ext uri="{FF2B5EF4-FFF2-40B4-BE49-F238E27FC236}">
                    <a16:creationId xmlns:a16="http://schemas.microsoft.com/office/drawing/2014/main" id="{13BACCF5-3211-4476-B7AE-4CA925810C98}"/>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10DC1409-ACF6-4FF0-AC89-761BA1E157A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5656845A-7709-4A01-9445-87676111393B}"/>
                </a:ext>
              </a:extLst>
            </p:cNvPr>
            <p:cNvGrpSpPr/>
            <p:nvPr/>
          </p:nvGrpSpPr>
          <p:grpSpPr>
            <a:xfrm>
              <a:off x="2093480" y="2028939"/>
              <a:ext cx="180067" cy="140947"/>
              <a:chOff x="2438399" y="1828800"/>
              <a:chExt cx="1923143" cy="1799771"/>
            </a:xfrm>
            <a:noFill/>
          </p:grpSpPr>
          <p:sp>
            <p:nvSpPr>
              <p:cNvPr id="179" name="Rectangle 178">
                <a:extLst>
                  <a:ext uri="{FF2B5EF4-FFF2-40B4-BE49-F238E27FC236}">
                    <a16:creationId xmlns:a16="http://schemas.microsoft.com/office/drawing/2014/main" id="{90F5F54C-BDAF-4246-9835-DD56C4D971CB}"/>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E3C91689-D97F-49BC-B417-78EE9F8ED21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AA383400-5124-4AD2-80E2-1848C4FC13AA}"/>
                </a:ext>
              </a:extLst>
            </p:cNvPr>
            <p:cNvGrpSpPr/>
            <p:nvPr/>
          </p:nvGrpSpPr>
          <p:grpSpPr>
            <a:xfrm>
              <a:off x="2320274" y="1907031"/>
              <a:ext cx="180067" cy="140947"/>
              <a:chOff x="2438399" y="1828800"/>
              <a:chExt cx="1923143" cy="1799771"/>
            </a:xfrm>
            <a:noFill/>
          </p:grpSpPr>
          <p:sp>
            <p:nvSpPr>
              <p:cNvPr id="177" name="Rectangle 176">
                <a:extLst>
                  <a:ext uri="{FF2B5EF4-FFF2-40B4-BE49-F238E27FC236}">
                    <a16:creationId xmlns:a16="http://schemas.microsoft.com/office/drawing/2014/main" id="{2ABB1F5A-C726-4FC7-99CE-00AECE58F1D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1E26F0AC-E217-4D65-BF70-681B893A242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04FAD815-0286-4410-926E-045D7360694F}"/>
                </a:ext>
              </a:extLst>
            </p:cNvPr>
            <p:cNvGrpSpPr/>
            <p:nvPr/>
          </p:nvGrpSpPr>
          <p:grpSpPr>
            <a:xfrm>
              <a:off x="2129218" y="1891046"/>
              <a:ext cx="303775" cy="247510"/>
              <a:chOff x="2129218" y="1898304"/>
              <a:chExt cx="303775" cy="247510"/>
            </a:xfrm>
          </p:grpSpPr>
          <p:sp>
            <p:nvSpPr>
              <p:cNvPr id="171" name="Oval 170">
                <a:extLst>
                  <a:ext uri="{FF2B5EF4-FFF2-40B4-BE49-F238E27FC236}">
                    <a16:creationId xmlns:a16="http://schemas.microsoft.com/office/drawing/2014/main" id="{2B4A8D7C-022C-4B1A-A80B-06914B9F9DF4}"/>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Oval 171">
                <a:extLst>
                  <a:ext uri="{FF2B5EF4-FFF2-40B4-BE49-F238E27FC236}">
                    <a16:creationId xmlns:a16="http://schemas.microsoft.com/office/drawing/2014/main" id="{15741341-9F9A-4459-BFC8-33D058DB01A9}"/>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Oval 172">
                <a:extLst>
                  <a:ext uri="{FF2B5EF4-FFF2-40B4-BE49-F238E27FC236}">
                    <a16:creationId xmlns:a16="http://schemas.microsoft.com/office/drawing/2014/main" id="{04F0FDA4-1ECE-484F-8A2F-3D8475D2AC5F}"/>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4" name="Straight Connector 173">
                <a:extLst>
                  <a:ext uri="{FF2B5EF4-FFF2-40B4-BE49-F238E27FC236}">
                    <a16:creationId xmlns:a16="http://schemas.microsoft.com/office/drawing/2014/main" id="{8040363D-BF66-4D52-B679-2F1A1921FE6D}"/>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FB55B9E-4351-480F-97C3-B4B082DBCBC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65C249F-4DFA-484C-A7BE-80DFF732D8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30CABD3D-983A-45FF-B792-6A03E4FFF30F}"/>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6362BBCF-4CBF-4F23-8E87-A14A05D6276B}"/>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1AB5C98B-082F-4DCE-80A5-822C068FEC5D}"/>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A08CC426-FEA7-41FF-978C-646CFA846E04}"/>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5" name="Straight Arrow Connector 194">
            <a:extLst>
              <a:ext uri="{FF2B5EF4-FFF2-40B4-BE49-F238E27FC236}">
                <a16:creationId xmlns:a16="http://schemas.microsoft.com/office/drawing/2014/main" id="{FC4D3CEA-BE4D-45AD-A89B-727E64E62FD0}"/>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7C7161E2-7810-4A52-9A84-25E60045CD25}"/>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197" name="Rectangle 196">
            <a:extLst>
              <a:ext uri="{FF2B5EF4-FFF2-40B4-BE49-F238E27FC236}">
                <a16:creationId xmlns:a16="http://schemas.microsoft.com/office/drawing/2014/main" id="{38EE72A1-9251-49AE-A733-1A5025C324B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grpSp>
        <p:nvGrpSpPr>
          <p:cNvPr id="198" name="Group 197">
            <a:extLst>
              <a:ext uri="{FF2B5EF4-FFF2-40B4-BE49-F238E27FC236}">
                <a16:creationId xmlns:a16="http://schemas.microsoft.com/office/drawing/2014/main" id="{FEB94576-F9AC-42AE-B323-6A7E28C1561F}"/>
              </a:ext>
            </a:extLst>
          </p:cNvPr>
          <p:cNvGrpSpPr/>
          <p:nvPr/>
        </p:nvGrpSpPr>
        <p:grpSpPr>
          <a:xfrm>
            <a:off x="11337161" y="3545308"/>
            <a:ext cx="799749" cy="472370"/>
            <a:chOff x="10791630" y="4209709"/>
            <a:chExt cx="982164" cy="579530"/>
          </a:xfrm>
          <a:solidFill>
            <a:srgbClr val="F7F7F7"/>
          </a:solidFill>
        </p:grpSpPr>
        <p:sp useBgFill="1">
          <p:nvSpPr>
            <p:cNvPr id="199" name="Freeform 50">
              <a:extLst>
                <a:ext uri="{FF2B5EF4-FFF2-40B4-BE49-F238E27FC236}">
                  <a16:creationId xmlns:a16="http://schemas.microsoft.com/office/drawing/2014/main" id="{626E9102-6E9B-412B-AF89-F47CF7DF07B2}"/>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0" name="Freeform 52">
              <a:extLst>
                <a:ext uri="{FF2B5EF4-FFF2-40B4-BE49-F238E27FC236}">
                  <a16:creationId xmlns:a16="http://schemas.microsoft.com/office/drawing/2014/main" id="{08DE1EB2-9106-41B3-B7D2-670AA41773D8}"/>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1" name="Line 54">
              <a:extLst>
                <a:ext uri="{FF2B5EF4-FFF2-40B4-BE49-F238E27FC236}">
                  <a16:creationId xmlns:a16="http://schemas.microsoft.com/office/drawing/2014/main" id="{57FF4B63-1999-4868-AFA6-9517B923BBD4}"/>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2" name="Line 55">
              <a:extLst>
                <a:ext uri="{FF2B5EF4-FFF2-40B4-BE49-F238E27FC236}">
                  <a16:creationId xmlns:a16="http://schemas.microsoft.com/office/drawing/2014/main" id="{8BBB1D39-631D-4141-8D5F-9F54F30AE55F}"/>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4" name="Line 56">
              <a:extLst>
                <a:ext uri="{FF2B5EF4-FFF2-40B4-BE49-F238E27FC236}">
                  <a16:creationId xmlns:a16="http://schemas.microsoft.com/office/drawing/2014/main" id="{C87BD0B7-AFDF-433F-88A5-9BBEA27A46CD}"/>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5" name="Freeform 57">
              <a:extLst>
                <a:ext uri="{FF2B5EF4-FFF2-40B4-BE49-F238E27FC236}">
                  <a16:creationId xmlns:a16="http://schemas.microsoft.com/office/drawing/2014/main" id="{B4A69A55-F2BC-457D-ACD1-609D9EED60F7}"/>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6" name="Freeform 58">
              <a:extLst>
                <a:ext uri="{FF2B5EF4-FFF2-40B4-BE49-F238E27FC236}">
                  <a16:creationId xmlns:a16="http://schemas.microsoft.com/office/drawing/2014/main" id="{8DF0E740-7CF9-403B-92DE-5F3786EB6FB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7" name="Freeform 59">
              <a:extLst>
                <a:ext uri="{FF2B5EF4-FFF2-40B4-BE49-F238E27FC236}">
                  <a16:creationId xmlns:a16="http://schemas.microsoft.com/office/drawing/2014/main" id="{C280B7C2-1E45-4E5B-9A2F-6E9387BEC87F}"/>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8" name="Freeform 60">
              <a:extLst>
                <a:ext uri="{FF2B5EF4-FFF2-40B4-BE49-F238E27FC236}">
                  <a16:creationId xmlns:a16="http://schemas.microsoft.com/office/drawing/2014/main" id="{8629C44B-7AF8-45ED-AB9D-6E57586031CC}"/>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9" name="Freeform 61">
              <a:extLst>
                <a:ext uri="{FF2B5EF4-FFF2-40B4-BE49-F238E27FC236}">
                  <a16:creationId xmlns:a16="http://schemas.microsoft.com/office/drawing/2014/main" id="{418D7F13-D774-433B-8B65-A47B1236C100}"/>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0" name="Line 62">
              <a:extLst>
                <a:ext uri="{FF2B5EF4-FFF2-40B4-BE49-F238E27FC236}">
                  <a16:creationId xmlns:a16="http://schemas.microsoft.com/office/drawing/2014/main" id="{8AA05C46-51BD-424D-916A-248236E46B38}"/>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1" name="Line 63">
              <a:extLst>
                <a:ext uri="{FF2B5EF4-FFF2-40B4-BE49-F238E27FC236}">
                  <a16:creationId xmlns:a16="http://schemas.microsoft.com/office/drawing/2014/main" id="{29F6809C-BB97-4D5B-8043-7739154145CB}"/>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6" name="Line 64">
              <a:extLst>
                <a:ext uri="{FF2B5EF4-FFF2-40B4-BE49-F238E27FC236}">
                  <a16:creationId xmlns:a16="http://schemas.microsoft.com/office/drawing/2014/main" id="{14A49383-B6C7-476E-83E7-E445A768C3B3}"/>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7" name="Line 65">
              <a:extLst>
                <a:ext uri="{FF2B5EF4-FFF2-40B4-BE49-F238E27FC236}">
                  <a16:creationId xmlns:a16="http://schemas.microsoft.com/office/drawing/2014/main" id="{3665A911-D7CB-4B66-B0EB-AC6B8B6BAF8D}"/>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8" name="Freeform 66">
              <a:extLst>
                <a:ext uri="{FF2B5EF4-FFF2-40B4-BE49-F238E27FC236}">
                  <a16:creationId xmlns:a16="http://schemas.microsoft.com/office/drawing/2014/main" id="{FFBE1203-72A0-436A-90A3-663EE569FADF}"/>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219" name="Group 218">
              <a:extLst>
                <a:ext uri="{FF2B5EF4-FFF2-40B4-BE49-F238E27FC236}">
                  <a16:creationId xmlns:a16="http://schemas.microsoft.com/office/drawing/2014/main" id="{E2169B67-51B3-402D-B8CB-422CA7A8BB96}"/>
                </a:ext>
              </a:extLst>
            </p:cNvPr>
            <p:cNvGrpSpPr/>
            <p:nvPr/>
          </p:nvGrpSpPr>
          <p:grpSpPr>
            <a:xfrm>
              <a:off x="10913128" y="4544291"/>
              <a:ext cx="243440" cy="185324"/>
              <a:chOff x="2502877" y="2643553"/>
              <a:chExt cx="3651737" cy="2779942"/>
            </a:xfrm>
            <a:grpFill/>
          </p:grpSpPr>
          <p:sp>
            <p:nvSpPr>
              <p:cNvPr id="220" name="Freeform: Shape 581">
                <a:extLst>
                  <a:ext uri="{FF2B5EF4-FFF2-40B4-BE49-F238E27FC236}">
                    <a16:creationId xmlns:a16="http://schemas.microsoft.com/office/drawing/2014/main" id="{EB520B9E-DB9A-44DC-B165-5FE91CB22E33}"/>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1" name="Straight Connector 220">
                <a:extLst>
                  <a:ext uri="{FF2B5EF4-FFF2-40B4-BE49-F238E27FC236}">
                    <a16:creationId xmlns:a16="http://schemas.microsoft.com/office/drawing/2014/main" id="{D64634C9-CA88-4F89-8780-E8B63A562AAB}"/>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281D78F-99EF-4AFA-A10B-E8618CA2D0C4}"/>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9017364-17D2-4A61-BEF2-AD05AD56C1AA}"/>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298A34-D466-414F-A05E-6D7A92BAE7B9}"/>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25" name="Connector: Elbow 224">
            <a:extLst>
              <a:ext uri="{FF2B5EF4-FFF2-40B4-BE49-F238E27FC236}">
                <a16:creationId xmlns:a16="http://schemas.microsoft.com/office/drawing/2014/main" id="{8026C74D-4EDC-473F-B431-7E7450DF7F57}"/>
              </a:ext>
            </a:extLst>
          </p:cNvPr>
          <p:cNvCxnSpPr>
            <a:cxnSpLocks/>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63B4645E-956B-4A28-A130-3FEED2172EF7}"/>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9FCDC4EA-B8F8-442E-82F7-7359CBAC8598}"/>
              </a:ext>
            </a:extLst>
          </p:cNvPr>
          <p:cNvCxnSpPr>
            <a:cxnSpLocks/>
            <a:stCxn id="197" idx="3"/>
            <a:endCxn id="164"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21A520C4-FDF0-4D30-9874-DBC16EAB9B62}"/>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587D1CC6-9641-49DC-B645-2BD01C64D9BE}"/>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cxnSp>
        <p:nvCxnSpPr>
          <p:cNvPr id="231" name="Straight Arrow Connector 230">
            <a:extLst>
              <a:ext uri="{FF2B5EF4-FFF2-40B4-BE49-F238E27FC236}">
                <a16:creationId xmlns:a16="http://schemas.microsoft.com/office/drawing/2014/main" id="{843F1660-DDA7-4B89-AC61-7F6CA60FA1D5}"/>
              </a:ext>
            </a:extLst>
          </p:cNvPr>
          <p:cNvCxnSpPr>
            <a:cxnSpLocks/>
            <a:endCxn id="229" idx="1"/>
          </p:cNvCxnSpPr>
          <p:nvPr/>
        </p:nvCxnSpPr>
        <p:spPr>
          <a:xfrm>
            <a:off x="5648144" y="3728670"/>
            <a:ext cx="2971666" cy="75515"/>
          </a:xfrm>
          <a:prstGeom prst="straightConnector1">
            <a:avLst/>
          </a:prstGeom>
          <a:ln w="38100">
            <a:solidFill>
              <a:schemeClr val="tx2"/>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0760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2A8A-1BF4-48D1-88D4-1E8A1A2496BE}"/>
              </a:ext>
            </a:extLst>
          </p:cNvPr>
          <p:cNvSpPr>
            <a:spLocks noGrp="1"/>
          </p:cNvSpPr>
          <p:nvPr>
            <p:ph type="title"/>
          </p:nvPr>
        </p:nvSpPr>
        <p:spPr/>
        <p:txBody>
          <a:bodyPr/>
          <a:lstStyle/>
          <a:p>
            <a:r>
              <a:rPr lang="en-US" dirty="0"/>
              <a:t>Suitable workloads</a:t>
            </a:r>
            <a:br>
              <a:rPr lang="en-US" dirty="0"/>
            </a:br>
            <a:endParaRPr lang="en-US" dirty="0"/>
          </a:p>
        </p:txBody>
      </p:sp>
      <p:sp>
        <p:nvSpPr>
          <p:cNvPr id="3" name="Text Placeholder 2">
            <a:extLst>
              <a:ext uri="{FF2B5EF4-FFF2-40B4-BE49-F238E27FC236}">
                <a16:creationId xmlns:a16="http://schemas.microsoft.com/office/drawing/2014/main" id="{3246D084-4094-4F48-B189-019C1AEA5EB9}"/>
              </a:ext>
            </a:extLst>
          </p:cNvPr>
          <p:cNvSpPr>
            <a:spLocks noGrp="1"/>
          </p:cNvSpPr>
          <p:nvPr>
            <p:ph type="body" sz="quarter" idx="10"/>
          </p:nvPr>
        </p:nvSpPr>
        <p:spPr>
          <a:xfrm>
            <a:off x="273895" y="1744911"/>
            <a:ext cx="12114082" cy="4013406"/>
          </a:xfrm>
        </p:spPr>
        <p:txBody>
          <a:bodyPr/>
          <a:lstStyle/>
          <a:p>
            <a:pPr marL="571500" indent="-571500">
              <a:buFont typeface="Arial" panose="020B0604020202020204" pitchFamily="34" charset="0"/>
              <a:buChar char="•"/>
            </a:pPr>
            <a:r>
              <a:rPr lang="en-US" sz="3200" dirty="0"/>
              <a:t>Store large volumes of data.</a:t>
            </a:r>
          </a:p>
          <a:p>
            <a:pPr marL="571500" indent="-571500">
              <a:buFont typeface="Arial" panose="020B0604020202020204" pitchFamily="34" charset="0"/>
              <a:buChar char="•"/>
            </a:pPr>
            <a:r>
              <a:rPr lang="en-US" sz="3200" dirty="0"/>
              <a:t>Consolidate disparate data into a single location.</a:t>
            </a:r>
          </a:p>
          <a:p>
            <a:pPr marL="571500" indent="-571500">
              <a:buFont typeface="Arial" panose="020B0604020202020204" pitchFamily="34" charset="0"/>
              <a:buChar char="•"/>
            </a:pPr>
            <a:r>
              <a:rPr lang="en-US" sz="3200" dirty="0"/>
              <a:t>Shape, model, transform and aggregate data.</a:t>
            </a:r>
          </a:p>
          <a:p>
            <a:pPr marL="571500" indent="-571500">
              <a:buFont typeface="Arial" panose="020B0604020202020204" pitchFamily="34" charset="0"/>
              <a:buChar char="•"/>
            </a:pPr>
            <a:r>
              <a:rPr lang="en-US" sz="3200" dirty="0"/>
              <a:t>Perform query analysis across large datasets.</a:t>
            </a:r>
          </a:p>
          <a:p>
            <a:pPr marL="571500" indent="-571500">
              <a:buFont typeface="Arial" panose="020B0604020202020204" pitchFamily="34" charset="0"/>
              <a:buChar char="•"/>
            </a:pPr>
            <a:r>
              <a:rPr lang="en-US" sz="3200" dirty="0"/>
              <a:t>Ad-hoc reporting across large data volumes.</a:t>
            </a:r>
          </a:p>
          <a:p>
            <a:pPr marL="571500" indent="-571500">
              <a:buFont typeface="Arial" panose="020B0604020202020204" pitchFamily="34" charset="0"/>
              <a:buChar char="•"/>
            </a:pPr>
            <a:r>
              <a:rPr lang="en-US" sz="3200" dirty="0"/>
              <a:t>All using simple SQL constructs.</a:t>
            </a:r>
          </a:p>
          <a:p>
            <a:endParaRPr lang="en-US" dirty="0"/>
          </a:p>
        </p:txBody>
      </p:sp>
      <p:sp>
        <p:nvSpPr>
          <p:cNvPr id="4" name="Text Placeholder 3">
            <a:extLst>
              <a:ext uri="{FF2B5EF4-FFF2-40B4-BE49-F238E27FC236}">
                <a16:creationId xmlns:a16="http://schemas.microsoft.com/office/drawing/2014/main" id="{DA7C6908-B236-4186-8C99-661B519F9018}"/>
              </a:ext>
            </a:extLst>
          </p:cNvPr>
          <p:cNvSpPr>
            <a:spLocks noGrp="1"/>
          </p:cNvSpPr>
          <p:nvPr>
            <p:ph type="body" sz="quarter" idx="11"/>
          </p:nvPr>
        </p:nvSpPr>
        <p:spPr>
          <a:xfrm>
            <a:off x="273896" y="983020"/>
            <a:ext cx="11887100" cy="572383"/>
          </a:xfrm>
        </p:spPr>
        <p:txBody>
          <a:bodyPr/>
          <a:lstStyle/>
          <a:p>
            <a:r>
              <a:rPr lang="en-US" dirty="0"/>
              <a:t>Analytics</a:t>
            </a:r>
          </a:p>
        </p:txBody>
      </p:sp>
      <p:sp>
        <p:nvSpPr>
          <p:cNvPr id="5" name="Rectangle 4">
            <a:extLst>
              <a:ext uri="{FF2B5EF4-FFF2-40B4-BE49-F238E27FC236}">
                <a16:creationId xmlns:a16="http://schemas.microsoft.com/office/drawing/2014/main" id="{F58C0E2A-805E-4158-8769-3776DD50D972}"/>
              </a:ext>
            </a:extLst>
          </p:cNvPr>
          <p:cNvSpPr/>
          <p:nvPr/>
        </p:nvSpPr>
        <p:spPr bwMode="auto">
          <a:xfrm>
            <a:off x="467999" y="5859127"/>
            <a:ext cx="11452658" cy="8997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4896" dirty="0">
                <a:gradFill>
                  <a:gsLst>
                    <a:gs pos="0">
                      <a:srgbClr val="FFFFFF"/>
                    </a:gs>
                    <a:gs pos="100000">
                      <a:srgbClr val="FFFFFF"/>
                    </a:gs>
                  </a:gsLst>
                  <a:lin ang="5400000" scaled="0"/>
                </a:gradFill>
                <a:latin typeface="Segoe UI Semilight"/>
                <a:ea typeface="Segoe UI" pitchFamily="34" charset="0"/>
                <a:cs typeface="Segoe UI" pitchFamily="34" charset="0"/>
              </a:rPr>
              <a:t>“SQL on SQL”</a:t>
            </a:r>
          </a:p>
        </p:txBody>
      </p:sp>
    </p:spTree>
    <p:extLst>
      <p:ext uri="{BB962C8B-B14F-4D97-AF65-F5344CB8AC3E}">
        <p14:creationId xmlns:p14="http://schemas.microsoft.com/office/powerpoint/2010/main" val="29204973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FA226-8249-4BCB-9DF2-1555781289C5}"/>
              </a:ext>
            </a:extLst>
          </p:cNvPr>
          <p:cNvSpPr>
            <a:spLocks noGrp="1"/>
          </p:cNvSpPr>
          <p:nvPr>
            <p:ph type="title"/>
          </p:nvPr>
        </p:nvSpPr>
        <p:spPr/>
        <p:txBody>
          <a:bodyPr/>
          <a:lstStyle/>
          <a:p>
            <a:r>
              <a:rPr lang="en-GB" dirty="0"/>
              <a:t>Unsuitable workloads</a:t>
            </a:r>
            <a:endParaRPr lang="en-US" dirty="0"/>
          </a:p>
        </p:txBody>
      </p:sp>
      <p:sp>
        <p:nvSpPr>
          <p:cNvPr id="3" name="Text Placeholder 2">
            <a:extLst>
              <a:ext uri="{FF2B5EF4-FFF2-40B4-BE49-F238E27FC236}">
                <a16:creationId xmlns:a16="http://schemas.microsoft.com/office/drawing/2014/main" id="{693420C4-9DBA-4A33-82A0-325279E96806}"/>
              </a:ext>
            </a:extLst>
          </p:cNvPr>
          <p:cNvSpPr>
            <a:spLocks noGrp="1"/>
          </p:cNvSpPr>
          <p:nvPr>
            <p:ph type="body" sz="quarter" idx="10"/>
          </p:nvPr>
        </p:nvSpPr>
        <p:spPr>
          <a:xfrm>
            <a:off x="273895" y="1744910"/>
            <a:ext cx="12114082" cy="1550684"/>
          </a:xfrm>
        </p:spPr>
        <p:txBody>
          <a:bodyPr/>
          <a:lstStyle/>
          <a:p>
            <a:r>
              <a:rPr lang="en-US" sz="2800" dirty="0"/>
              <a:t>High frequency reads and writes.</a:t>
            </a:r>
          </a:p>
          <a:p>
            <a:r>
              <a:rPr lang="en-US" sz="2800" dirty="0"/>
              <a:t>Large numbers of singleton selects.</a:t>
            </a:r>
          </a:p>
          <a:p>
            <a:r>
              <a:rPr lang="en-US" sz="2800" dirty="0"/>
              <a:t>High volumes of single row inserts.</a:t>
            </a:r>
          </a:p>
        </p:txBody>
      </p:sp>
      <p:sp>
        <p:nvSpPr>
          <p:cNvPr id="4" name="Text Placeholder 3">
            <a:extLst>
              <a:ext uri="{FF2B5EF4-FFF2-40B4-BE49-F238E27FC236}">
                <a16:creationId xmlns:a16="http://schemas.microsoft.com/office/drawing/2014/main" id="{02DBE55C-9854-4D26-883A-0D4CF01B0D10}"/>
              </a:ext>
            </a:extLst>
          </p:cNvPr>
          <p:cNvSpPr>
            <a:spLocks noGrp="1"/>
          </p:cNvSpPr>
          <p:nvPr>
            <p:ph type="body" sz="quarter" idx="11"/>
          </p:nvPr>
        </p:nvSpPr>
        <p:spPr>
          <a:xfrm>
            <a:off x="273896" y="1324907"/>
            <a:ext cx="11887100" cy="572383"/>
          </a:xfrm>
        </p:spPr>
        <p:txBody>
          <a:bodyPr/>
          <a:lstStyle/>
          <a:p>
            <a:r>
              <a:rPr lang="en-GB" dirty="0"/>
              <a:t>Operational workloads (OLTP)</a:t>
            </a:r>
          </a:p>
        </p:txBody>
      </p:sp>
      <p:sp>
        <p:nvSpPr>
          <p:cNvPr id="5" name="Text Placeholder 2">
            <a:extLst>
              <a:ext uri="{FF2B5EF4-FFF2-40B4-BE49-F238E27FC236}">
                <a16:creationId xmlns:a16="http://schemas.microsoft.com/office/drawing/2014/main" id="{08DA2396-060F-46D9-92D0-2247B76BA9AC}"/>
              </a:ext>
            </a:extLst>
          </p:cNvPr>
          <p:cNvSpPr txBox="1">
            <a:spLocks/>
          </p:cNvSpPr>
          <p:nvPr/>
        </p:nvSpPr>
        <p:spPr>
          <a:xfrm>
            <a:off x="273895" y="4528436"/>
            <a:ext cx="12114082" cy="1063569"/>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US" sz="2800" dirty="0">
                <a:gradFill>
                  <a:gsLst>
                    <a:gs pos="1250">
                      <a:srgbClr val="353535"/>
                    </a:gs>
                    <a:gs pos="100000">
                      <a:srgbClr val="353535"/>
                    </a:gs>
                  </a:gsLst>
                  <a:lin ang="5400000" scaled="0"/>
                </a:gradFill>
                <a:latin typeface="Segoe UI Light"/>
              </a:rPr>
              <a:t>Row by row processing needs.</a:t>
            </a:r>
          </a:p>
          <a:p>
            <a:pPr defTabSz="932563"/>
            <a:r>
              <a:rPr lang="en-US" sz="2800" dirty="0">
                <a:gradFill>
                  <a:gsLst>
                    <a:gs pos="1250">
                      <a:srgbClr val="353535"/>
                    </a:gs>
                    <a:gs pos="100000">
                      <a:srgbClr val="353535"/>
                    </a:gs>
                  </a:gsLst>
                  <a:lin ang="5400000" scaled="0"/>
                </a:gradFill>
                <a:latin typeface="Segoe UI Light"/>
              </a:rPr>
              <a:t>Incompatible formats (JSON, XML).</a:t>
            </a:r>
          </a:p>
        </p:txBody>
      </p:sp>
      <p:sp>
        <p:nvSpPr>
          <p:cNvPr id="6" name="Text Placeholder 3">
            <a:extLst>
              <a:ext uri="{FF2B5EF4-FFF2-40B4-BE49-F238E27FC236}">
                <a16:creationId xmlns:a16="http://schemas.microsoft.com/office/drawing/2014/main" id="{56586D77-D5CF-4AED-9973-A2821A8B82A1}"/>
              </a:ext>
            </a:extLst>
          </p:cNvPr>
          <p:cNvSpPr txBox="1">
            <a:spLocks/>
          </p:cNvSpPr>
          <p:nvPr/>
        </p:nvSpPr>
        <p:spPr>
          <a:xfrm>
            <a:off x="273896" y="4067717"/>
            <a:ext cx="11887100" cy="580157"/>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sz="2800" kern="1200" spc="0" baseline="0">
                <a:solidFill>
                  <a:schemeClr val="tx2"/>
                </a:soli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GB" dirty="0">
                <a:solidFill>
                  <a:srgbClr val="0078D7"/>
                </a:solidFill>
                <a:latin typeface="Segoe UI Light"/>
              </a:rPr>
              <a:t>Data Preparation</a:t>
            </a:r>
          </a:p>
        </p:txBody>
      </p:sp>
      <p:cxnSp>
        <p:nvCxnSpPr>
          <p:cNvPr id="7" name="Straight Arrow Connector 6">
            <a:extLst>
              <a:ext uri="{FF2B5EF4-FFF2-40B4-BE49-F238E27FC236}">
                <a16:creationId xmlns:a16="http://schemas.microsoft.com/office/drawing/2014/main" id="{41411CD9-C67C-4B42-9A24-58B03D2F7E00}"/>
              </a:ext>
            </a:extLst>
          </p:cNvPr>
          <p:cNvCxnSpPr/>
          <p:nvPr/>
        </p:nvCxnSpPr>
        <p:spPr>
          <a:xfrm>
            <a:off x="8377778" y="1625585"/>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4274534-7F5C-4A4C-802A-A375236A6D4E}"/>
              </a:ext>
            </a:extLst>
          </p:cNvPr>
          <p:cNvCxnSpPr/>
          <p:nvPr/>
        </p:nvCxnSpPr>
        <p:spPr>
          <a:xfrm>
            <a:off x="8449852" y="1823529"/>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5ACF8E7-E963-44A6-9843-CB3B036DA48E}"/>
              </a:ext>
            </a:extLst>
          </p:cNvPr>
          <p:cNvCxnSpPr/>
          <p:nvPr/>
        </p:nvCxnSpPr>
        <p:spPr>
          <a:xfrm>
            <a:off x="8485498" y="202147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ADFB381-229C-42F7-AD83-9408290E064B}"/>
              </a:ext>
            </a:extLst>
          </p:cNvPr>
          <p:cNvCxnSpPr/>
          <p:nvPr/>
        </p:nvCxnSpPr>
        <p:spPr>
          <a:xfrm>
            <a:off x="8449591" y="2219416"/>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DBB27B-DBDA-4C77-BE51-CF8FA1D2ED78}"/>
              </a:ext>
            </a:extLst>
          </p:cNvPr>
          <p:cNvCxnSpPr/>
          <p:nvPr/>
        </p:nvCxnSpPr>
        <p:spPr>
          <a:xfrm>
            <a:off x="8377778" y="241736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422079-2308-4966-85DF-3F38625F62AE}"/>
              </a:ext>
            </a:extLst>
          </p:cNvPr>
          <p:cNvCxnSpPr/>
          <p:nvPr/>
        </p:nvCxnSpPr>
        <p:spPr>
          <a:xfrm>
            <a:off x="8449591" y="2979264"/>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3F8D1E-8AFA-4D49-97F3-70AD3AE50A5E}"/>
              </a:ext>
            </a:extLst>
          </p:cNvPr>
          <p:cNvCxnSpPr/>
          <p:nvPr/>
        </p:nvCxnSpPr>
        <p:spPr>
          <a:xfrm>
            <a:off x="8521667" y="3177207"/>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DB8AA3-F541-451A-8FA9-AF702CBB9D7B}"/>
              </a:ext>
            </a:extLst>
          </p:cNvPr>
          <p:cNvCxnSpPr/>
          <p:nvPr/>
        </p:nvCxnSpPr>
        <p:spPr>
          <a:xfrm>
            <a:off x="8557312" y="337515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3BFC5F-9AD8-4ABC-9E75-263E33DB13E1}"/>
              </a:ext>
            </a:extLst>
          </p:cNvPr>
          <p:cNvCxnSpPr/>
          <p:nvPr/>
        </p:nvCxnSpPr>
        <p:spPr>
          <a:xfrm>
            <a:off x="8521405" y="3573095"/>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C0D233-435E-41E7-A9B7-28FC9A808736}"/>
              </a:ext>
            </a:extLst>
          </p:cNvPr>
          <p:cNvCxnSpPr/>
          <p:nvPr/>
        </p:nvCxnSpPr>
        <p:spPr>
          <a:xfrm>
            <a:off x="8449591" y="3771040"/>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Curved Right Arrow 40">
            <a:extLst>
              <a:ext uri="{FF2B5EF4-FFF2-40B4-BE49-F238E27FC236}">
                <a16:creationId xmlns:a16="http://schemas.microsoft.com/office/drawing/2014/main" id="{BEA42DE6-D4E1-49CE-9C9D-64C56C1EDBD9}"/>
              </a:ext>
            </a:extLst>
          </p:cNvPr>
          <p:cNvSpPr/>
          <p:nvPr/>
        </p:nvSpPr>
        <p:spPr bwMode="auto">
          <a:xfrm rot="10800000">
            <a:off x="8377289" y="4809781"/>
            <a:ext cx="460497" cy="1329760"/>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Curved Right Arrow 41">
            <a:extLst>
              <a:ext uri="{FF2B5EF4-FFF2-40B4-BE49-F238E27FC236}">
                <a16:creationId xmlns:a16="http://schemas.microsoft.com/office/drawing/2014/main" id="{14B33DC4-6BEE-4D62-9F19-70CE01E760C6}"/>
              </a:ext>
            </a:extLst>
          </p:cNvPr>
          <p:cNvSpPr/>
          <p:nvPr/>
        </p:nvSpPr>
        <p:spPr bwMode="auto">
          <a:xfrm>
            <a:off x="7122897" y="4809782"/>
            <a:ext cx="460496" cy="1329761"/>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ight Arrow 42">
            <a:extLst>
              <a:ext uri="{FF2B5EF4-FFF2-40B4-BE49-F238E27FC236}">
                <a16:creationId xmlns:a16="http://schemas.microsoft.com/office/drawing/2014/main" id="{8812F1F3-1613-487D-8DC9-10BF1F90C766}"/>
              </a:ext>
            </a:extLst>
          </p:cNvPr>
          <p:cNvSpPr/>
          <p:nvPr/>
        </p:nvSpPr>
        <p:spPr bwMode="auto">
          <a:xfrm>
            <a:off x="8592431" y="4378955"/>
            <a:ext cx="978131" cy="506752"/>
          </a:xfrm>
          <a:prstGeom prst="rightArrow">
            <a:avLst>
              <a:gd name="adj1" fmla="val 37819"/>
              <a:gd name="adj2" fmla="val 6718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 name="Group 19">
            <a:extLst>
              <a:ext uri="{FF2B5EF4-FFF2-40B4-BE49-F238E27FC236}">
                <a16:creationId xmlns:a16="http://schemas.microsoft.com/office/drawing/2014/main" id="{4C37E9AA-3E32-4E52-9BFB-5FEA58A603C6}"/>
              </a:ext>
            </a:extLst>
          </p:cNvPr>
          <p:cNvGrpSpPr/>
          <p:nvPr/>
        </p:nvGrpSpPr>
        <p:grpSpPr>
          <a:xfrm>
            <a:off x="7499811" y="2889696"/>
            <a:ext cx="797813" cy="919148"/>
            <a:chOff x="3889804" y="5487538"/>
            <a:chExt cx="981581" cy="1503220"/>
          </a:xfrm>
        </p:grpSpPr>
        <p:grpSp>
          <p:nvGrpSpPr>
            <p:cNvPr id="21" name="Group 20">
              <a:extLst>
                <a:ext uri="{FF2B5EF4-FFF2-40B4-BE49-F238E27FC236}">
                  <a16:creationId xmlns:a16="http://schemas.microsoft.com/office/drawing/2014/main" id="{F389595F-AFAC-4892-AAC7-32BE8A3639B0}"/>
                </a:ext>
              </a:extLst>
            </p:cNvPr>
            <p:cNvGrpSpPr/>
            <p:nvPr/>
          </p:nvGrpSpPr>
          <p:grpSpPr>
            <a:xfrm>
              <a:off x="4088812" y="5729791"/>
              <a:ext cx="640699" cy="978963"/>
              <a:chOff x="3994659" y="7008702"/>
              <a:chExt cx="745465" cy="1374671"/>
            </a:xfrm>
          </p:grpSpPr>
          <p:sp>
            <p:nvSpPr>
              <p:cNvPr id="24" name="Rectangle 23">
                <a:extLst>
                  <a:ext uri="{FF2B5EF4-FFF2-40B4-BE49-F238E27FC236}">
                    <a16:creationId xmlns:a16="http://schemas.microsoft.com/office/drawing/2014/main" id="{CC0BB218-17EA-43AA-AE4D-C5E1BD9EF29D}"/>
                  </a:ext>
                </a:extLst>
              </p:cNvPr>
              <p:cNvSpPr/>
              <p:nvPr>
                <p:custDataLst>
                  <p:tags r:id="rId1"/>
                </p:custDataLst>
              </p:nvPr>
            </p:nvSpPr>
            <p:spPr bwMode="auto">
              <a:xfrm>
                <a:off x="3994660" y="7008702"/>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E6FE1DF1-D67C-4A63-B271-13AAE8CD32AC}"/>
                  </a:ext>
                </a:extLst>
              </p:cNvPr>
              <p:cNvSpPr/>
              <p:nvPr>
                <p:custDataLst>
                  <p:tags r:id="rId2"/>
                </p:custDataLst>
              </p:nvPr>
            </p:nvSpPr>
            <p:spPr bwMode="auto">
              <a:xfrm>
                <a:off x="4285367" y="7262718"/>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6832AB6C-F4BA-4E6A-970C-465635BAA3B5}"/>
                  </a:ext>
                </a:extLst>
              </p:cNvPr>
              <p:cNvSpPr/>
              <p:nvPr>
                <p:custDataLst>
                  <p:tags r:id="rId3"/>
                </p:custDataLst>
              </p:nvPr>
            </p:nvSpPr>
            <p:spPr bwMode="auto">
              <a:xfrm>
                <a:off x="3994660" y="7513156"/>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96304EAF-087F-4E38-BEED-C7534426E8BF}"/>
                  </a:ext>
                </a:extLst>
              </p:cNvPr>
              <p:cNvSpPr/>
              <p:nvPr>
                <p:custDataLst>
                  <p:tags r:id="rId4"/>
                </p:custDataLst>
              </p:nvPr>
            </p:nvSpPr>
            <p:spPr bwMode="auto">
              <a:xfrm>
                <a:off x="4285367" y="7799834"/>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992DC1FD-03B6-4A0B-91FC-510072D8C385}"/>
                  </a:ext>
                </a:extLst>
              </p:cNvPr>
              <p:cNvSpPr/>
              <p:nvPr>
                <p:custDataLst>
                  <p:tags r:id="rId5"/>
                </p:custDataLst>
              </p:nvPr>
            </p:nvSpPr>
            <p:spPr bwMode="auto">
              <a:xfrm>
                <a:off x="3994659" y="8017615"/>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BE2EF44D-43C7-422F-8AD5-BFCBC8A15B89}"/>
                  </a:ext>
                </a:extLst>
              </p:cNvPr>
              <p:cNvSpPr/>
              <p:nvPr>
                <p:custDataLst>
                  <p:tags r:id="rId6"/>
                </p:custDataLst>
              </p:nvPr>
            </p:nvSpPr>
            <p:spPr bwMode="auto">
              <a:xfrm>
                <a:off x="4557245" y="7511743"/>
                <a:ext cx="182879"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grpSp>
        <p:sp>
          <p:nvSpPr>
            <p:cNvPr id="22" name="Freeform 85">
              <a:extLst>
                <a:ext uri="{FF2B5EF4-FFF2-40B4-BE49-F238E27FC236}">
                  <a16:creationId xmlns:a16="http://schemas.microsoft.com/office/drawing/2014/main" id="{AD11BE37-F574-4BCE-AB2A-FDBDAFE3337A}"/>
                </a:ext>
              </a:extLst>
            </p:cNvPr>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endParaRPr lang="en-US" sz="1836" dirty="0">
                <a:solidFill>
                  <a:srgbClr val="404040"/>
                </a:solidFill>
                <a:latin typeface="Segoe UI Semilight"/>
              </a:endParaRPr>
            </a:p>
          </p:txBody>
        </p:sp>
        <p:sp>
          <p:nvSpPr>
            <p:cNvPr id="23" name="Freeform 87">
              <a:extLst>
                <a:ext uri="{FF2B5EF4-FFF2-40B4-BE49-F238E27FC236}">
                  <a16:creationId xmlns:a16="http://schemas.microsoft.com/office/drawing/2014/main" id="{49E8566F-732E-47D9-ADBD-1F9C4A2444CB}"/>
                </a:ext>
              </a:extLst>
            </p:cNvPr>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endParaRPr lang="en-US" sz="1836" dirty="0">
                <a:solidFill>
                  <a:srgbClr val="404040"/>
                </a:solidFill>
                <a:latin typeface="Segoe UI Semilight"/>
              </a:endParaRPr>
            </a:p>
          </p:txBody>
        </p:sp>
      </p:grpSp>
      <p:sp>
        <p:nvSpPr>
          <p:cNvPr id="30" name="Freeform 215">
            <a:extLst>
              <a:ext uri="{FF2B5EF4-FFF2-40B4-BE49-F238E27FC236}">
                <a16:creationId xmlns:a16="http://schemas.microsoft.com/office/drawing/2014/main" id="{8F25FC9F-E76B-4A0F-9222-14EB23961C86}"/>
              </a:ext>
            </a:extLst>
          </p:cNvPr>
          <p:cNvSpPr/>
          <p:nvPr/>
        </p:nvSpPr>
        <p:spPr bwMode="auto">
          <a:xfrm>
            <a:off x="7473517" y="1513134"/>
            <a:ext cx="850401" cy="850401"/>
          </a:xfrm>
          <a:custGeom>
            <a:avLst/>
            <a:gdLst>
              <a:gd name="connsiteX0" fmla="*/ 3415133 w 10141184"/>
              <a:gd name="connsiteY0" fmla="*/ 6010509 h 10141184"/>
              <a:gd name="connsiteX1" fmla="*/ 3350113 w 10141184"/>
              <a:gd name="connsiteY1" fmla="*/ 6050010 h 10141184"/>
              <a:gd name="connsiteX2" fmla="*/ 2668171 w 10141184"/>
              <a:gd name="connsiteY2" fmla="*/ 6222684 h 10141184"/>
              <a:gd name="connsiteX3" fmla="*/ 2528591 w 10141184"/>
              <a:gd name="connsiteY3" fmla="*/ 6215635 h 10141184"/>
              <a:gd name="connsiteX4" fmla="*/ 2523174 w 10141184"/>
              <a:gd name="connsiteY4" fmla="*/ 6231969 h 10141184"/>
              <a:gd name="connsiteX5" fmla="*/ 2318373 w 10141184"/>
              <a:gd name="connsiteY5" fmla="*/ 8003172 h 10141184"/>
              <a:gd name="connsiteX6" fmla="*/ 2332346 w 10141184"/>
              <a:gd name="connsiteY6" fmla="*/ 8187656 h 10141184"/>
              <a:gd name="connsiteX7" fmla="*/ 2428823 w 10141184"/>
              <a:gd name="connsiteY7" fmla="*/ 8275340 h 10141184"/>
              <a:gd name="connsiteX8" fmla="*/ 5070592 w 10141184"/>
              <a:gd name="connsiteY8" fmla="*/ 9223709 h 10141184"/>
              <a:gd name="connsiteX9" fmla="*/ 7953975 w 10141184"/>
              <a:gd name="connsiteY9" fmla="*/ 8059660 h 10141184"/>
              <a:gd name="connsiteX10" fmla="*/ 8038251 w 10141184"/>
              <a:gd name="connsiteY10" fmla="*/ 7972053 h 10141184"/>
              <a:gd name="connsiteX11" fmla="*/ 7935209 w 10141184"/>
              <a:gd name="connsiteY11" fmla="*/ 7955458 h 10141184"/>
              <a:gd name="connsiteX12" fmla="*/ 6399905 w 10141184"/>
              <a:gd name="connsiteY12" fmla="*/ 7594125 h 10141184"/>
              <a:gd name="connsiteX13" fmla="*/ 6252976 w 10141184"/>
              <a:gd name="connsiteY13" fmla="*/ 7546748 h 10141184"/>
              <a:gd name="connsiteX14" fmla="*/ 6210341 w 10141184"/>
              <a:gd name="connsiteY14" fmla="*/ 7616927 h 10141184"/>
              <a:gd name="connsiteX15" fmla="*/ 5411806 w 10141184"/>
              <a:gd name="connsiteY15" fmla="*/ 8041504 h 10141184"/>
              <a:gd name="connsiteX16" fmla="*/ 4448806 w 10141184"/>
              <a:gd name="connsiteY16" fmla="*/ 7078504 h 10141184"/>
              <a:gd name="connsiteX17" fmla="*/ 4492101 w 10141184"/>
              <a:gd name="connsiteY17" fmla="*/ 6792137 h 10141184"/>
              <a:gd name="connsiteX18" fmla="*/ 4497500 w 10141184"/>
              <a:gd name="connsiteY18" fmla="*/ 6777384 h 10141184"/>
              <a:gd name="connsiteX19" fmla="*/ 4475532 w 10141184"/>
              <a:gd name="connsiteY19" fmla="*/ 6765143 h 10141184"/>
              <a:gd name="connsiteX20" fmla="*/ 3440976 w 10141184"/>
              <a:gd name="connsiteY20" fmla="*/ 6033790 h 10141184"/>
              <a:gd name="connsiteX21" fmla="*/ 5332671 w 10141184"/>
              <a:gd name="connsiteY21" fmla="*/ 3061564 h 10141184"/>
              <a:gd name="connsiteX22" fmla="*/ 5187827 w 10141184"/>
              <a:gd name="connsiteY22" fmla="*/ 3138927 h 10141184"/>
              <a:gd name="connsiteX23" fmla="*/ 4001026 w 10141184"/>
              <a:gd name="connsiteY23" fmla="*/ 3981079 h 10141184"/>
              <a:gd name="connsiteX24" fmla="*/ 3904063 w 10141184"/>
              <a:gd name="connsiteY24" fmla="*/ 4073690 h 10141184"/>
              <a:gd name="connsiteX25" fmla="*/ 3926166 w 10141184"/>
              <a:gd name="connsiteY25" fmla="*/ 4110073 h 10141184"/>
              <a:gd name="connsiteX26" fmla="*/ 4098841 w 10141184"/>
              <a:gd name="connsiteY26" fmla="*/ 4792014 h 10141184"/>
              <a:gd name="connsiteX27" fmla="*/ 3926167 w 10141184"/>
              <a:gd name="connsiteY27" fmla="*/ 5473955 h 10141184"/>
              <a:gd name="connsiteX28" fmla="*/ 3899025 w 10141184"/>
              <a:gd name="connsiteY28" fmla="*/ 5518631 h 10141184"/>
              <a:gd name="connsiteX29" fmla="*/ 3932413 w 10141184"/>
              <a:gd name="connsiteY29" fmla="*/ 5549473 h 10141184"/>
              <a:gd name="connsiteX30" fmla="*/ 4841047 w 10141184"/>
              <a:gd name="connsiteY30" fmla="*/ 6211652 h 10141184"/>
              <a:gd name="connsiteX31" fmla="*/ 4915884 w 10141184"/>
              <a:gd name="connsiteY31" fmla="*/ 6254150 h 10141184"/>
              <a:gd name="connsiteX32" fmla="*/ 4952783 w 10141184"/>
              <a:gd name="connsiteY32" fmla="*/ 6231733 h 10141184"/>
              <a:gd name="connsiteX33" fmla="*/ 5411806 w 10141184"/>
              <a:gd name="connsiteY33" fmla="*/ 6115504 h 10141184"/>
              <a:gd name="connsiteX34" fmla="*/ 6331512 w 10141184"/>
              <a:gd name="connsiteY34" fmla="*/ 6792137 h 10141184"/>
              <a:gd name="connsiteX35" fmla="*/ 6352957 w 10141184"/>
              <a:gd name="connsiteY35" fmla="*/ 6875541 h 10141184"/>
              <a:gd name="connsiteX36" fmla="*/ 6430754 w 10141184"/>
              <a:gd name="connsiteY36" fmla="*/ 6900158 h 10141184"/>
              <a:gd name="connsiteX37" fmla="*/ 8588829 w 10141184"/>
              <a:gd name="connsiteY37" fmla="*/ 7244251 h 10141184"/>
              <a:gd name="connsiteX38" fmla="*/ 8606666 w 10141184"/>
              <a:gd name="connsiteY38" fmla="*/ 7244735 h 10141184"/>
              <a:gd name="connsiteX39" fmla="*/ 8710398 w 10141184"/>
              <a:gd name="connsiteY39" fmla="*/ 7072243 h 10141184"/>
              <a:gd name="connsiteX40" fmla="*/ 8971699 w 10141184"/>
              <a:gd name="connsiteY40" fmla="*/ 6498574 h 10141184"/>
              <a:gd name="connsiteX41" fmla="*/ 9015972 w 10141184"/>
              <a:gd name="connsiteY41" fmla="*/ 6367731 h 10141184"/>
              <a:gd name="connsiteX42" fmla="*/ 8361832 w 10141184"/>
              <a:gd name="connsiteY42" fmla="*/ 5794763 h 10141184"/>
              <a:gd name="connsiteX43" fmla="*/ 8292321 w 10141184"/>
              <a:gd name="connsiteY43" fmla="*/ 5846743 h 10141184"/>
              <a:gd name="connsiteX44" fmla="*/ 7713874 w 10141184"/>
              <a:gd name="connsiteY44" fmla="*/ 6023434 h 10141184"/>
              <a:gd name="connsiteX45" fmla="*/ 6679287 w 10141184"/>
              <a:gd name="connsiteY45" fmla="*/ 4988848 h 10141184"/>
              <a:gd name="connsiteX46" fmla="*/ 6804156 w 10141184"/>
              <a:gd name="connsiteY46" fmla="*/ 4495702 h 10141184"/>
              <a:gd name="connsiteX47" fmla="*/ 6832716 w 10141184"/>
              <a:gd name="connsiteY47" fmla="*/ 4448690 h 10141184"/>
              <a:gd name="connsiteX48" fmla="*/ 6479476 w 10141184"/>
              <a:gd name="connsiteY48" fmla="*/ 4133960 h 10141184"/>
              <a:gd name="connsiteX49" fmla="*/ 5573071 w 10141184"/>
              <a:gd name="connsiteY49" fmla="*/ 3293361 h 10141184"/>
              <a:gd name="connsiteX50" fmla="*/ 1513122 w 10141184"/>
              <a:gd name="connsiteY50" fmla="*/ 2930603 h 10141184"/>
              <a:gd name="connsiteX51" fmla="*/ 1467715 w 10141184"/>
              <a:gd name="connsiteY51" fmla="*/ 3003349 h 10141184"/>
              <a:gd name="connsiteX52" fmla="*/ 917474 w 10141184"/>
              <a:gd name="connsiteY52" fmla="*/ 5070592 h 10141184"/>
              <a:gd name="connsiteX53" fmla="*/ 1418733 w 10141184"/>
              <a:gd name="connsiteY53" fmla="*/ 7050215 h 10141184"/>
              <a:gd name="connsiteX54" fmla="*/ 1453430 w 10141184"/>
              <a:gd name="connsiteY54" fmla="*/ 7110559 h 10141184"/>
              <a:gd name="connsiteX55" fmla="*/ 1457570 w 10141184"/>
              <a:gd name="connsiteY55" fmla="*/ 7088163 h 10141184"/>
              <a:gd name="connsiteX56" fmla="*/ 1714315 w 10141184"/>
              <a:gd name="connsiteY56" fmla="*/ 6105992 h 10141184"/>
              <a:gd name="connsiteX57" fmla="*/ 1783693 w 10141184"/>
              <a:gd name="connsiteY57" fmla="*/ 5915101 h 10141184"/>
              <a:gd name="connsiteX58" fmla="*/ 1758133 w 10141184"/>
              <a:gd name="connsiteY58" fmla="*/ 5895988 h 10141184"/>
              <a:gd name="connsiteX59" fmla="*/ 1237501 w 10141184"/>
              <a:gd name="connsiteY59" fmla="*/ 4792014 h 10141184"/>
              <a:gd name="connsiteX60" fmla="*/ 1758133 w 10141184"/>
              <a:gd name="connsiteY60" fmla="*/ 3688041 h 10141184"/>
              <a:gd name="connsiteX61" fmla="*/ 1760201 w 10141184"/>
              <a:gd name="connsiteY61" fmla="*/ 3686495 h 10141184"/>
              <a:gd name="connsiteX62" fmla="*/ 1691359 w 10141184"/>
              <a:gd name="connsiteY62" fmla="*/ 3513388 h 10141184"/>
              <a:gd name="connsiteX63" fmla="*/ 1570605 w 10141184"/>
              <a:gd name="connsiteY63" fmla="*/ 3147217 h 10141184"/>
              <a:gd name="connsiteX64" fmla="*/ 8032677 w 10141184"/>
              <a:gd name="connsiteY64" fmla="*/ 2261958 h 10141184"/>
              <a:gd name="connsiteX65" fmla="*/ 6007865 w 10141184"/>
              <a:gd name="connsiteY65" fmla="*/ 2741856 h 10141184"/>
              <a:gd name="connsiteX66" fmla="*/ 5937529 w 10141184"/>
              <a:gd name="connsiteY66" fmla="*/ 2772474 h 10141184"/>
              <a:gd name="connsiteX67" fmla="*/ 6594591 w 10141184"/>
              <a:gd name="connsiteY67" fmla="*/ 3405982 h 10141184"/>
              <a:gd name="connsiteX68" fmla="*/ 7278212 w 10141184"/>
              <a:gd name="connsiteY68" fmla="*/ 4028024 h 10141184"/>
              <a:gd name="connsiteX69" fmla="*/ 7295610 w 10141184"/>
              <a:gd name="connsiteY69" fmla="*/ 4043057 h 10141184"/>
              <a:gd name="connsiteX70" fmla="*/ 7311165 w 10141184"/>
              <a:gd name="connsiteY70" fmla="*/ 4035564 h 10141184"/>
              <a:gd name="connsiteX71" fmla="*/ 7713874 w 10141184"/>
              <a:gd name="connsiteY71" fmla="*/ 3954261 h 10141184"/>
              <a:gd name="connsiteX72" fmla="*/ 8748459 w 10141184"/>
              <a:gd name="connsiteY72" fmla="*/ 4988848 h 10141184"/>
              <a:gd name="connsiteX73" fmla="*/ 8727440 w 10141184"/>
              <a:gd name="connsiteY73" fmla="*/ 5197353 h 10141184"/>
              <a:gd name="connsiteX74" fmla="*/ 8725210 w 10141184"/>
              <a:gd name="connsiteY74" fmla="*/ 5206028 h 10141184"/>
              <a:gd name="connsiteX75" fmla="*/ 8746610 w 10141184"/>
              <a:gd name="connsiteY75" fmla="*/ 5222388 h 10141184"/>
              <a:gd name="connsiteX76" fmla="*/ 9143379 w 10141184"/>
              <a:gd name="connsiteY76" fmla="*/ 5512339 h 10141184"/>
              <a:gd name="connsiteX77" fmla="*/ 9195475 w 10141184"/>
              <a:gd name="connsiteY77" fmla="*/ 5548677 h 10141184"/>
              <a:gd name="connsiteX78" fmla="*/ 9202267 w 10141184"/>
              <a:gd name="connsiteY78" fmla="*/ 5495225 h 10141184"/>
              <a:gd name="connsiteX79" fmla="*/ 9223709 w 10141184"/>
              <a:gd name="connsiteY79" fmla="*/ 5070592 h 10141184"/>
              <a:gd name="connsiteX80" fmla="*/ 8275340 w 10141184"/>
              <a:gd name="connsiteY80" fmla="*/ 2428823 h 10141184"/>
              <a:gd name="connsiteX81" fmla="*/ 8126191 w 10141184"/>
              <a:gd name="connsiteY81" fmla="*/ 2264718 h 10141184"/>
              <a:gd name="connsiteX82" fmla="*/ 3556152 w 10141184"/>
              <a:gd name="connsiteY82" fmla="*/ 1203574 h 10141184"/>
              <a:gd name="connsiteX83" fmla="*/ 3454011 w 10141184"/>
              <a:gd name="connsiteY83" fmla="*/ 1243847 h 10141184"/>
              <a:gd name="connsiteX84" fmla="*/ 1996379 w 10141184"/>
              <a:gd name="connsiteY84" fmla="*/ 2278130 h 10141184"/>
              <a:gd name="connsiteX85" fmla="*/ 1963447 w 10141184"/>
              <a:gd name="connsiteY85" fmla="*/ 2317078 h 10141184"/>
              <a:gd name="connsiteX86" fmla="*/ 2042716 w 10141184"/>
              <a:gd name="connsiteY86" fmla="*/ 2579341 h 10141184"/>
              <a:gd name="connsiteX87" fmla="*/ 2263231 w 10141184"/>
              <a:gd name="connsiteY87" fmla="*/ 3177375 h 10141184"/>
              <a:gd name="connsiteX88" fmla="*/ 2359558 w 10141184"/>
              <a:gd name="connsiteY88" fmla="*/ 3395626 h 10141184"/>
              <a:gd name="connsiteX89" fmla="*/ 2379842 w 10141184"/>
              <a:gd name="connsiteY89" fmla="*/ 3390411 h 10141184"/>
              <a:gd name="connsiteX90" fmla="*/ 2668171 w 10141184"/>
              <a:gd name="connsiteY90" fmla="*/ 3361344 h 10141184"/>
              <a:gd name="connsiteX91" fmla="*/ 3225051 w 10141184"/>
              <a:gd name="connsiteY91" fmla="*/ 3473774 h 10141184"/>
              <a:gd name="connsiteX92" fmla="*/ 3283796 w 10141184"/>
              <a:gd name="connsiteY92" fmla="*/ 3502073 h 10141184"/>
              <a:gd name="connsiteX93" fmla="*/ 3413994 w 10141184"/>
              <a:gd name="connsiteY93" fmla="*/ 3369463 h 10141184"/>
              <a:gd name="connsiteX94" fmla="*/ 4512515 w 10141184"/>
              <a:gd name="connsiteY94" fmla="*/ 2497429 h 10141184"/>
              <a:gd name="connsiteX95" fmla="*/ 4669746 w 10141184"/>
              <a:gd name="connsiteY95" fmla="*/ 2402729 h 10141184"/>
              <a:gd name="connsiteX96" fmla="*/ 4500155 w 10141184"/>
              <a:gd name="connsiteY96" fmla="*/ 2229795 h 10141184"/>
              <a:gd name="connsiteX97" fmla="*/ 3970795 w 10141184"/>
              <a:gd name="connsiteY97" fmla="*/ 1667769 h 10141184"/>
              <a:gd name="connsiteX98" fmla="*/ 5070592 w 10141184"/>
              <a:gd name="connsiteY98" fmla="*/ 917475 h 10141184"/>
              <a:gd name="connsiteX99" fmla="*/ 4233594 w 10141184"/>
              <a:gd name="connsiteY99" fmla="*/ 1001851 h 10141184"/>
              <a:gd name="connsiteX100" fmla="*/ 4216791 w 10141184"/>
              <a:gd name="connsiteY100" fmla="*/ 1005729 h 10141184"/>
              <a:gd name="connsiteX101" fmla="*/ 4604593 w 10141184"/>
              <a:gd name="connsiteY101" fmla="*/ 1412126 h 10141184"/>
              <a:gd name="connsiteX102" fmla="*/ 5253191 w 10141184"/>
              <a:gd name="connsiteY102" fmla="*/ 2083440 h 10141184"/>
              <a:gd name="connsiteX103" fmla="*/ 5588444 w 10141184"/>
              <a:gd name="connsiteY103" fmla="*/ 1927910 h 10141184"/>
              <a:gd name="connsiteX104" fmla="*/ 6890044 w 10141184"/>
              <a:gd name="connsiteY104" fmla="*/ 1485452 h 10141184"/>
              <a:gd name="connsiteX105" fmla="*/ 7086940 w 10141184"/>
              <a:gd name="connsiteY105" fmla="*/ 1439850 h 10141184"/>
              <a:gd name="connsiteX106" fmla="*/ 7050215 w 10141184"/>
              <a:gd name="connsiteY106" fmla="*/ 1418734 h 10141184"/>
              <a:gd name="connsiteX107" fmla="*/ 5070592 w 10141184"/>
              <a:gd name="connsiteY107" fmla="*/ 917475 h 10141184"/>
              <a:gd name="connsiteX108" fmla="*/ 5070592 w 10141184"/>
              <a:gd name="connsiteY108" fmla="*/ 0 h 10141184"/>
              <a:gd name="connsiteX109" fmla="*/ 10141184 w 10141184"/>
              <a:gd name="connsiteY109" fmla="*/ 5070592 h 10141184"/>
              <a:gd name="connsiteX110" fmla="*/ 5070592 w 10141184"/>
              <a:gd name="connsiteY110" fmla="*/ 10141184 h 10141184"/>
              <a:gd name="connsiteX111" fmla="*/ 0 w 10141184"/>
              <a:gd name="connsiteY111" fmla="*/ 5070592 h 10141184"/>
              <a:gd name="connsiteX112" fmla="*/ 5070592 w 10141184"/>
              <a:gd name="connsiteY112" fmla="*/ 0 h 101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141184" h="10141184">
                <a:moveTo>
                  <a:pt x="3415133" y="6010509"/>
                </a:moveTo>
                <a:lnTo>
                  <a:pt x="3350113" y="6050010"/>
                </a:lnTo>
                <a:cubicBezTo>
                  <a:pt x="3147396" y="6160132"/>
                  <a:pt x="2915089" y="6222684"/>
                  <a:pt x="2668171" y="6222684"/>
                </a:cubicBezTo>
                <a:lnTo>
                  <a:pt x="2528591" y="6215635"/>
                </a:lnTo>
                <a:lnTo>
                  <a:pt x="2523174" y="6231969"/>
                </a:lnTo>
                <a:cubicBezTo>
                  <a:pt x="2360548" y="6761271"/>
                  <a:pt x="2282669" y="7350349"/>
                  <a:pt x="2318373" y="8003172"/>
                </a:cubicBezTo>
                <a:lnTo>
                  <a:pt x="2332346" y="8187656"/>
                </a:lnTo>
                <a:lnTo>
                  <a:pt x="2428823" y="8275340"/>
                </a:lnTo>
                <a:cubicBezTo>
                  <a:pt x="3146726" y="8867806"/>
                  <a:pt x="4067096" y="9223709"/>
                  <a:pt x="5070592" y="9223709"/>
                </a:cubicBezTo>
                <a:cubicBezTo>
                  <a:pt x="6190565" y="9223709"/>
                  <a:pt x="7206995" y="8780391"/>
                  <a:pt x="7953975" y="8059660"/>
                </a:cubicBezTo>
                <a:lnTo>
                  <a:pt x="8038251" y="7972053"/>
                </a:lnTo>
                <a:lnTo>
                  <a:pt x="7935209" y="7955458"/>
                </a:lnTo>
                <a:cubicBezTo>
                  <a:pt x="7468008" y="7876091"/>
                  <a:pt x="6943776" y="7761485"/>
                  <a:pt x="6399905" y="7594125"/>
                </a:cubicBezTo>
                <a:lnTo>
                  <a:pt x="6252976" y="7546748"/>
                </a:lnTo>
                <a:lnTo>
                  <a:pt x="6210341" y="7616927"/>
                </a:lnTo>
                <a:cubicBezTo>
                  <a:pt x="6037283" y="7873086"/>
                  <a:pt x="5744212" y="8041504"/>
                  <a:pt x="5411806" y="8041504"/>
                </a:cubicBezTo>
                <a:cubicBezTo>
                  <a:pt x="4879955" y="8041504"/>
                  <a:pt x="4448806" y="7610354"/>
                  <a:pt x="4448806" y="7078504"/>
                </a:cubicBezTo>
                <a:cubicBezTo>
                  <a:pt x="4448806" y="6978782"/>
                  <a:pt x="4463964" y="6882600"/>
                  <a:pt x="4492101" y="6792137"/>
                </a:cubicBezTo>
                <a:lnTo>
                  <a:pt x="4497500" y="6777384"/>
                </a:lnTo>
                <a:lnTo>
                  <a:pt x="4475532" y="6765143"/>
                </a:lnTo>
                <a:cubicBezTo>
                  <a:pt x="4116328" y="6555616"/>
                  <a:pt x="3767783" y="6313562"/>
                  <a:pt x="3440976" y="6033790"/>
                </a:cubicBezTo>
                <a:close/>
                <a:moveTo>
                  <a:pt x="5332671" y="3061564"/>
                </a:moveTo>
                <a:lnTo>
                  <a:pt x="5187827" y="3138927"/>
                </a:lnTo>
                <a:cubicBezTo>
                  <a:pt x="4777167" y="3369454"/>
                  <a:pt x="4371955" y="3648849"/>
                  <a:pt x="4001026" y="3981079"/>
                </a:cubicBezTo>
                <a:lnTo>
                  <a:pt x="3904063" y="4073690"/>
                </a:lnTo>
                <a:lnTo>
                  <a:pt x="3926166" y="4110073"/>
                </a:lnTo>
                <a:cubicBezTo>
                  <a:pt x="4036288" y="4312789"/>
                  <a:pt x="4098841" y="4545097"/>
                  <a:pt x="4098841" y="4792014"/>
                </a:cubicBezTo>
                <a:cubicBezTo>
                  <a:pt x="4098841" y="5038931"/>
                  <a:pt x="4036289" y="5271239"/>
                  <a:pt x="3926167" y="5473955"/>
                </a:cubicBezTo>
                <a:lnTo>
                  <a:pt x="3899025" y="5518631"/>
                </a:lnTo>
                <a:lnTo>
                  <a:pt x="3932413" y="5549473"/>
                </a:lnTo>
                <a:cubicBezTo>
                  <a:pt x="4213739" y="5797395"/>
                  <a:pt x="4517175" y="6018079"/>
                  <a:pt x="4841047" y="6211652"/>
                </a:cubicBezTo>
                <a:lnTo>
                  <a:pt x="4915884" y="6254150"/>
                </a:lnTo>
                <a:lnTo>
                  <a:pt x="4952783" y="6231733"/>
                </a:lnTo>
                <a:cubicBezTo>
                  <a:pt x="5089234" y="6157609"/>
                  <a:pt x="5245603" y="6115504"/>
                  <a:pt x="5411806" y="6115504"/>
                </a:cubicBezTo>
                <a:cubicBezTo>
                  <a:pt x="5843934" y="6115504"/>
                  <a:pt x="6209585" y="6400130"/>
                  <a:pt x="6331512" y="6792137"/>
                </a:cubicBezTo>
                <a:lnTo>
                  <a:pt x="6352957" y="6875541"/>
                </a:lnTo>
                <a:lnTo>
                  <a:pt x="6430754" y="6900158"/>
                </a:lnTo>
                <a:cubicBezTo>
                  <a:pt x="7098219" y="7097076"/>
                  <a:pt x="7820570" y="7211548"/>
                  <a:pt x="8588829" y="7244251"/>
                </a:cubicBezTo>
                <a:lnTo>
                  <a:pt x="8606666" y="7244735"/>
                </a:lnTo>
                <a:lnTo>
                  <a:pt x="8710398" y="7072243"/>
                </a:lnTo>
                <a:cubicBezTo>
                  <a:pt x="8811373" y="6889019"/>
                  <a:pt x="8898916" y="6697354"/>
                  <a:pt x="8971699" y="6498574"/>
                </a:cubicBezTo>
                <a:lnTo>
                  <a:pt x="9015972" y="6367731"/>
                </a:lnTo>
                <a:lnTo>
                  <a:pt x="8361832" y="5794763"/>
                </a:lnTo>
                <a:lnTo>
                  <a:pt x="8292321" y="5846743"/>
                </a:lnTo>
                <a:cubicBezTo>
                  <a:pt x="8127200" y="5958296"/>
                  <a:pt x="7928144" y="6023434"/>
                  <a:pt x="7713874" y="6023434"/>
                </a:cubicBezTo>
                <a:cubicBezTo>
                  <a:pt x="7142486" y="6023434"/>
                  <a:pt x="6679287" y="5560235"/>
                  <a:pt x="6679287" y="4988848"/>
                </a:cubicBezTo>
                <a:cubicBezTo>
                  <a:pt x="6679287" y="4810289"/>
                  <a:pt x="6724521" y="4642296"/>
                  <a:pt x="6804156" y="4495702"/>
                </a:cubicBezTo>
                <a:lnTo>
                  <a:pt x="6832716" y="4448690"/>
                </a:lnTo>
                <a:lnTo>
                  <a:pt x="6479476" y="4133960"/>
                </a:lnTo>
                <a:cubicBezTo>
                  <a:pt x="6175732" y="3858793"/>
                  <a:pt x="5873480" y="3579454"/>
                  <a:pt x="5573071" y="3293361"/>
                </a:cubicBezTo>
                <a:close/>
                <a:moveTo>
                  <a:pt x="1513122" y="2930603"/>
                </a:moveTo>
                <a:lnTo>
                  <a:pt x="1467715" y="3003349"/>
                </a:lnTo>
                <a:cubicBezTo>
                  <a:pt x="1117670" y="3612107"/>
                  <a:pt x="917474" y="4317971"/>
                  <a:pt x="917474" y="5070592"/>
                </a:cubicBezTo>
                <a:cubicBezTo>
                  <a:pt x="917474" y="5787375"/>
                  <a:pt x="1099058" y="6461746"/>
                  <a:pt x="1418733" y="7050215"/>
                </a:cubicBezTo>
                <a:lnTo>
                  <a:pt x="1453430" y="7110559"/>
                </a:lnTo>
                <a:lnTo>
                  <a:pt x="1457570" y="7088163"/>
                </a:lnTo>
                <a:cubicBezTo>
                  <a:pt x="1499157" y="6868606"/>
                  <a:pt x="1573839" y="6522957"/>
                  <a:pt x="1714315" y="6105992"/>
                </a:cubicBezTo>
                <a:lnTo>
                  <a:pt x="1783693" y="5915101"/>
                </a:lnTo>
                <a:lnTo>
                  <a:pt x="1758133" y="5895988"/>
                </a:lnTo>
                <a:cubicBezTo>
                  <a:pt x="1440170" y="5633581"/>
                  <a:pt x="1237501" y="5236465"/>
                  <a:pt x="1237501" y="4792014"/>
                </a:cubicBezTo>
                <a:cubicBezTo>
                  <a:pt x="1237501" y="4347563"/>
                  <a:pt x="1440171" y="3950447"/>
                  <a:pt x="1758133" y="3688041"/>
                </a:cubicBezTo>
                <a:lnTo>
                  <a:pt x="1760201" y="3686495"/>
                </a:lnTo>
                <a:lnTo>
                  <a:pt x="1691359" y="3513388"/>
                </a:lnTo>
                <a:cubicBezTo>
                  <a:pt x="1648134" y="3394445"/>
                  <a:pt x="1607825" y="3272415"/>
                  <a:pt x="1570605" y="3147217"/>
                </a:cubicBezTo>
                <a:close/>
                <a:moveTo>
                  <a:pt x="8032677" y="2261958"/>
                </a:moveTo>
                <a:cubicBezTo>
                  <a:pt x="7562695" y="2260307"/>
                  <a:pt x="6812452" y="2409914"/>
                  <a:pt x="6007865" y="2741856"/>
                </a:cubicBezTo>
                <a:lnTo>
                  <a:pt x="5937529" y="2772474"/>
                </a:lnTo>
                <a:lnTo>
                  <a:pt x="6594591" y="3405982"/>
                </a:lnTo>
                <a:cubicBezTo>
                  <a:pt x="6818810" y="3616485"/>
                  <a:pt x="7046028" y="3823701"/>
                  <a:pt x="7278212" y="4028024"/>
                </a:cubicBezTo>
                <a:lnTo>
                  <a:pt x="7295610" y="4043057"/>
                </a:lnTo>
                <a:lnTo>
                  <a:pt x="7311165" y="4035564"/>
                </a:lnTo>
                <a:cubicBezTo>
                  <a:pt x="7434941" y="3983211"/>
                  <a:pt x="7571027" y="3954261"/>
                  <a:pt x="7713874" y="3954261"/>
                </a:cubicBezTo>
                <a:cubicBezTo>
                  <a:pt x="8285261" y="3954261"/>
                  <a:pt x="8748459" y="4417460"/>
                  <a:pt x="8748459" y="4988848"/>
                </a:cubicBezTo>
                <a:cubicBezTo>
                  <a:pt x="8748459" y="5060271"/>
                  <a:pt x="8741222" y="5130004"/>
                  <a:pt x="8727440" y="5197353"/>
                </a:cubicBezTo>
                <a:lnTo>
                  <a:pt x="8725210" y="5206028"/>
                </a:lnTo>
                <a:lnTo>
                  <a:pt x="8746610" y="5222388"/>
                </a:lnTo>
                <a:cubicBezTo>
                  <a:pt x="8876561" y="5319549"/>
                  <a:pt x="9008735" y="5416183"/>
                  <a:pt x="9143379" y="5512339"/>
                </a:cubicBezTo>
                <a:lnTo>
                  <a:pt x="9195475" y="5548677"/>
                </a:lnTo>
                <a:lnTo>
                  <a:pt x="9202267" y="5495225"/>
                </a:lnTo>
                <a:cubicBezTo>
                  <a:pt x="9216446" y="5355609"/>
                  <a:pt x="9223709" y="5213949"/>
                  <a:pt x="9223709" y="5070592"/>
                </a:cubicBezTo>
                <a:cubicBezTo>
                  <a:pt x="9223709" y="4067096"/>
                  <a:pt x="8867806" y="3146727"/>
                  <a:pt x="8275340" y="2428823"/>
                </a:cubicBezTo>
                <a:lnTo>
                  <a:pt x="8126191" y="2264718"/>
                </a:lnTo>
                <a:close/>
                <a:moveTo>
                  <a:pt x="3556152" y="1203574"/>
                </a:moveTo>
                <a:lnTo>
                  <a:pt x="3454011" y="1243847"/>
                </a:lnTo>
                <a:cubicBezTo>
                  <a:pt x="2895030" y="1480276"/>
                  <a:pt x="2398584" y="1835605"/>
                  <a:pt x="1996379" y="2278130"/>
                </a:cubicBezTo>
                <a:lnTo>
                  <a:pt x="1963447" y="2317078"/>
                </a:lnTo>
                <a:lnTo>
                  <a:pt x="2042716" y="2579341"/>
                </a:lnTo>
                <a:cubicBezTo>
                  <a:pt x="2109507" y="2785585"/>
                  <a:pt x="2183081" y="2984924"/>
                  <a:pt x="2263231" y="3177375"/>
                </a:cubicBezTo>
                <a:lnTo>
                  <a:pt x="2359558" y="3395626"/>
                </a:lnTo>
                <a:lnTo>
                  <a:pt x="2379842" y="3390411"/>
                </a:lnTo>
                <a:cubicBezTo>
                  <a:pt x="2472975" y="3371353"/>
                  <a:pt x="2569405" y="3361344"/>
                  <a:pt x="2668171" y="3361344"/>
                </a:cubicBezTo>
                <a:cubicBezTo>
                  <a:pt x="2865705" y="3361344"/>
                  <a:pt x="3053888" y="3401378"/>
                  <a:pt x="3225051" y="3473774"/>
                </a:cubicBezTo>
                <a:lnTo>
                  <a:pt x="3283796" y="3502073"/>
                </a:lnTo>
                <a:lnTo>
                  <a:pt x="3413994" y="3369463"/>
                </a:lnTo>
                <a:cubicBezTo>
                  <a:pt x="3727854" y="3062067"/>
                  <a:pt x="4091366" y="2766931"/>
                  <a:pt x="4512515" y="2497429"/>
                </a:cubicBezTo>
                <a:lnTo>
                  <a:pt x="4669746" y="2402729"/>
                </a:lnTo>
                <a:lnTo>
                  <a:pt x="4500155" y="2229795"/>
                </a:lnTo>
                <a:cubicBezTo>
                  <a:pt x="4322863" y="2046185"/>
                  <a:pt x="4146385" y="1859029"/>
                  <a:pt x="3970795" y="1667769"/>
                </a:cubicBezTo>
                <a:close/>
                <a:moveTo>
                  <a:pt x="5070592" y="917475"/>
                </a:moveTo>
                <a:cubicBezTo>
                  <a:pt x="4783879" y="917475"/>
                  <a:pt x="4503952" y="946528"/>
                  <a:pt x="4233594" y="1001851"/>
                </a:cubicBezTo>
                <a:lnTo>
                  <a:pt x="4216791" y="1005729"/>
                </a:lnTo>
                <a:lnTo>
                  <a:pt x="4604593" y="1412126"/>
                </a:lnTo>
                <a:lnTo>
                  <a:pt x="5253191" y="2083440"/>
                </a:lnTo>
                <a:lnTo>
                  <a:pt x="5588444" y="1927910"/>
                </a:lnTo>
                <a:cubicBezTo>
                  <a:pt x="5983493" y="1757228"/>
                  <a:pt x="6416154" y="1607723"/>
                  <a:pt x="6890044" y="1485452"/>
                </a:cubicBezTo>
                <a:lnTo>
                  <a:pt x="7086940" y="1439850"/>
                </a:lnTo>
                <a:lnTo>
                  <a:pt x="7050215" y="1418734"/>
                </a:lnTo>
                <a:cubicBezTo>
                  <a:pt x="6461746" y="1099058"/>
                  <a:pt x="5787375" y="917475"/>
                  <a:pt x="5070592" y="917475"/>
                </a:cubicBezTo>
                <a:close/>
                <a:moveTo>
                  <a:pt x="5070592" y="0"/>
                </a:moveTo>
                <a:cubicBezTo>
                  <a:pt x="7871004" y="0"/>
                  <a:pt x="10141184" y="2270181"/>
                  <a:pt x="10141184" y="5070592"/>
                </a:cubicBezTo>
                <a:cubicBezTo>
                  <a:pt x="10141184" y="7871004"/>
                  <a:pt x="7871004" y="10141184"/>
                  <a:pt x="5070592" y="10141184"/>
                </a:cubicBezTo>
                <a:cubicBezTo>
                  <a:pt x="2270181" y="10141184"/>
                  <a:pt x="0" y="7871004"/>
                  <a:pt x="0" y="5070592"/>
                </a:cubicBezTo>
                <a:cubicBezTo>
                  <a:pt x="0" y="2270181"/>
                  <a:pt x="2270181" y="0"/>
                  <a:pt x="5070592" y="0"/>
                </a:cubicBez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sz="1836">
              <a:solidFill>
                <a:prstClr val="white"/>
              </a:solidFill>
              <a:latin typeface="Segoe UI Semilight"/>
            </a:endParaRPr>
          </a:p>
        </p:txBody>
      </p:sp>
      <p:grpSp>
        <p:nvGrpSpPr>
          <p:cNvPr id="31" name="Group 30">
            <a:extLst>
              <a:ext uri="{FF2B5EF4-FFF2-40B4-BE49-F238E27FC236}">
                <a16:creationId xmlns:a16="http://schemas.microsoft.com/office/drawing/2014/main" id="{D570DBA3-5782-49E9-9AE8-F268A45BF41F}"/>
              </a:ext>
            </a:extLst>
          </p:cNvPr>
          <p:cNvGrpSpPr/>
          <p:nvPr/>
        </p:nvGrpSpPr>
        <p:grpSpPr>
          <a:xfrm>
            <a:off x="9393588" y="1606732"/>
            <a:ext cx="1047760" cy="903693"/>
            <a:chOff x="3181975" y="2639781"/>
            <a:chExt cx="756257" cy="652271"/>
          </a:xfrm>
        </p:grpSpPr>
        <p:grpSp>
          <p:nvGrpSpPr>
            <p:cNvPr id="32" name="Group 31">
              <a:extLst>
                <a:ext uri="{FF2B5EF4-FFF2-40B4-BE49-F238E27FC236}">
                  <a16:creationId xmlns:a16="http://schemas.microsoft.com/office/drawing/2014/main" id="{558F3DCF-F40B-4292-AED6-152FE3CF0876}"/>
                </a:ext>
              </a:extLst>
            </p:cNvPr>
            <p:cNvGrpSpPr/>
            <p:nvPr/>
          </p:nvGrpSpPr>
          <p:grpSpPr>
            <a:xfrm>
              <a:off x="3181975" y="2639781"/>
              <a:ext cx="427935" cy="566646"/>
              <a:chOff x="5933635" y="4575515"/>
              <a:chExt cx="304757" cy="403541"/>
            </a:xfrm>
          </p:grpSpPr>
          <p:grpSp>
            <p:nvGrpSpPr>
              <p:cNvPr id="36" name="Group 35">
                <a:extLst>
                  <a:ext uri="{FF2B5EF4-FFF2-40B4-BE49-F238E27FC236}">
                    <a16:creationId xmlns:a16="http://schemas.microsoft.com/office/drawing/2014/main" id="{EF92A443-78A6-4AB9-81D3-40320DEE324B}"/>
                  </a:ext>
                </a:extLst>
              </p:cNvPr>
              <p:cNvGrpSpPr>
                <a:grpSpLocks noChangeAspect="1"/>
              </p:cNvGrpSpPr>
              <p:nvPr/>
            </p:nvGrpSpPr>
            <p:grpSpPr>
              <a:xfrm>
                <a:off x="5933635" y="4575515"/>
                <a:ext cx="304757" cy="403541"/>
                <a:chOff x="784223" y="4300538"/>
                <a:chExt cx="460378" cy="609600"/>
              </a:xfrm>
            </p:grpSpPr>
            <p:sp>
              <p:nvSpPr>
                <p:cNvPr id="38" name="Freeform 6">
                  <a:extLst>
                    <a:ext uri="{FF2B5EF4-FFF2-40B4-BE49-F238E27FC236}">
                      <a16:creationId xmlns:a16="http://schemas.microsoft.com/office/drawing/2014/main" id="{FE2ED0E4-02FA-4AC2-93E8-326EE560C9B4}"/>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dirty="0">
                    <a:solidFill>
                      <a:prstClr val="black"/>
                    </a:solidFill>
                    <a:latin typeface="Segoe UI Semilight"/>
                  </a:endParaRPr>
                </a:p>
              </p:txBody>
            </p:sp>
            <p:sp>
              <p:nvSpPr>
                <p:cNvPr id="39" name="Freeform 7">
                  <a:extLst>
                    <a:ext uri="{FF2B5EF4-FFF2-40B4-BE49-F238E27FC236}">
                      <a16:creationId xmlns:a16="http://schemas.microsoft.com/office/drawing/2014/main" id="{BE2960D2-A5B9-47D0-B7DC-43B24D840EEB}"/>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0" name="Freeform 8">
                  <a:extLst>
                    <a:ext uri="{FF2B5EF4-FFF2-40B4-BE49-F238E27FC236}">
                      <a16:creationId xmlns:a16="http://schemas.microsoft.com/office/drawing/2014/main" id="{2319D0AD-40D0-4820-B0C2-BC864E497E78}"/>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1" name="Freeform 9">
                  <a:extLst>
                    <a:ext uri="{FF2B5EF4-FFF2-40B4-BE49-F238E27FC236}">
                      <a16:creationId xmlns:a16="http://schemas.microsoft.com/office/drawing/2014/main" id="{0F5A5A09-9C53-4ACF-A16E-9683703ADEDB}"/>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2" name="Freeform 10">
                  <a:extLst>
                    <a:ext uri="{FF2B5EF4-FFF2-40B4-BE49-F238E27FC236}">
                      <a16:creationId xmlns:a16="http://schemas.microsoft.com/office/drawing/2014/main" id="{D268B691-B1F7-419F-86B9-35A15FF0B29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grpSp>
          <p:sp>
            <p:nvSpPr>
              <p:cNvPr id="37" name="Rectangle 36">
                <a:extLst>
                  <a:ext uri="{FF2B5EF4-FFF2-40B4-BE49-F238E27FC236}">
                    <a16:creationId xmlns:a16="http://schemas.microsoft.com/office/drawing/2014/main" id="{DA5A82ED-DC27-438E-82A0-25D61BE721F2}"/>
                  </a:ext>
                </a:extLst>
              </p:cNvPr>
              <p:cNvSpPr/>
              <p:nvPr/>
            </p:nvSpPr>
            <p:spPr>
              <a:xfrm>
                <a:off x="5998859" y="4727276"/>
                <a:ext cx="180481" cy="131672"/>
              </a:xfrm>
              <a:prstGeom prst="rect">
                <a:avLst/>
              </a:prstGeom>
            </p:spPr>
            <p:txBody>
              <a:bodyPr wrap="none" lIns="0" tIns="0" rIns="0" bIns="0">
                <a:spAutoFit/>
              </a:bodyPr>
              <a:lstStyle/>
              <a:p>
                <a:pPr defTabSz="932563"/>
                <a:r>
                  <a:rPr lang="en-US" sz="1632" b="1" spc="-51" dirty="0">
                    <a:solidFill>
                      <a:prstClr val="white"/>
                    </a:solidFill>
                    <a:latin typeface="Segoe UI Semilight"/>
                  </a:rPr>
                  <a:t>SQL</a:t>
                </a:r>
                <a:endParaRPr lang="en-US" sz="2040" b="1" spc="-51" dirty="0">
                  <a:solidFill>
                    <a:prstClr val="white"/>
                  </a:solidFill>
                  <a:latin typeface="Segoe UI Semilight"/>
                </a:endParaRPr>
              </a:p>
            </p:txBody>
          </p:sp>
        </p:grpSp>
        <p:grpSp>
          <p:nvGrpSpPr>
            <p:cNvPr id="33" name="Group 32">
              <a:extLst>
                <a:ext uri="{FF2B5EF4-FFF2-40B4-BE49-F238E27FC236}">
                  <a16:creationId xmlns:a16="http://schemas.microsoft.com/office/drawing/2014/main" id="{4B9B2533-EE14-45FF-8691-1C9495A25806}"/>
                </a:ext>
              </a:extLst>
            </p:cNvPr>
            <p:cNvGrpSpPr/>
            <p:nvPr/>
          </p:nvGrpSpPr>
          <p:grpSpPr>
            <a:xfrm>
              <a:off x="3357485" y="2974013"/>
              <a:ext cx="580747" cy="318039"/>
              <a:chOff x="4445521" y="4254303"/>
              <a:chExt cx="1149940" cy="629751"/>
            </a:xfrm>
          </p:grpSpPr>
          <p:sp>
            <p:nvSpPr>
              <p:cNvPr id="34" name="Oval 209">
                <a:extLst>
                  <a:ext uri="{FF2B5EF4-FFF2-40B4-BE49-F238E27FC236}">
                    <a16:creationId xmlns:a16="http://schemas.microsoft.com/office/drawing/2014/main" id="{B08CBBA5-3C46-4128-A420-A45580506C4C}"/>
                  </a:ext>
                </a:extLst>
              </p:cNvPr>
              <p:cNvSpPr/>
              <p:nvPr/>
            </p:nvSpPr>
            <p:spPr bwMode="auto">
              <a:xfrm>
                <a:off x="4454970" y="4254303"/>
                <a:ext cx="1140491" cy="629751"/>
              </a:xfrm>
              <a:custGeom>
                <a:avLst/>
                <a:gdLst/>
                <a:ahLst/>
                <a:cxnLst/>
                <a:rect l="l" t="t" r="r" b="b"/>
                <a:pathLst>
                  <a:path w="3499493" h="2054868">
                    <a:moveTo>
                      <a:pt x="1951464" y="0"/>
                    </a:moveTo>
                    <a:cubicBezTo>
                      <a:pt x="2462838" y="0"/>
                      <a:pt x="2877388" y="395874"/>
                      <a:pt x="2877388" y="884210"/>
                    </a:cubicBezTo>
                    <a:cubicBezTo>
                      <a:pt x="2877388" y="918469"/>
                      <a:pt x="2875348" y="952273"/>
                      <a:pt x="2870875" y="985457"/>
                    </a:cubicBezTo>
                    <a:cubicBezTo>
                      <a:pt x="2899773" y="978985"/>
                      <a:pt x="2929730" y="976444"/>
                      <a:pt x="2960281" y="976444"/>
                    </a:cubicBezTo>
                    <a:cubicBezTo>
                      <a:pt x="3258080" y="976444"/>
                      <a:pt x="3499493" y="1217857"/>
                      <a:pt x="3499493" y="1515656"/>
                    </a:cubicBezTo>
                    <a:cubicBezTo>
                      <a:pt x="3499493" y="1813455"/>
                      <a:pt x="3258080" y="2054868"/>
                      <a:pt x="2960281" y="2054868"/>
                    </a:cubicBezTo>
                    <a:lnTo>
                      <a:pt x="2928952" y="2052151"/>
                    </a:lnTo>
                    <a:lnTo>
                      <a:pt x="509786" y="2052151"/>
                    </a:lnTo>
                    <a:cubicBezTo>
                      <a:pt x="494036" y="2052151"/>
                      <a:pt x="479849" y="2045457"/>
                      <a:pt x="470177" y="2034517"/>
                    </a:cubicBezTo>
                    <a:cubicBezTo>
                      <a:pt x="204777" y="1999829"/>
                      <a:pt x="0" y="1750739"/>
                      <a:pt x="0" y="1449039"/>
                    </a:cubicBezTo>
                    <a:cubicBezTo>
                      <a:pt x="0" y="1152224"/>
                      <a:pt x="198199" y="906330"/>
                      <a:pt x="457331" y="864986"/>
                    </a:cubicBezTo>
                    <a:cubicBezTo>
                      <a:pt x="465918" y="656655"/>
                      <a:pt x="637955" y="490895"/>
                      <a:pt x="848708" y="490895"/>
                    </a:cubicBezTo>
                    <a:cubicBezTo>
                      <a:pt x="938214" y="490895"/>
                      <a:pt x="1020736" y="520793"/>
                      <a:pt x="1085920" y="572346"/>
                    </a:cubicBezTo>
                    <a:cubicBezTo>
                      <a:pt x="1217075" y="237711"/>
                      <a:pt x="1555199" y="0"/>
                      <a:pt x="1951464" y="0"/>
                    </a:cubicBezTo>
                    <a:close/>
                  </a:path>
                </a:pathLst>
              </a:custGeom>
              <a:solidFill>
                <a:srgbClr val="61AD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81" tIns="48392" rIns="48392" bIns="96781" numCol="1" spcCol="0" rtlCol="0" fromWordArt="0" anchor="b" anchorCtr="0" forceAA="0" compatLnSpc="1">
                <a:prstTxWarp prst="textNoShape">
                  <a:avLst/>
                </a:prstTxWarp>
                <a:noAutofit/>
              </a:bodyPr>
              <a:lstStyle/>
              <a:p>
                <a:pPr algn="ctr" defTabSz="967446"/>
                <a:endParaRPr lang="en-US" sz="2040" spc="-53" dirty="0" err="1">
                  <a:solidFill>
                    <a:srgbClr val="B4009E"/>
                  </a:solidFill>
                  <a:latin typeface="Segoe UI Semilight"/>
                  <a:ea typeface="Segoe UI" pitchFamily="34" charset="0"/>
                  <a:cs typeface="Segoe UI" pitchFamily="34" charset="0"/>
                </a:endParaRPr>
              </a:p>
            </p:txBody>
          </p:sp>
          <p:sp>
            <p:nvSpPr>
              <p:cNvPr id="35" name="Freeform 291">
                <a:extLst>
                  <a:ext uri="{FF2B5EF4-FFF2-40B4-BE49-F238E27FC236}">
                    <a16:creationId xmlns:a16="http://schemas.microsoft.com/office/drawing/2014/main" id="{39BBF4C0-A51B-42D4-87C6-F595F461FBF5}"/>
                  </a:ext>
                </a:extLst>
              </p:cNvPr>
              <p:cNvSpPr/>
              <p:nvPr/>
            </p:nvSpPr>
            <p:spPr bwMode="auto">
              <a:xfrm>
                <a:off x="4445521" y="4254303"/>
                <a:ext cx="969146" cy="629751"/>
              </a:xfrm>
              <a:custGeom>
                <a:avLst/>
                <a:gdLst>
                  <a:gd name="connsiteX0" fmla="*/ 954551 w 969146"/>
                  <a:gd name="connsiteY0" fmla="*/ 628919 h 629751"/>
                  <a:gd name="connsiteX1" fmla="*/ 969146 w 969146"/>
                  <a:gd name="connsiteY1" fmla="*/ 628919 h 629751"/>
                  <a:gd name="connsiteX2" fmla="*/ 964761 w 969146"/>
                  <a:gd name="connsiteY2" fmla="*/ 629751 h 629751"/>
                  <a:gd name="connsiteX3" fmla="*/ 635986 w 969146"/>
                  <a:gd name="connsiteY3" fmla="*/ 0 h 629751"/>
                  <a:gd name="connsiteX4" fmla="*/ 753445 w 969146"/>
                  <a:gd name="connsiteY4" fmla="*/ 21295 h 629751"/>
                  <a:gd name="connsiteX5" fmla="*/ 791135 w 969146"/>
                  <a:gd name="connsiteY5" fmla="*/ 39666 h 629751"/>
                  <a:gd name="connsiteX6" fmla="*/ 769766 w 969146"/>
                  <a:gd name="connsiteY6" fmla="*/ 49245 h 629751"/>
                  <a:gd name="connsiteX7" fmla="*/ 661124 w 969146"/>
                  <a:gd name="connsiteY7" fmla="*/ 175406 h 629751"/>
                  <a:gd name="connsiteX8" fmla="*/ 583817 w 969146"/>
                  <a:gd name="connsiteY8" fmla="*/ 150444 h 629751"/>
                  <a:gd name="connsiteX9" fmla="*/ 456266 w 969146"/>
                  <a:gd name="connsiteY9" fmla="*/ 265091 h 629751"/>
                  <a:gd name="connsiteX10" fmla="*/ 307221 w 969146"/>
                  <a:gd name="connsiteY10" fmla="*/ 444084 h 629751"/>
                  <a:gd name="connsiteX11" fmla="*/ 460453 w 969146"/>
                  <a:gd name="connsiteY11" fmla="*/ 623514 h 629751"/>
                  <a:gd name="connsiteX12" fmla="*/ 473361 w 969146"/>
                  <a:gd name="connsiteY12" fmla="*/ 628919 h 629751"/>
                  <a:gd name="connsiteX13" fmla="*/ 166140 w 969146"/>
                  <a:gd name="connsiteY13" fmla="*/ 628919 h 629751"/>
                  <a:gd name="connsiteX14" fmla="*/ 153232 w 969146"/>
                  <a:gd name="connsiteY14" fmla="*/ 623514 h 629751"/>
                  <a:gd name="connsiteX15" fmla="*/ 0 w 969146"/>
                  <a:gd name="connsiteY15" fmla="*/ 444084 h 629751"/>
                  <a:gd name="connsiteX16" fmla="*/ 149045 w 969146"/>
                  <a:gd name="connsiteY16" fmla="*/ 265091 h 629751"/>
                  <a:gd name="connsiteX17" fmla="*/ 276596 w 969146"/>
                  <a:gd name="connsiteY17" fmla="*/ 150444 h 629751"/>
                  <a:gd name="connsiteX18" fmla="*/ 353903 w 969146"/>
                  <a:gd name="connsiteY18" fmla="*/ 175406 h 629751"/>
                  <a:gd name="connsiteX19" fmla="*/ 635986 w 969146"/>
                  <a:gd name="connsiteY19" fmla="*/ 0 h 62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9146" h="629751">
                    <a:moveTo>
                      <a:pt x="954551" y="628919"/>
                    </a:moveTo>
                    <a:lnTo>
                      <a:pt x="969146" y="628919"/>
                    </a:lnTo>
                    <a:lnTo>
                      <a:pt x="964761" y="629751"/>
                    </a:lnTo>
                    <a:close/>
                    <a:moveTo>
                      <a:pt x="635986" y="0"/>
                    </a:moveTo>
                    <a:cubicBezTo>
                      <a:pt x="677650" y="0"/>
                      <a:pt x="717343" y="7583"/>
                      <a:pt x="753445" y="21295"/>
                    </a:cubicBezTo>
                    <a:lnTo>
                      <a:pt x="791135" y="39666"/>
                    </a:lnTo>
                    <a:lnTo>
                      <a:pt x="769766" y="49245"/>
                    </a:lnTo>
                    <a:cubicBezTo>
                      <a:pt x="720731" y="80277"/>
                      <a:pt x="682496" y="124129"/>
                      <a:pt x="661124" y="175406"/>
                    </a:cubicBezTo>
                    <a:cubicBezTo>
                      <a:pt x="639881" y="159607"/>
                      <a:pt x="612987" y="150444"/>
                      <a:pt x="583817" y="150444"/>
                    </a:cubicBezTo>
                    <a:cubicBezTo>
                      <a:pt x="515132" y="150444"/>
                      <a:pt x="459065" y="201244"/>
                      <a:pt x="456266" y="265091"/>
                    </a:cubicBezTo>
                    <a:cubicBezTo>
                      <a:pt x="371815" y="277761"/>
                      <a:pt x="307221" y="353120"/>
                      <a:pt x="307221" y="444084"/>
                    </a:cubicBezTo>
                    <a:cubicBezTo>
                      <a:pt x="307221" y="536545"/>
                      <a:pt x="373958" y="612884"/>
                      <a:pt x="460453" y="623514"/>
                    </a:cubicBezTo>
                    <a:cubicBezTo>
                      <a:pt x="463605" y="626867"/>
                      <a:pt x="468228" y="628919"/>
                      <a:pt x="473361" y="628919"/>
                    </a:cubicBezTo>
                    <a:lnTo>
                      <a:pt x="166140" y="628919"/>
                    </a:lnTo>
                    <a:cubicBezTo>
                      <a:pt x="161007" y="628919"/>
                      <a:pt x="156384" y="626867"/>
                      <a:pt x="153232" y="623514"/>
                    </a:cubicBezTo>
                    <a:cubicBezTo>
                      <a:pt x="66737" y="612884"/>
                      <a:pt x="0" y="536545"/>
                      <a:pt x="0" y="444084"/>
                    </a:cubicBezTo>
                    <a:cubicBezTo>
                      <a:pt x="0" y="353120"/>
                      <a:pt x="64594" y="277761"/>
                      <a:pt x="149045" y="265091"/>
                    </a:cubicBezTo>
                    <a:cubicBezTo>
                      <a:pt x="151844" y="201244"/>
                      <a:pt x="207911" y="150444"/>
                      <a:pt x="276596" y="150444"/>
                    </a:cubicBezTo>
                    <a:cubicBezTo>
                      <a:pt x="305766" y="150444"/>
                      <a:pt x="332660" y="159607"/>
                      <a:pt x="353903" y="175406"/>
                    </a:cubicBezTo>
                    <a:cubicBezTo>
                      <a:pt x="396647" y="72851"/>
                      <a:pt x="506842" y="0"/>
                      <a:pt x="635986" y="0"/>
                    </a:cubicBezTo>
                    <a:close/>
                  </a:path>
                </a:pathLst>
              </a:custGeom>
              <a:solidFill>
                <a:srgbClr val="7AC3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81" tIns="48392" rIns="48392" bIns="96781" numCol="1" spcCol="0" rtlCol="0" fromWordArt="0" anchor="b" anchorCtr="0" forceAA="0" compatLnSpc="1">
                <a:prstTxWarp prst="textNoShape">
                  <a:avLst/>
                </a:prstTxWarp>
                <a:noAutofit/>
              </a:bodyPr>
              <a:lstStyle/>
              <a:p>
                <a:pPr algn="ctr" defTabSz="967446"/>
                <a:endParaRPr lang="en-US" sz="2040" spc="-53" dirty="0" err="1">
                  <a:solidFill>
                    <a:srgbClr val="B4009E"/>
                  </a:solidFill>
                  <a:latin typeface="Segoe UI Semilight"/>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D03BD0D4-350A-446D-99E0-7CB9FE433F9C}"/>
              </a:ext>
            </a:extLst>
          </p:cNvPr>
          <p:cNvGrpSpPr/>
          <p:nvPr/>
        </p:nvGrpSpPr>
        <p:grpSpPr>
          <a:xfrm>
            <a:off x="7402979" y="4150704"/>
            <a:ext cx="1118425" cy="971369"/>
            <a:chOff x="2317532" y="-4150064"/>
            <a:chExt cx="458787" cy="398463"/>
          </a:xfrm>
          <a:solidFill>
            <a:srgbClr val="3898C6"/>
          </a:solidFill>
        </p:grpSpPr>
        <p:sp>
          <p:nvSpPr>
            <p:cNvPr id="44" name="Freeform 185">
              <a:extLst>
                <a:ext uri="{FF2B5EF4-FFF2-40B4-BE49-F238E27FC236}">
                  <a16:creationId xmlns:a16="http://schemas.microsoft.com/office/drawing/2014/main" id="{32A8A4DA-7498-43BB-93FE-AADDE79BA167}"/>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5" name="Freeform 186">
              <a:extLst>
                <a:ext uri="{FF2B5EF4-FFF2-40B4-BE49-F238E27FC236}">
                  <a16:creationId xmlns:a16="http://schemas.microsoft.com/office/drawing/2014/main" id="{CE570FAA-33C1-4C01-A999-F21C5D435F35}"/>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6" name="Freeform 187">
              <a:extLst>
                <a:ext uri="{FF2B5EF4-FFF2-40B4-BE49-F238E27FC236}">
                  <a16:creationId xmlns:a16="http://schemas.microsoft.com/office/drawing/2014/main" id="{D119893B-A9F8-47AB-81F8-47B961D1FD10}"/>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7" name="Freeform 188">
              <a:extLst>
                <a:ext uri="{FF2B5EF4-FFF2-40B4-BE49-F238E27FC236}">
                  <a16:creationId xmlns:a16="http://schemas.microsoft.com/office/drawing/2014/main" id="{8FB53440-7E34-4EE1-9345-FB925BC71EF8}"/>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grpSp>
      <p:grpSp>
        <p:nvGrpSpPr>
          <p:cNvPr id="48" name="Group 47">
            <a:extLst>
              <a:ext uri="{FF2B5EF4-FFF2-40B4-BE49-F238E27FC236}">
                <a16:creationId xmlns:a16="http://schemas.microsoft.com/office/drawing/2014/main" id="{ACC7C2AC-5F74-4E04-99F7-20C729CF152E}"/>
              </a:ext>
            </a:extLst>
          </p:cNvPr>
          <p:cNvGrpSpPr/>
          <p:nvPr/>
        </p:nvGrpSpPr>
        <p:grpSpPr>
          <a:xfrm>
            <a:off x="9339728" y="2858025"/>
            <a:ext cx="1118425" cy="971369"/>
            <a:chOff x="2317532" y="-4150064"/>
            <a:chExt cx="458787" cy="398463"/>
          </a:xfrm>
          <a:solidFill>
            <a:srgbClr val="3898C6"/>
          </a:solidFill>
        </p:grpSpPr>
        <p:sp>
          <p:nvSpPr>
            <p:cNvPr id="49" name="Freeform 185">
              <a:extLst>
                <a:ext uri="{FF2B5EF4-FFF2-40B4-BE49-F238E27FC236}">
                  <a16:creationId xmlns:a16="http://schemas.microsoft.com/office/drawing/2014/main" id="{20D88F51-D5ED-4891-8A5B-5CE3E7CD566F}"/>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0" name="Freeform 186">
              <a:extLst>
                <a:ext uri="{FF2B5EF4-FFF2-40B4-BE49-F238E27FC236}">
                  <a16:creationId xmlns:a16="http://schemas.microsoft.com/office/drawing/2014/main" id="{A44F934E-1E9C-4ABA-BFF5-32CF28F657CB}"/>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1" name="Freeform 187">
              <a:extLst>
                <a:ext uri="{FF2B5EF4-FFF2-40B4-BE49-F238E27FC236}">
                  <a16:creationId xmlns:a16="http://schemas.microsoft.com/office/drawing/2014/main" id="{796B8D8A-439E-4BDD-9513-875A4832D1AE}"/>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2" name="Freeform 188">
              <a:extLst>
                <a:ext uri="{FF2B5EF4-FFF2-40B4-BE49-F238E27FC236}">
                  <a16:creationId xmlns:a16="http://schemas.microsoft.com/office/drawing/2014/main" id="{174F2DCF-968F-499D-BC35-B4E4FD12A1BC}"/>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grpSp>
      <p:grpSp>
        <p:nvGrpSpPr>
          <p:cNvPr id="53" name="Group 52">
            <a:extLst>
              <a:ext uri="{FF2B5EF4-FFF2-40B4-BE49-F238E27FC236}">
                <a16:creationId xmlns:a16="http://schemas.microsoft.com/office/drawing/2014/main" id="{7C282DA4-EE7A-4452-89BC-F36B6192B15F}"/>
              </a:ext>
            </a:extLst>
          </p:cNvPr>
          <p:cNvGrpSpPr/>
          <p:nvPr/>
        </p:nvGrpSpPr>
        <p:grpSpPr>
          <a:xfrm>
            <a:off x="7565088" y="5799046"/>
            <a:ext cx="794203" cy="791034"/>
            <a:chOff x="-7378143" y="58666"/>
            <a:chExt cx="6534212" cy="6508134"/>
          </a:xfrm>
        </p:grpSpPr>
        <p:sp>
          <p:nvSpPr>
            <p:cNvPr id="54" name="Freeform 936">
              <a:extLst>
                <a:ext uri="{FF2B5EF4-FFF2-40B4-BE49-F238E27FC236}">
                  <a16:creationId xmlns:a16="http://schemas.microsoft.com/office/drawing/2014/main" id="{9409A32D-CE64-4580-9338-F1419F886AE2}"/>
                </a:ext>
              </a:extLst>
            </p:cNvPr>
            <p:cNvSpPr/>
            <p:nvPr/>
          </p:nvSpPr>
          <p:spPr>
            <a:xfrm rot="1800000">
              <a:off x="-7378143" y="58666"/>
              <a:ext cx="6534212" cy="6508134"/>
            </a:xfrm>
            <a:custGeom>
              <a:avLst/>
              <a:gdLst>
                <a:gd name="connsiteX0" fmla="*/ 1204549 w 6534212"/>
                <a:gd name="connsiteY0" fmla="*/ 1045491 h 6508134"/>
                <a:gd name="connsiteX1" fmla="*/ 1475161 w 6534212"/>
                <a:gd name="connsiteY1" fmla="*/ 962831 h 6508134"/>
                <a:gd name="connsiteX2" fmla="*/ 2238177 w 6534212"/>
                <a:gd name="connsiteY2" fmla="*/ 962831 h 6508134"/>
                <a:gd name="connsiteX3" fmla="*/ 3793396 w 6534212"/>
                <a:gd name="connsiteY3" fmla="*/ 64925 h 6508134"/>
                <a:gd name="connsiteX4" fmla="*/ 4454559 w 6534212"/>
                <a:gd name="connsiteY4" fmla="*/ 242083 h 6508134"/>
                <a:gd name="connsiteX5" fmla="*/ 4870683 w 6534212"/>
                <a:gd name="connsiteY5" fmla="*/ 962831 h 6508134"/>
                <a:gd name="connsiteX6" fmla="*/ 5575864 w 6534212"/>
                <a:gd name="connsiteY6" fmla="*/ 962831 h 6508134"/>
                <a:gd name="connsiteX7" fmla="*/ 6059869 w 6534212"/>
                <a:gd name="connsiteY7" fmla="*/ 1446836 h 6508134"/>
                <a:gd name="connsiteX8" fmla="*/ 6059869 w 6534212"/>
                <a:gd name="connsiteY8" fmla="*/ 3022561 h 6508134"/>
                <a:gd name="connsiteX9" fmla="*/ 6469287 w 6534212"/>
                <a:gd name="connsiteY9" fmla="*/ 3731694 h 6508134"/>
                <a:gd name="connsiteX10" fmla="*/ 6292129 w 6534212"/>
                <a:gd name="connsiteY10" fmla="*/ 4392857 h 6508134"/>
                <a:gd name="connsiteX11" fmla="*/ 6059869 w 6534212"/>
                <a:gd name="connsiteY11" fmla="*/ 4526953 h 6508134"/>
                <a:gd name="connsiteX12" fmla="*/ 6059869 w 6534212"/>
                <a:gd name="connsiteY12" fmla="*/ 5476292 h 6508134"/>
                <a:gd name="connsiteX13" fmla="*/ 5575864 w 6534212"/>
                <a:gd name="connsiteY13" fmla="*/ 5960297 h 6508134"/>
                <a:gd name="connsiteX14" fmla="*/ 3577244 w 6534212"/>
                <a:gd name="connsiteY14" fmla="*/ 5960297 h 6508134"/>
                <a:gd name="connsiteX15" fmla="*/ 2740816 w 6534212"/>
                <a:gd name="connsiteY15" fmla="*/ 6443209 h 6508134"/>
                <a:gd name="connsiteX16" fmla="*/ 2079653 w 6534212"/>
                <a:gd name="connsiteY16" fmla="*/ 6266051 h 6508134"/>
                <a:gd name="connsiteX17" fmla="*/ 1903126 w 6534212"/>
                <a:gd name="connsiteY17" fmla="*/ 5960297 h 6508134"/>
                <a:gd name="connsiteX18" fmla="*/ 1475161 w 6534212"/>
                <a:gd name="connsiteY18" fmla="*/ 5960297 h 6508134"/>
                <a:gd name="connsiteX19" fmla="*/ 991156 w 6534212"/>
                <a:gd name="connsiteY19" fmla="*/ 5476292 h 6508134"/>
                <a:gd name="connsiteX20" fmla="*/ 991156 w 6534212"/>
                <a:gd name="connsiteY20" fmla="*/ 4380719 h 6508134"/>
                <a:gd name="connsiteX21" fmla="*/ 64925 w 6534212"/>
                <a:gd name="connsiteY21" fmla="*/ 2776440 h 6508134"/>
                <a:gd name="connsiteX22" fmla="*/ 242083 w 6534212"/>
                <a:gd name="connsiteY22" fmla="*/ 2115276 h 6508134"/>
                <a:gd name="connsiteX23" fmla="*/ 991156 w 6534212"/>
                <a:gd name="connsiteY23" fmla="*/ 1682799 h 6508134"/>
                <a:gd name="connsiteX24" fmla="*/ 991156 w 6534212"/>
                <a:gd name="connsiteY24" fmla="*/ 1446836 h 6508134"/>
                <a:gd name="connsiteX25" fmla="*/ 1204549 w 6534212"/>
                <a:gd name="connsiteY25" fmla="*/ 1045491 h 65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34212" h="6508134">
                  <a:moveTo>
                    <a:pt x="1204549" y="1045491"/>
                  </a:moveTo>
                  <a:cubicBezTo>
                    <a:pt x="1281797" y="993304"/>
                    <a:pt x="1374920" y="962831"/>
                    <a:pt x="1475161" y="962831"/>
                  </a:cubicBezTo>
                  <a:lnTo>
                    <a:pt x="2238177" y="962831"/>
                  </a:lnTo>
                  <a:lnTo>
                    <a:pt x="3793396" y="64925"/>
                  </a:lnTo>
                  <a:cubicBezTo>
                    <a:pt x="4024892" y="-68730"/>
                    <a:pt x="4320905" y="10587"/>
                    <a:pt x="4454559" y="242083"/>
                  </a:cubicBezTo>
                  <a:lnTo>
                    <a:pt x="4870683" y="962831"/>
                  </a:lnTo>
                  <a:lnTo>
                    <a:pt x="5575864" y="962831"/>
                  </a:lnTo>
                  <a:cubicBezTo>
                    <a:pt x="5843173" y="962831"/>
                    <a:pt x="6059869" y="1179527"/>
                    <a:pt x="6059869" y="1446836"/>
                  </a:cubicBezTo>
                  <a:lnTo>
                    <a:pt x="6059869" y="3022561"/>
                  </a:lnTo>
                  <a:lnTo>
                    <a:pt x="6469287" y="3731694"/>
                  </a:lnTo>
                  <a:cubicBezTo>
                    <a:pt x="6602942" y="3963191"/>
                    <a:pt x="6523625" y="4259203"/>
                    <a:pt x="6292129" y="4392857"/>
                  </a:cubicBezTo>
                  <a:lnTo>
                    <a:pt x="6059869" y="4526953"/>
                  </a:lnTo>
                  <a:lnTo>
                    <a:pt x="6059869" y="5476292"/>
                  </a:lnTo>
                  <a:cubicBezTo>
                    <a:pt x="6059869" y="5743601"/>
                    <a:pt x="5843173" y="5960297"/>
                    <a:pt x="5575864" y="5960297"/>
                  </a:cubicBezTo>
                  <a:lnTo>
                    <a:pt x="3577244" y="5960297"/>
                  </a:lnTo>
                  <a:lnTo>
                    <a:pt x="2740816" y="6443209"/>
                  </a:lnTo>
                  <a:cubicBezTo>
                    <a:pt x="2509320" y="6576863"/>
                    <a:pt x="2213307" y="6497547"/>
                    <a:pt x="2079653" y="6266051"/>
                  </a:cubicBezTo>
                  <a:lnTo>
                    <a:pt x="1903126" y="5960297"/>
                  </a:lnTo>
                  <a:lnTo>
                    <a:pt x="1475161" y="5960297"/>
                  </a:lnTo>
                  <a:cubicBezTo>
                    <a:pt x="1207852" y="5960297"/>
                    <a:pt x="991156" y="5743601"/>
                    <a:pt x="991156" y="5476292"/>
                  </a:cubicBezTo>
                  <a:lnTo>
                    <a:pt x="991156" y="4380719"/>
                  </a:lnTo>
                  <a:lnTo>
                    <a:pt x="64925" y="2776440"/>
                  </a:lnTo>
                  <a:cubicBezTo>
                    <a:pt x="-68730" y="2544943"/>
                    <a:pt x="10587" y="2248931"/>
                    <a:pt x="242083" y="2115276"/>
                  </a:cubicBezTo>
                  <a:lnTo>
                    <a:pt x="991156" y="1682799"/>
                  </a:lnTo>
                  <a:lnTo>
                    <a:pt x="991156" y="1446836"/>
                  </a:lnTo>
                  <a:cubicBezTo>
                    <a:pt x="991156" y="1279768"/>
                    <a:pt x="1075803" y="1132471"/>
                    <a:pt x="1204549" y="1045491"/>
                  </a:cubicBezTo>
                  <a:close/>
                </a:path>
              </a:pathLst>
            </a:custGeom>
            <a:solidFill>
              <a:schemeClr val="bg1">
                <a:lumMod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endParaRPr lang="en-US" sz="1224" dirty="0" err="1">
                <a:solidFill>
                  <a:srgbClr val="FFFFFF"/>
                </a:solidFill>
                <a:latin typeface="Segoe UI Semilight"/>
              </a:endParaRPr>
            </a:p>
          </p:txBody>
        </p:sp>
        <p:sp>
          <p:nvSpPr>
            <p:cNvPr id="55" name="Rounded Rectangle 937">
              <a:extLst>
                <a:ext uri="{FF2B5EF4-FFF2-40B4-BE49-F238E27FC236}">
                  <a16:creationId xmlns:a16="http://schemas.microsoft.com/office/drawing/2014/main" id="{099F5E76-74DD-4D71-A1BA-35BAFB17F3CD}"/>
                </a:ext>
              </a:extLst>
            </p:cNvPr>
            <p:cNvSpPr/>
            <p:nvPr/>
          </p:nvSpPr>
          <p:spPr>
            <a:xfrm>
              <a:off x="-6404706" y="1093468"/>
              <a:ext cx="4587341" cy="4438531"/>
            </a:xfrm>
            <a:prstGeom prst="roundRect">
              <a:avLst>
                <a:gd name="adj" fmla="val 528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endParaRPr lang="en-US" sz="1224" dirty="0" err="1">
                <a:solidFill>
                  <a:srgbClr val="FFFFFF"/>
                </a:solidFill>
                <a:latin typeface="Segoe UI Semilight"/>
              </a:endParaRPr>
            </a:p>
          </p:txBody>
        </p:sp>
        <p:sp>
          <p:nvSpPr>
            <p:cNvPr id="56" name="Freeform 864">
              <a:extLst>
                <a:ext uri="{FF2B5EF4-FFF2-40B4-BE49-F238E27FC236}">
                  <a16:creationId xmlns:a16="http://schemas.microsoft.com/office/drawing/2014/main" id="{2E28E71E-9CC4-4636-8C31-71944234BB17}"/>
                </a:ext>
              </a:extLst>
            </p:cNvPr>
            <p:cNvSpPr>
              <a:spLocks noChangeAspect="1"/>
            </p:cNvSpPr>
            <p:nvPr/>
          </p:nvSpPr>
          <p:spPr bwMode="auto">
            <a:xfrm>
              <a:off x="-4946118" y="1626761"/>
              <a:ext cx="1670165" cy="3371944"/>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rgbClr val="00BCF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grpSp>
      <p:grpSp>
        <p:nvGrpSpPr>
          <p:cNvPr id="57" name="Group 56">
            <a:extLst>
              <a:ext uri="{FF2B5EF4-FFF2-40B4-BE49-F238E27FC236}">
                <a16:creationId xmlns:a16="http://schemas.microsoft.com/office/drawing/2014/main" id="{D1D4D3FF-119F-419D-8243-7CF038BD34C4}"/>
              </a:ext>
            </a:extLst>
          </p:cNvPr>
          <p:cNvGrpSpPr>
            <a:grpSpLocks noChangeAspect="1"/>
          </p:cNvGrpSpPr>
          <p:nvPr/>
        </p:nvGrpSpPr>
        <p:grpSpPr>
          <a:xfrm>
            <a:off x="9573152" y="4138994"/>
            <a:ext cx="1450393" cy="1407437"/>
            <a:chOff x="7961114" y="2149640"/>
            <a:chExt cx="2847881" cy="2763537"/>
          </a:xfrm>
        </p:grpSpPr>
        <p:grpSp>
          <p:nvGrpSpPr>
            <p:cNvPr id="58" name="Group 57">
              <a:extLst>
                <a:ext uri="{FF2B5EF4-FFF2-40B4-BE49-F238E27FC236}">
                  <a16:creationId xmlns:a16="http://schemas.microsoft.com/office/drawing/2014/main" id="{AE075864-5BC0-4DBD-AA47-5C30DB65F1A1}"/>
                </a:ext>
              </a:extLst>
            </p:cNvPr>
            <p:cNvGrpSpPr/>
            <p:nvPr/>
          </p:nvGrpSpPr>
          <p:grpSpPr>
            <a:xfrm>
              <a:off x="9583554" y="3290523"/>
              <a:ext cx="1225441" cy="1622654"/>
              <a:chOff x="5933635" y="4575515"/>
              <a:chExt cx="304757" cy="403541"/>
            </a:xfrm>
          </p:grpSpPr>
          <p:grpSp>
            <p:nvGrpSpPr>
              <p:cNvPr id="84" name="Group 83">
                <a:extLst>
                  <a:ext uri="{FF2B5EF4-FFF2-40B4-BE49-F238E27FC236}">
                    <a16:creationId xmlns:a16="http://schemas.microsoft.com/office/drawing/2014/main" id="{186E8B70-9F37-4BEB-A5E5-6DA9C884FD21}"/>
                  </a:ext>
                </a:extLst>
              </p:cNvPr>
              <p:cNvGrpSpPr>
                <a:grpSpLocks noChangeAspect="1"/>
              </p:cNvGrpSpPr>
              <p:nvPr/>
            </p:nvGrpSpPr>
            <p:grpSpPr>
              <a:xfrm>
                <a:off x="5933635" y="4575515"/>
                <a:ext cx="304757" cy="403541"/>
                <a:chOff x="784223" y="4300538"/>
                <a:chExt cx="460378" cy="609600"/>
              </a:xfrm>
            </p:grpSpPr>
            <p:sp>
              <p:nvSpPr>
                <p:cNvPr id="86" name="Freeform 6">
                  <a:extLst>
                    <a:ext uri="{FF2B5EF4-FFF2-40B4-BE49-F238E27FC236}">
                      <a16:creationId xmlns:a16="http://schemas.microsoft.com/office/drawing/2014/main" id="{5F07F342-841E-4DF2-87BD-0D43D3BC0023}"/>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dirty="0">
                    <a:solidFill>
                      <a:prstClr val="black"/>
                    </a:solidFill>
                    <a:latin typeface="Segoe UI Semilight"/>
                  </a:endParaRPr>
                </a:p>
              </p:txBody>
            </p:sp>
            <p:sp>
              <p:nvSpPr>
                <p:cNvPr id="87" name="Freeform 7">
                  <a:extLst>
                    <a:ext uri="{FF2B5EF4-FFF2-40B4-BE49-F238E27FC236}">
                      <a16:creationId xmlns:a16="http://schemas.microsoft.com/office/drawing/2014/main" id="{5181F5E5-398B-4BC2-BAC9-26B1B1172BD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88" name="Freeform 8">
                  <a:extLst>
                    <a:ext uri="{FF2B5EF4-FFF2-40B4-BE49-F238E27FC236}">
                      <a16:creationId xmlns:a16="http://schemas.microsoft.com/office/drawing/2014/main" id="{898CF09E-C575-43CB-B0FA-2440640333A4}"/>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89" name="Freeform 9">
                  <a:extLst>
                    <a:ext uri="{FF2B5EF4-FFF2-40B4-BE49-F238E27FC236}">
                      <a16:creationId xmlns:a16="http://schemas.microsoft.com/office/drawing/2014/main" id="{2F6BBBD7-4116-4123-ADE7-67023DDA2CD1}"/>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90" name="Freeform 10">
                  <a:extLst>
                    <a:ext uri="{FF2B5EF4-FFF2-40B4-BE49-F238E27FC236}">
                      <a16:creationId xmlns:a16="http://schemas.microsoft.com/office/drawing/2014/main" id="{4BACBD72-7700-4EE2-92EE-0D661A5A94ED}"/>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grpSp>
          <p:sp>
            <p:nvSpPr>
              <p:cNvPr id="85" name="Rectangle 84">
                <a:extLst>
                  <a:ext uri="{FF2B5EF4-FFF2-40B4-BE49-F238E27FC236}">
                    <a16:creationId xmlns:a16="http://schemas.microsoft.com/office/drawing/2014/main" id="{3D4BC8AC-A4C4-498A-8BFF-42D7DA009128}"/>
                  </a:ext>
                </a:extLst>
              </p:cNvPr>
              <p:cNvSpPr/>
              <p:nvPr/>
            </p:nvSpPr>
            <p:spPr>
              <a:xfrm>
                <a:off x="5998859" y="4729267"/>
                <a:ext cx="171453" cy="125086"/>
              </a:xfrm>
              <a:prstGeom prst="rect">
                <a:avLst/>
              </a:prstGeom>
            </p:spPr>
            <p:txBody>
              <a:bodyPr wrap="none" lIns="0" tIns="0" rIns="0" bIns="0" anchor="ctr">
                <a:spAutoFit/>
              </a:bodyPr>
              <a:lstStyle/>
              <a:p>
                <a:pPr defTabSz="932563"/>
                <a:r>
                  <a:rPr lang="en-US" sz="1632" b="1" spc="-51" dirty="0">
                    <a:solidFill>
                      <a:prstClr val="white"/>
                    </a:solidFill>
                    <a:latin typeface="Segoe UI Semilight"/>
                  </a:rPr>
                  <a:t>SQL</a:t>
                </a:r>
                <a:endParaRPr lang="en-US" sz="2040" b="1" spc="-51" dirty="0">
                  <a:solidFill>
                    <a:prstClr val="white"/>
                  </a:solidFill>
                  <a:latin typeface="Segoe UI Semilight"/>
                </a:endParaRPr>
              </a:p>
            </p:txBody>
          </p:sp>
        </p:grpSp>
        <p:sp>
          <p:nvSpPr>
            <p:cNvPr id="59" name="Freeform: Shape 58">
              <a:extLst>
                <a:ext uri="{FF2B5EF4-FFF2-40B4-BE49-F238E27FC236}">
                  <a16:creationId xmlns:a16="http://schemas.microsoft.com/office/drawing/2014/main" id="{C3214A1F-0EF3-4CC0-B79F-6AB96B692C4C}"/>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F56B33A7-7D28-4093-92A0-465C863ADE76}"/>
                </a:ext>
              </a:extLst>
            </p:cNvPr>
            <p:cNvGrpSpPr/>
            <p:nvPr/>
          </p:nvGrpSpPr>
          <p:grpSpPr>
            <a:xfrm>
              <a:off x="8621630" y="3025541"/>
              <a:ext cx="294478" cy="295175"/>
              <a:chOff x="8642442" y="3025541"/>
              <a:chExt cx="294478" cy="295175"/>
            </a:xfrm>
          </p:grpSpPr>
          <p:sp>
            <p:nvSpPr>
              <p:cNvPr id="81" name="Rectangle 80">
                <a:extLst>
                  <a:ext uri="{FF2B5EF4-FFF2-40B4-BE49-F238E27FC236}">
                    <a16:creationId xmlns:a16="http://schemas.microsoft.com/office/drawing/2014/main" id="{902ED310-A5C9-4DE6-9F3F-B56FEB593611}"/>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7BB2D315-457F-415E-8DD3-AEE9D7DC6B4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29CB9A4A-7824-47CE-A2C7-759CDEBBCC6D}"/>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E3F73A1F-EC04-4862-84EE-69B36AE9B786}"/>
                </a:ext>
              </a:extLst>
            </p:cNvPr>
            <p:cNvGrpSpPr/>
            <p:nvPr/>
          </p:nvGrpSpPr>
          <p:grpSpPr>
            <a:xfrm>
              <a:off x="8426775" y="3393792"/>
              <a:ext cx="294478" cy="295175"/>
              <a:chOff x="8642442" y="3025541"/>
              <a:chExt cx="294478" cy="295175"/>
            </a:xfrm>
          </p:grpSpPr>
          <p:sp>
            <p:nvSpPr>
              <p:cNvPr id="78" name="Rectangle 77">
                <a:extLst>
                  <a:ext uri="{FF2B5EF4-FFF2-40B4-BE49-F238E27FC236}">
                    <a16:creationId xmlns:a16="http://schemas.microsoft.com/office/drawing/2014/main" id="{EAC734F5-36B6-4E34-9EF3-AA652162F7F4}"/>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6745CB5B-5E93-440A-943D-8A384896F2B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A283C773-48FE-4080-952B-9AB0C79ABC0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E65A524A-553A-4223-83BB-E726F2E8200A}"/>
                </a:ext>
              </a:extLst>
            </p:cNvPr>
            <p:cNvGrpSpPr/>
            <p:nvPr/>
          </p:nvGrpSpPr>
          <p:grpSpPr>
            <a:xfrm>
              <a:off x="8816486" y="3393792"/>
              <a:ext cx="294478" cy="295175"/>
              <a:chOff x="8642442" y="3025541"/>
              <a:chExt cx="294478" cy="295175"/>
            </a:xfrm>
          </p:grpSpPr>
          <p:sp>
            <p:nvSpPr>
              <p:cNvPr id="75" name="Rectangle 74">
                <a:extLst>
                  <a:ext uri="{FF2B5EF4-FFF2-40B4-BE49-F238E27FC236}">
                    <a16:creationId xmlns:a16="http://schemas.microsoft.com/office/drawing/2014/main" id="{96659092-18D4-4E49-A163-15E1A15E44D2}"/>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EDB19CC1-19AF-4B26-B763-A44B00FCFF5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83B364C0-A047-4F5C-A5AE-F988A6170B4F}"/>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AAB6741-A1C8-4AA1-B8E9-12AFA2E2E3C2}"/>
                </a:ext>
              </a:extLst>
            </p:cNvPr>
            <p:cNvGrpSpPr/>
            <p:nvPr/>
          </p:nvGrpSpPr>
          <p:grpSpPr>
            <a:xfrm>
              <a:off x="8426775" y="3766437"/>
              <a:ext cx="294478" cy="295175"/>
              <a:chOff x="8642442" y="3025541"/>
              <a:chExt cx="294478" cy="295175"/>
            </a:xfrm>
          </p:grpSpPr>
          <p:sp>
            <p:nvSpPr>
              <p:cNvPr id="72" name="Rectangle 71">
                <a:extLst>
                  <a:ext uri="{FF2B5EF4-FFF2-40B4-BE49-F238E27FC236}">
                    <a16:creationId xmlns:a16="http://schemas.microsoft.com/office/drawing/2014/main" id="{A4A72DDC-2F1C-48B6-B25D-4DE2048599C5}"/>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BE969233-191D-421A-A82C-948C436D9EAF}"/>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CBB9688B-4F75-4FD8-A748-538BFCE67378}"/>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DA261628-1A40-4995-9542-A1C502557A70}"/>
                </a:ext>
              </a:extLst>
            </p:cNvPr>
            <p:cNvGrpSpPr/>
            <p:nvPr/>
          </p:nvGrpSpPr>
          <p:grpSpPr>
            <a:xfrm>
              <a:off x="9206198" y="3766437"/>
              <a:ext cx="294478" cy="295175"/>
              <a:chOff x="8642442" y="3025541"/>
              <a:chExt cx="294478" cy="295175"/>
            </a:xfrm>
          </p:grpSpPr>
          <p:sp>
            <p:nvSpPr>
              <p:cNvPr id="69" name="Rectangle 68">
                <a:extLst>
                  <a:ext uri="{FF2B5EF4-FFF2-40B4-BE49-F238E27FC236}">
                    <a16:creationId xmlns:a16="http://schemas.microsoft.com/office/drawing/2014/main" id="{B500008D-01E3-4B22-B44F-5FA196C82759}"/>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ight Triangle 69">
                <a:extLst>
                  <a:ext uri="{FF2B5EF4-FFF2-40B4-BE49-F238E27FC236}">
                    <a16:creationId xmlns:a16="http://schemas.microsoft.com/office/drawing/2014/main" id="{9C39F00A-B45D-4703-B25F-7E5602230FC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ight Triangle 70">
                <a:extLst>
                  <a:ext uri="{FF2B5EF4-FFF2-40B4-BE49-F238E27FC236}">
                    <a16:creationId xmlns:a16="http://schemas.microsoft.com/office/drawing/2014/main" id="{3E01DF56-62E2-4781-82F1-3DF81697A6F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638D5478-16CB-4C58-9AAE-69541A72F212}"/>
                </a:ext>
              </a:extLst>
            </p:cNvPr>
            <p:cNvGrpSpPr/>
            <p:nvPr/>
          </p:nvGrpSpPr>
          <p:grpSpPr>
            <a:xfrm>
              <a:off x="8816486" y="3766436"/>
              <a:ext cx="294478" cy="295175"/>
              <a:chOff x="8642442" y="3025541"/>
              <a:chExt cx="294478" cy="295175"/>
            </a:xfrm>
          </p:grpSpPr>
          <p:sp>
            <p:nvSpPr>
              <p:cNvPr id="66" name="Rectangle 65">
                <a:extLst>
                  <a:ext uri="{FF2B5EF4-FFF2-40B4-BE49-F238E27FC236}">
                    <a16:creationId xmlns:a16="http://schemas.microsoft.com/office/drawing/2014/main" id="{79D5FE55-A629-45AA-BCF8-C0A6ACB58DED}"/>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ight Triangle 66">
                <a:extLst>
                  <a:ext uri="{FF2B5EF4-FFF2-40B4-BE49-F238E27FC236}">
                    <a16:creationId xmlns:a16="http://schemas.microsoft.com/office/drawing/2014/main" id="{5DE47A0A-D206-4AFA-9CA9-B9EB1448EF4C}"/>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ight Triangle 67">
                <a:extLst>
                  <a:ext uri="{FF2B5EF4-FFF2-40B4-BE49-F238E27FC236}">
                    <a16:creationId xmlns:a16="http://schemas.microsoft.com/office/drawing/2014/main" id="{0B9C310E-3AB7-48D1-A8E7-690C98C72020}"/>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363242293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Architecture &amp; Overview</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8263155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1179" y="1135062"/>
            <a:ext cx="12437653" cy="1235693"/>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Azure SQL DW Service</a:t>
            </a:r>
          </a:p>
        </p:txBody>
      </p:sp>
      <p:sp>
        <p:nvSpPr>
          <p:cNvPr id="3" name="21 INE 1"/>
          <p:cNvSpPr/>
          <p:nvPr/>
        </p:nvSpPr>
        <p:spPr bwMode="auto">
          <a:xfrm>
            <a:off x="3285466"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sp>
        <p:nvSpPr>
          <p:cNvPr id="4" name="Text Placeholder 2"/>
          <p:cNvSpPr txBox="1">
            <a:spLocks/>
          </p:cNvSpPr>
          <p:nvPr/>
        </p:nvSpPr>
        <p:spPr>
          <a:xfrm>
            <a:off x="275465" y="1213166"/>
            <a:ext cx="11887877" cy="11575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A relational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data warehouse-as-a-service</a:t>
            </a:r>
            <a:r>
              <a:rPr kumimoji="0" lang="en-US" sz="2000" b="0" i="0" u="none" strike="noStrike" kern="1200" cap="none" spc="0" normalizeH="0" baseline="0" noProof="0">
                <a:ln>
                  <a:noFill/>
                </a:ln>
                <a:solidFill>
                  <a:srgbClr val="FFFFFF"/>
                </a:solidFill>
                <a:effectLst/>
                <a:uLnTx/>
                <a:uFillTx/>
                <a:latin typeface="Segoe UI Light"/>
                <a:ea typeface="+mn-ea"/>
                <a:cs typeface="+mn-cs"/>
              </a:rPr>
              <a:t>, fully managed by Microsoft. </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Industries first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elastic</a:t>
            </a:r>
            <a:r>
              <a:rPr kumimoji="0" lang="en-US" sz="2000" b="0" i="0" u="none" strike="noStrike" kern="1200" cap="none" spc="0" normalizeH="0" baseline="0" noProof="0">
                <a:ln>
                  <a:noFill/>
                </a:ln>
                <a:solidFill>
                  <a:srgbClr val="FFFFFF"/>
                </a:solidFill>
                <a:effectLst/>
                <a:uLnTx/>
                <a:uFillTx/>
                <a:latin typeface="Segoe UI Light"/>
                <a:ea typeface="+mn-ea"/>
                <a:cs typeface="+mn-cs"/>
              </a:rPr>
              <a:t> cloud data warehouse with proven SQL Server capabilities.</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Support your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smallest to your largest</a:t>
            </a:r>
            <a:r>
              <a:rPr kumimoji="0" lang="en-US" sz="2000" b="0" i="0" u="none" strike="noStrike" kern="1200" cap="none" spc="0" normalizeH="0" baseline="0" noProof="0">
                <a:ln>
                  <a:noFill/>
                </a:ln>
                <a:solidFill>
                  <a:srgbClr val="FFFFFF"/>
                </a:solidFill>
                <a:effectLst/>
                <a:uLnTx/>
                <a:uFillTx/>
                <a:latin typeface="Segoe UI Light"/>
                <a:ea typeface="+mn-ea"/>
                <a:cs typeface="+mn-cs"/>
              </a:rPr>
              <a:t> data storage needs.</a:t>
            </a: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 name="Group 2"/>
          <p:cNvGrpSpPr/>
          <p:nvPr/>
        </p:nvGrpSpPr>
        <p:grpSpPr>
          <a:xfrm>
            <a:off x="-1179" y="6648512"/>
            <a:ext cx="12437653" cy="353950"/>
            <a:chOff x="2577137" y="4571778"/>
            <a:chExt cx="9101124" cy="1390560"/>
          </a:xfrm>
        </p:grpSpPr>
        <p:sp>
          <p:nvSpPr>
            <p:cNvPr id="6" name="TextBox 5"/>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marL="0" marR="0" lvl="0" indent="0" algn="l" defTabSz="932742"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Light"/>
                  <a:ea typeface="+mn-ea"/>
                  <a:cs typeface="+mn-cs"/>
                </a:rPr>
                <a:t> </a:t>
              </a:r>
            </a:p>
          </p:txBody>
        </p:sp>
        <p:sp>
          <p:nvSpPr>
            <p:cNvPr id="7" name="TextBox 6"/>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marL="0" marR="0" lvl="0" indent="0" algn="l" defTabSz="913774"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0" name="1 GEAR"/>
          <p:cNvGrpSpPr/>
          <p:nvPr/>
        </p:nvGrpSpPr>
        <p:grpSpPr>
          <a:xfrm>
            <a:off x="3651908" y="2449618"/>
            <a:ext cx="676257" cy="704819"/>
            <a:chOff x="3427632" y="3858620"/>
            <a:chExt cx="676353" cy="704919"/>
          </a:xfrm>
        </p:grpSpPr>
        <p:sp>
          <p:nvSpPr>
            <p:cNvPr id="11" name="Oval 10"/>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12" name="Group 11"/>
            <p:cNvGrpSpPr/>
            <p:nvPr/>
          </p:nvGrpSpPr>
          <p:grpSpPr>
            <a:xfrm>
              <a:off x="3427632" y="3858620"/>
              <a:ext cx="676353" cy="704919"/>
              <a:chOff x="14154282" y="2732561"/>
              <a:chExt cx="1671361" cy="1714515"/>
            </a:xfrm>
          </p:grpSpPr>
          <p:sp>
            <p:nvSpPr>
              <p:cNvPr id="13" name="Freeform 1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4" name="Oval 1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15" name="Rectangle 14"/>
          <p:cNvSpPr/>
          <p:nvPr/>
        </p:nvSpPr>
        <p:spPr bwMode="auto">
          <a:xfrm>
            <a:off x="176203" y="2456194"/>
            <a:ext cx="3308425" cy="5501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Elastic scale &amp; performance</a:t>
            </a:r>
          </a:p>
        </p:txBody>
      </p:sp>
      <p:sp>
        <p:nvSpPr>
          <p:cNvPr id="16" name="TextBox 15"/>
          <p:cNvSpPr txBox="1"/>
          <p:nvPr/>
        </p:nvSpPr>
        <p:spPr>
          <a:xfrm>
            <a:off x="884401" y="4858230"/>
            <a:ext cx="3404057" cy="1532687"/>
          </a:xfrm>
          <a:prstGeom prst="rect">
            <a:avLst/>
          </a:prstGeom>
          <a:noFill/>
          <a:ln>
            <a:noFill/>
          </a:ln>
        </p:spPr>
        <p:txBody>
          <a:bodyPr wrap="square" lIns="182854" tIns="146284" rIns="182854" bIns="146284" rtlCol="0">
            <a:spAutoFit/>
          </a:body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Scales beyond petabytes of data</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Cloud DW Scale-out Processing</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Instant-on compute scales in seconds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Query Relational / Non-Relational</a:t>
            </a:r>
          </a:p>
        </p:txBody>
      </p:sp>
      <p:grpSp>
        <p:nvGrpSpPr>
          <p:cNvPr id="17" name="Group 16"/>
          <p:cNvGrpSpPr>
            <a:grpSpLocks noChangeAspect="1"/>
          </p:cNvGrpSpPr>
          <p:nvPr/>
        </p:nvGrpSpPr>
        <p:grpSpPr>
          <a:xfrm>
            <a:off x="266832" y="3139581"/>
            <a:ext cx="1160743" cy="1928722"/>
            <a:chOff x="2066845" y="1140049"/>
            <a:chExt cx="550302" cy="914400"/>
          </a:xfrm>
          <a:solidFill>
            <a:schemeClr val="accent4"/>
          </a:solidFill>
        </p:grpSpPr>
        <p:sp>
          <p:nvSpPr>
            <p:cNvPr id="18"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9"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0"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grpSp>
        <p:nvGrpSpPr>
          <p:cNvPr id="21" name="Group 20"/>
          <p:cNvGrpSpPr>
            <a:grpSpLocks noChangeAspect="1"/>
          </p:cNvGrpSpPr>
          <p:nvPr/>
        </p:nvGrpSpPr>
        <p:grpSpPr>
          <a:xfrm>
            <a:off x="1580737" y="3182459"/>
            <a:ext cx="610571" cy="1014541"/>
            <a:chOff x="2066845" y="1140049"/>
            <a:chExt cx="550302" cy="914400"/>
          </a:xfrm>
          <a:solidFill>
            <a:schemeClr val="accent4"/>
          </a:solidFill>
        </p:grpSpPr>
        <p:sp>
          <p:nvSpPr>
            <p:cNvPr id="22"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3"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4"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sp>
        <p:nvSpPr>
          <p:cNvPr id="25" name="2 LINE 2"/>
          <p:cNvSpPr/>
          <p:nvPr/>
        </p:nvSpPr>
        <p:spPr bwMode="auto">
          <a:xfrm flipH="1">
            <a:off x="72324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6" name="2 GEAR"/>
          <p:cNvGrpSpPr/>
          <p:nvPr/>
        </p:nvGrpSpPr>
        <p:grpSpPr>
          <a:xfrm>
            <a:off x="7485002" y="2469332"/>
            <a:ext cx="676257" cy="704819"/>
            <a:chOff x="3427632" y="3858620"/>
            <a:chExt cx="676353" cy="704919"/>
          </a:xfrm>
        </p:grpSpPr>
        <p:sp>
          <p:nvSpPr>
            <p:cNvPr id="27" name="Oval 26"/>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28" name="Group 27"/>
            <p:cNvGrpSpPr/>
            <p:nvPr/>
          </p:nvGrpSpPr>
          <p:grpSpPr>
            <a:xfrm>
              <a:off x="3427632" y="3858620"/>
              <a:ext cx="676353" cy="704919"/>
              <a:chOff x="14154282" y="2732561"/>
              <a:chExt cx="1671361" cy="1714515"/>
            </a:xfrm>
          </p:grpSpPr>
          <p:sp>
            <p:nvSpPr>
              <p:cNvPr id="29" name="Freeform 28"/>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0" name="Oval 29"/>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31" name="Oval 30"/>
          <p:cNvSpPr/>
          <p:nvPr/>
        </p:nvSpPr>
        <p:spPr bwMode="auto">
          <a:xfrm>
            <a:off x="-434712" y="5466922"/>
            <a:ext cx="249677" cy="249677"/>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sp>
        <p:nvSpPr>
          <p:cNvPr id="32" name="Freeform 31"/>
          <p:cNvSpPr>
            <a:spLocks noEditPoints="1"/>
          </p:cNvSpPr>
          <p:nvPr/>
        </p:nvSpPr>
        <p:spPr bwMode="black">
          <a:xfrm>
            <a:off x="-1186150" y="5064925"/>
            <a:ext cx="634670" cy="68344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lumMod val="75000"/>
            </a:srgbClr>
          </a:solidFill>
          <a:ln>
            <a:noFill/>
          </a:ln>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sp>
        <p:nvSpPr>
          <p:cNvPr id="33" name="Freeform 32"/>
          <p:cNvSpPr/>
          <p:nvPr/>
        </p:nvSpPr>
        <p:spPr bwMode="auto">
          <a:xfrm rot="7010332">
            <a:off x="431103" y="448751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33"/>
          <p:cNvSpPr/>
          <p:nvPr/>
        </p:nvSpPr>
        <p:spPr bwMode="auto">
          <a:xfrm rot="7010332">
            <a:off x="1663102" y="3908901"/>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p:cNvGrpSpPr>
            <a:grpSpLocks noChangeAspect="1"/>
          </p:cNvGrpSpPr>
          <p:nvPr/>
        </p:nvGrpSpPr>
        <p:grpSpPr>
          <a:xfrm>
            <a:off x="2370080" y="3361189"/>
            <a:ext cx="395451" cy="369245"/>
            <a:chOff x="-5364163" y="-2738437"/>
            <a:chExt cx="4327525" cy="4054475"/>
          </a:xfrm>
          <a:solidFill>
            <a:schemeClr val="accent4"/>
          </a:solidFill>
        </p:grpSpPr>
        <p:sp>
          <p:nvSpPr>
            <p:cNvPr id="36"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7"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8"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9"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0"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1"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2"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8"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9"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4060" y="4134614"/>
            <a:ext cx="633997" cy="633997"/>
          </a:xfrm>
          <a:prstGeom prst="rect">
            <a:avLst/>
          </a:prstGeom>
        </p:spPr>
      </p:pic>
      <p:grpSp>
        <p:nvGrpSpPr>
          <p:cNvPr id="51" name="Group 50"/>
          <p:cNvGrpSpPr/>
          <p:nvPr/>
        </p:nvGrpSpPr>
        <p:grpSpPr>
          <a:xfrm>
            <a:off x="4218833" y="3446571"/>
            <a:ext cx="3976506" cy="2804036"/>
            <a:chOff x="4218567" y="3446573"/>
            <a:chExt cx="3977070" cy="2804434"/>
          </a:xfrm>
        </p:grpSpPr>
        <p:grpSp>
          <p:nvGrpSpPr>
            <p:cNvPr id="52" name="Group 51"/>
            <p:cNvGrpSpPr/>
            <p:nvPr/>
          </p:nvGrpSpPr>
          <p:grpSpPr>
            <a:xfrm>
              <a:off x="5461371" y="4792127"/>
              <a:ext cx="2373722" cy="1458880"/>
              <a:chOff x="2091702" y="1130273"/>
              <a:chExt cx="1816694" cy="1116533"/>
            </a:xfrm>
          </p:grpSpPr>
          <p:sp>
            <p:nvSpPr>
              <p:cNvPr id="57" name="Freeform 56"/>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err="1">
                    <a:ln>
                      <a:noFill/>
                    </a:ln>
                    <a:solidFill>
                      <a:srgbClr val="FFFFFF"/>
                    </a:solidFill>
                    <a:effectLst/>
                    <a:uLnTx/>
                    <a:uFillTx/>
                    <a:latin typeface="Segoe Light"/>
                    <a:ea typeface="+mn-ea"/>
                    <a:cs typeface="+mn-cs"/>
                  </a:rPr>
                  <a:t>Saas</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8" name="Freeform 57"/>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9" name="Freeform 58"/>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60" name="Freeform 59"/>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61" name="Freeform 60"/>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Public</a:t>
                </a:r>
              </a:p>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Cloud</a:t>
                </a:r>
              </a:p>
            </p:txBody>
          </p:sp>
          <p:sp>
            <p:nvSpPr>
              <p:cNvPr id="62" name="Freeform 61"/>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sp>
            <p:nvSpPr>
              <p:cNvPr id="63" name="Freeform 62"/>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grpSp>
        <p:sp>
          <p:nvSpPr>
            <p:cNvPr id="53" name="TextBox 52"/>
            <p:cNvSpPr txBox="1"/>
            <p:nvPr/>
          </p:nvSpPr>
          <p:spPr>
            <a:xfrm>
              <a:off x="4218567" y="3979665"/>
              <a:ext cx="3977070" cy="837231"/>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Get started in minutes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Integrated with Azure ML, </a:t>
              </a:r>
              <a:r>
                <a:rPr kumimoji="0" lang="en-US" sz="14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light"/>
                  <a:ea typeface="+mn-ea"/>
                  <a:cs typeface="+mn-cs"/>
                </a:rPr>
                <a:t>PowerBI</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 ADB &amp; ADF</a:t>
              </a:r>
            </a:p>
          </p:txBody>
        </p:sp>
        <p:sp>
          <p:nvSpPr>
            <p:cNvPr id="54" name="Rectangle 53"/>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Powered by the Cloud</a:t>
              </a:r>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56" name="Picture 55"/>
            <p:cNvPicPr>
              <a:picLocks noChangeAspect="1"/>
            </p:cNvPicPr>
            <p:nvPr/>
          </p:nvPicPr>
          <p:blipFill>
            <a:blip r:embed="rId5">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91" name="Group 90"/>
          <p:cNvGrpSpPr/>
          <p:nvPr/>
        </p:nvGrpSpPr>
        <p:grpSpPr>
          <a:xfrm>
            <a:off x="2325061" y="4169317"/>
            <a:ext cx="380992" cy="560216"/>
            <a:chOff x="2324526" y="4169422"/>
            <a:chExt cx="381046" cy="560295"/>
          </a:xfrm>
        </p:grpSpPr>
        <p:sp>
          <p:nvSpPr>
            <p:cNvPr id="92" name="Flowchart: Magnetic Disk 91"/>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93" name="Oval 92"/>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4" name="Donut 93"/>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5" name="Group 94"/>
          <p:cNvGrpSpPr/>
          <p:nvPr/>
        </p:nvGrpSpPr>
        <p:grpSpPr>
          <a:xfrm>
            <a:off x="8456213" y="2456194"/>
            <a:ext cx="3679806" cy="3488136"/>
            <a:chOff x="8456548" y="2456056"/>
            <a:chExt cx="3680328" cy="3488631"/>
          </a:xfrm>
        </p:grpSpPr>
        <p:sp>
          <p:nvSpPr>
            <p:cNvPr id="96" name="Freeform 95"/>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97" name="Rectangle 96"/>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Market Leading Price &amp; Performance</a:t>
              </a:r>
            </a:p>
          </p:txBody>
        </p:sp>
        <p:sp>
          <p:nvSpPr>
            <p:cNvPr id="98" name="TextBox 97"/>
            <p:cNvSpPr txBox="1"/>
            <p:nvPr/>
          </p:nvSpPr>
          <p:spPr>
            <a:xfrm>
              <a:off x="8456548" y="4913530"/>
              <a:ext cx="3680328" cy="103115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Simple billing compute &amp; storage</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Pay for what you need, when you need it with dynamic pause</a:t>
              </a:r>
            </a:p>
          </p:txBody>
        </p:sp>
        <p:grpSp>
          <p:nvGrpSpPr>
            <p:cNvPr id="99" name="Group 98"/>
            <p:cNvGrpSpPr>
              <a:grpSpLocks noChangeAspect="1"/>
            </p:cNvGrpSpPr>
            <p:nvPr/>
          </p:nvGrpSpPr>
          <p:grpSpPr>
            <a:xfrm>
              <a:off x="10945221" y="3461642"/>
              <a:ext cx="428529" cy="264350"/>
              <a:chOff x="1691870" y="-5380374"/>
              <a:chExt cx="5029200" cy="3102395"/>
            </a:xfrm>
          </p:grpSpPr>
          <p:grpSp>
            <p:nvGrpSpPr>
              <p:cNvPr id="129" name="Group 128"/>
              <p:cNvGrpSpPr/>
              <p:nvPr/>
            </p:nvGrpSpPr>
            <p:grpSpPr>
              <a:xfrm>
                <a:off x="1691870" y="-5380374"/>
                <a:ext cx="5029200" cy="3102395"/>
                <a:chOff x="1691870" y="-5380374"/>
                <a:chExt cx="5029200" cy="3102395"/>
              </a:xfrm>
            </p:grpSpPr>
            <p:grpSp>
              <p:nvGrpSpPr>
                <p:cNvPr id="131" name="Group 130"/>
                <p:cNvGrpSpPr/>
                <p:nvPr/>
              </p:nvGrpSpPr>
              <p:grpSpPr>
                <a:xfrm>
                  <a:off x="1691870" y="-5380374"/>
                  <a:ext cx="5029200" cy="3102395"/>
                  <a:chOff x="1691870" y="-5380374"/>
                  <a:chExt cx="5029200" cy="3102395"/>
                </a:xfrm>
              </p:grpSpPr>
              <p:sp>
                <p:nvSpPr>
                  <p:cNvPr id="135" name="Rounded Rectangle 134"/>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36" name="Round Same Side Corner Rectangle 135"/>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32" name="Straight Connector 131"/>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33" name="Frame 132"/>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34" name="Multiply 133"/>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30"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0" name="Group 99"/>
            <p:cNvGrpSpPr>
              <a:grpSpLocks noChangeAspect="1"/>
            </p:cNvGrpSpPr>
            <p:nvPr/>
          </p:nvGrpSpPr>
          <p:grpSpPr>
            <a:xfrm>
              <a:off x="11389026" y="3259197"/>
              <a:ext cx="312699" cy="312700"/>
              <a:chOff x="4322558" y="-150269"/>
              <a:chExt cx="300538" cy="300538"/>
            </a:xfrm>
          </p:grpSpPr>
          <p:sp>
            <p:nvSpPr>
              <p:cNvPr id="124" name="Oval 123"/>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5" name="Group 124"/>
              <p:cNvGrpSpPr>
                <a:grpSpLocks noChangeAspect="1"/>
              </p:cNvGrpSpPr>
              <p:nvPr/>
            </p:nvGrpSpPr>
            <p:grpSpPr>
              <a:xfrm>
                <a:off x="4384955" y="-98434"/>
                <a:ext cx="175744" cy="196869"/>
                <a:chOff x="-459430" y="-5122871"/>
                <a:chExt cx="1512104" cy="1693868"/>
              </a:xfrm>
            </p:grpSpPr>
            <p:sp>
              <p:nvSpPr>
                <p:cNvPr id="126" name="Freeform 12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7" name="Freeform 12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8" name="Freeform 12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nvGrpSpPr>
            <p:cNvPr id="101" name="Group 100"/>
            <p:cNvGrpSpPr>
              <a:grpSpLocks noChangeAspect="1"/>
            </p:cNvGrpSpPr>
            <p:nvPr/>
          </p:nvGrpSpPr>
          <p:grpSpPr>
            <a:xfrm>
              <a:off x="10557384" y="3339987"/>
              <a:ext cx="345869" cy="345870"/>
              <a:chOff x="4322558" y="-150269"/>
              <a:chExt cx="300538" cy="300538"/>
            </a:xfrm>
          </p:grpSpPr>
          <p:sp>
            <p:nvSpPr>
              <p:cNvPr id="119" name="Oval 11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0" name="Group 119"/>
              <p:cNvGrpSpPr>
                <a:grpSpLocks noChangeAspect="1"/>
              </p:cNvGrpSpPr>
              <p:nvPr/>
            </p:nvGrpSpPr>
            <p:grpSpPr>
              <a:xfrm>
                <a:off x="4384955" y="-98434"/>
                <a:ext cx="175744" cy="196869"/>
                <a:chOff x="-459430" y="-5122871"/>
                <a:chExt cx="1512104" cy="1693868"/>
              </a:xfrm>
            </p:grpSpPr>
            <p:sp>
              <p:nvSpPr>
                <p:cNvPr id="121" name="Freeform 12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2" name="Freeform 12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3" name="Freeform 12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sp>
          <p:nvSpPr>
            <p:cNvPr id="102" name="Freeform 101"/>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103" name="Freeform 102"/>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Light"/>
                  <a:ea typeface="+mn-ea"/>
                  <a:cs typeface="+mn-cs"/>
                </a:rPr>
                <a:t>Azure</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nvGrpSpPr>
            <p:cNvPr id="104" name="Group 103"/>
            <p:cNvGrpSpPr>
              <a:grpSpLocks noChangeAspect="1"/>
            </p:cNvGrpSpPr>
            <p:nvPr/>
          </p:nvGrpSpPr>
          <p:grpSpPr>
            <a:xfrm>
              <a:off x="10095958" y="3927652"/>
              <a:ext cx="428529" cy="264350"/>
              <a:chOff x="1691870" y="-5380374"/>
              <a:chExt cx="5029200" cy="3102395"/>
            </a:xfrm>
          </p:grpSpPr>
          <p:grpSp>
            <p:nvGrpSpPr>
              <p:cNvPr id="111" name="Group 110"/>
              <p:cNvGrpSpPr/>
              <p:nvPr/>
            </p:nvGrpSpPr>
            <p:grpSpPr>
              <a:xfrm>
                <a:off x="1691870" y="-5380374"/>
                <a:ext cx="5029200" cy="3102395"/>
                <a:chOff x="1691870" y="-5380374"/>
                <a:chExt cx="5029200" cy="3102395"/>
              </a:xfrm>
            </p:grpSpPr>
            <p:grpSp>
              <p:nvGrpSpPr>
                <p:cNvPr id="113" name="Group 112"/>
                <p:cNvGrpSpPr/>
                <p:nvPr/>
              </p:nvGrpSpPr>
              <p:grpSpPr>
                <a:xfrm>
                  <a:off x="1691870" y="-5380374"/>
                  <a:ext cx="5029200" cy="3102395"/>
                  <a:chOff x="1691870" y="-5380374"/>
                  <a:chExt cx="5029200" cy="3102395"/>
                </a:xfrm>
              </p:grpSpPr>
              <p:sp>
                <p:nvSpPr>
                  <p:cNvPr id="117" name="Rounded Rectangle 11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8" name="Round Same Side Corner Rectangle 11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14" name="Straight Connector 11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15" name="Frame 11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16" name="Multiply 11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1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5" name="Group 104"/>
            <p:cNvGrpSpPr>
              <a:grpSpLocks noChangeAspect="1"/>
            </p:cNvGrpSpPr>
            <p:nvPr/>
          </p:nvGrpSpPr>
          <p:grpSpPr>
            <a:xfrm>
              <a:off x="10147407" y="3584619"/>
              <a:ext cx="251740" cy="251740"/>
              <a:chOff x="4322558" y="-150269"/>
              <a:chExt cx="300538" cy="300538"/>
            </a:xfrm>
            <a:solidFill>
              <a:srgbClr val="FEBE1A"/>
            </a:solidFill>
          </p:grpSpPr>
          <p:sp>
            <p:nvSpPr>
              <p:cNvPr id="106" name="Oval 105"/>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07" name="Group 106"/>
              <p:cNvGrpSpPr>
                <a:grpSpLocks noChangeAspect="1"/>
              </p:cNvGrpSpPr>
              <p:nvPr/>
            </p:nvGrpSpPr>
            <p:grpSpPr>
              <a:xfrm>
                <a:off x="4384955" y="-98434"/>
                <a:ext cx="175744" cy="196869"/>
                <a:chOff x="-459430" y="-5122871"/>
                <a:chExt cx="1512104" cy="1693868"/>
              </a:xfrm>
              <a:grpFill/>
            </p:grpSpPr>
            <p:sp>
              <p:nvSpPr>
                <p:cNvPr id="108" name="Freeform 107"/>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09" name="Freeform 108"/>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0" name="Freeform 109"/>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grpSp>
        <p:nvGrpSpPr>
          <p:cNvPr id="137" name="Group 136"/>
          <p:cNvGrpSpPr/>
          <p:nvPr/>
        </p:nvGrpSpPr>
        <p:grpSpPr>
          <a:xfrm>
            <a:off x="2753396" y="3938639"/>
            <a:ext cx="380992" cy="560216"/>
            <a:chOff x="2324526" y="4169422"/>
            <a:chExt cx="381046" cy="560295"/>
          </a:xfrm>
        </p:grpSpPr>
        <p:sp>
          <p:nvSpPr>
            <p:cNvPr id="139" name="Flowchart: Magnetic Disk 138"/>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140" name="Oval 139"/>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41503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2D8751A-2E8F-4B82-A252-D830B7D8DCE2}"/>
              </a:ext>
            </a:extLst>
          </p:cNvPr>
          <p:cNvGrpSpPr/>
          <p:nvPr/>
        </p:nvGrpSpPr>
        <p:grpSpPr>
          <a:xfrm>
            <a:off x="3946908" y="1204578"/>
            <a:ext cx="1146786" cy="1383583"/>
            <a:chOff x="3869005" y="1181066"/>
            <a:chExt cx="1124402" cy="1356577"/>
          </a:xfrm>
        </p:grpSpPr>
        <p:sp>
          <p:nvSpPr>
            <p:cNvPr id="10" name="Rectangle 378"/>
            <p:cNvSpPr>
              <a:spLocks noChangeArrowheads="1"/>
            </p:cNvSpPr>
            <p:nvPr/>
          </p:nvSpPr>
          <p:spPr bwMode="auto">
            <a:xfrm>
              <a:off x="3869005" y="1657975"/>
              <a:ext cx="6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4105">
                <a:defRPr/>
              </a:pPr>
              <a:endParaRPr lang="en-US" altLang="en-US" sz="2250" kern="0" dirty="0">
                <a:solidFill>
                  <a:srgbClr val="505050"/>
                </a:solidFill>
                <a:latin typeface="Segoe UI"/>
              </a:endParaRPr>
            </a:p>
          </p:txBody>
        </p:sp>
        <p:grpSp>
          <p:nvGrpSpPr>
            <p:cNvPr id="11" name="Group 10"/>
            <p:cNvGrpSpPr>
              <a:grpSpLocks noChangeAspect="1"/>
            </p:cNvGrpSpPr>
            <p:nvPr/>
          </p:nvGrpSpPr>
          <p:grpSpPr>
            <a:xfrm>
              <a:off x="3876498" y="1181066"/>
              <a:ext cx="1116909" cy="1356577"/>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42" name="TextBox 41"/>
            <p:cNvSpPr txBox="1"/>
            <p:nvPr/>
          </p:nvSpPr>
          <p:spPr>
            <a:xfrm>
              <a:off x="3987340" y="1262574"/>
              <a:ext cx="887315" cy="460041"/>
            </a:xfrm>
            <a:prstGeom prst="rect">
              <a:avLst/>
            </a:prstGeom>
            <a:noFill/>
          </p:spPr>
          <p:txBody>
            <a:bodyPr wrap="non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Control</a:t>
              </a:r>
            </a:p>
          </p:txBody>
        </p:sp>
        <p:sp>
          <p:nvSpPr>
            <p:cNvPr id="43" name="Rounded Rectangle 42"/>
            <p:cNvSpPr/>
            <p:nvPr/>
          </p:nvSpPr>
          <p:spPr>
            <a:xfrm>
              <a:off x="4040216" y="1730026"/>
              <a:ext cx="813210" cy="175633"/>
            </a:xfrm>
            <a:prstGeom prst="roundRect">
              <a:avLst/>
            </a:prstGeom>
            <a:solidFill>
              <a:schemeClr val="accent1"/>
            </a:solidFill>
            <a:ln w="12700" cap="flat" cmpd="sng" algn="ctr">
              <a:no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Engine</a:t>
              </a:r>
            </a:p>
          </p:txBody>
        </p:sp>
        <p:sp>
          <p:nvSpPr>
            <p:cNvPr id="46" name="Freeform 45"/>
            <p:cNvSpPr/>
            <p:nvPr/>
          </p:nvSpPr>
          <p:spPr bwMode="auto">
            <a:xfrm>
              <a:off x="4022916" y="2161625"/>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solidFill>
                    <a:srgbClr val="505050"/>
                  </a:solidFill>
                  <a:latin typeface="Segoe UI Light"/>
                  <a:ea typeface="Segoe UI" pitchFamily="34" charset="0"/>
                  <a:cs typeface="Segoe UI" pitchFamily="34" charset="0"/>
                </a:rPr>
                <a:t>SQL DB</a:t>
              </a:r>
            </a:p>
          </p:txBody>
        </p:sp>
      </p:grpSp>
      <p:cxnSp>
        <p:nvCxnSpPr>
          <p:cNvPr id="128" name="Straight Connector 127"/>
          <p:cNvCxnSpPr>
            <a:cxnSpLocks/>
            <a:stCxn id="249" idx="0"/>
            <a:endCxn id="12" idx="3"/>
          </p:cNvCxnSpPr>
          <p:nvPr/>
        </p:nvCxnSpPr>
        <p:spPr>
          <a:xfrm flipH="1" flipV="1">
            <a:off x="4524123" y="2588160"/>
            <a:ext cx="3466399" cy="469910"/>
          </a:xfrm>
          <a:prstGeom prst="line">
            <a:avLst/>
          </a:prstGeom>
          <a:noFill/>
          <a:ln w="38100" cap="flat" cmpd="sng" algn="ctr">
            <a:solidFill>
              <a:srgbClr val="5C2D91"/>
            </a:solidFill>
            <a:prstDash val="solid"/>
            <a:miter lim="800000"/>
          </a:ln>
          <a:effectLst/>
        </p:spPr>
      </p:cxnSp>
      <p:cxnSp>
        <p:nvCxnSpPr>
          <p:cNvPr id="306" name="Straight Connector 305"/>
          <p:cNvCxnSpPr>
            <a:cxnSpLocks/>
            <a:endCxn id="12" idx="3"/>
          </p:cNvCxnSpPr>
          <p:nvPr/>
        </p:nvCxnSpPr>
        <p:spPr>
          <a:xfrm flipH="1" flipV="1">
            <a:off x="4524123" y="2588160"/>
            <a:ext cx="1087191" cy="443042"/>
          </a:xfrm>
          <a:prstGeom prst="line">
            <a:avLst/>
          </a:prstGeom>
          <a:noFill/>
          <a:ln w="38100" cap="flat" cmpd="sng" algn="ctr">
            <a:solidFill>
              <a:srgbClr val="5C2D91"/>
            </a:solidFill>
            <a:prstDash val="solid"/>
            <a:miter lim="800000"/>
          </a:ln>
          <a:effectLst/>
        </p:spPr>
      </p:cxnSp>
      <p:cxnSp>
        <p:nvCxnSpPr>
          <p:cNvPr id="120" name="Straight Connector 119"/>
          <p:cNvCxnSpPr>
            <a:cxnSpLocks/>
            <a:endCxn id="12" idx="3"/>
          </p:cNvCxnSpPr>
          <p:nvPr/>
        </p:nvCxnSpPr>
        <p:spPr>
          <a:xfrm flipV="1">
            <a:off x="3308612" y="2588160"/>
            <a:ext cx="1215511" cy="426034"/>
          </a:xfrm>
          <a:prstGeom prst="line">
            <a:avLst/>
          </a:prstGeom>
          <a:noFill/>
          <a:ln w="38100" cap="flat" cmpd="sng" algn="ctr">
            <a:solidFill>
              <a:srgbClr val="5C2D91"/>
            </a:solidFill>
            <a:prstDash val="solid"/>
            <a:miter lim="800000"/>
          </a:ln>
          <a:effectLst/>
        </p:spPr>
      </p:cxnSp>
      <p:cxnSp>
        <p:nvCxnSpPr>
          <p:cNvPr id="304" name="Straight Connector 303"/>
          <p:cNvCxnSpPr>
            <a:cxnSpLocks/>
            <a:endCxn id="12" idx="3"/>
          </p:cNvCxnSpPr>
          <p:nvPr/>
        </p:nvCxnSpPr>
        <p:spPr>
          <a:xfrm flipV="1">
            <a:off x="995249" y="2588161"/>
            <a:ext cx="3528874" cy="426221"/>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568961" y="4038070"/>
            <a:ext cx="7833868" cy="525842"/>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1" fontAlgn="base">
              <a:spcBef>
                <a:spcPct val="0"/>
              </a:spcBef>
              <a:spcAft>
                <a:spcPct val="0"/>
              </a:spcAft>
              <a:defRPr/>
            </a:pPr>
            <a:endParaRPr lang="en-US" sz="2000" kern="0" dirty="0">
              <a:solidFill>
                <a:schemeClr val="tx1"/>
              </a:solidFill>
            </a:endParaRPr>
          </a:p>
        </p:txBody>
      </p:sp>
      <p:grpSp>
        <p:nvGrpSpPr>
          <p:cNvPr id="26" name="Group 25">
            <a:extLst>
              <a:ext uri="{FF2B5EF4-FFF2-40B4-BE49-F238E27FC236}">
                <a16:creationId xmlns:a16="http://schemas.microsoft.com/office/drawing/2014/main" id="{AE2FD8A3-044E-40DE-8AEF-7A491055153E}"/>
              </a:ext>
            </a:extLst>
          </p:cNvPr>
          <p:cNvGrpSpPr/>
          <p:nvPr/>
        </p:nvGrpSpPr>
        <p:grpSpPr>
          <a:xfrm>
            <a:off x="7477130" y="2963938"/>
            <a:ext cx="1026783" cy="2348422"/>
            <a:chOff x="7330321" y="2906086"/>
            <a:chExt cx="1006741" cy="2302584"/>
          </a:xfrm>
        </p:grpSpPr>
        <p:grpSp>
          <p:nvGrpSpPr>
            <p:cNvPr id="247" name="Group 246"/>
            <p:cNvGrpSpPr/>
            <p:nvPr/>
          </p:nvGrpSpPr>
          <p:grpSpPr>
            <a:xfrm>
              <a:off x="7330321" y="2906086"/>
              <a:ext cx="1006741" cy="2302584"/>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7020"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Dist_DB_46</a:t>
              </a:r>
            </a:p>
            <a:p>
              <a:pPr defTabSz="932391" fontAlgn="base">
                <a:spcBef>
                  <a:spcPct val="0"/>
                </a:spcBef>
                <a:spcAft>
                  <a:spcPct val="0"/>
                </a:spcAft>
                <a:defRPr/>
              </a:pPr>
              <a:r>
                <a:rPr lang="en-US" sz="1001" b="1" kern="0" dirty="0">
                  <a:solidFill>
                    <a:schemeClr val="tx1"/>
                  </a:solidFill>
                </a:rPr>
                <a:t>Dist_DB_47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Dist_DB_60</a:t>
              </a:r>
            </a:p>
          </p:txBody>
        </p:sp>
        <p:sp>
          <p:nvSpPr>
            <p:cNvPr id="257" name="Freeform 256"/>
            <p:cNvSpPr/>
            <p:nvPr/>
          </p:nvSpPr>
          <p:spPr bwMode="auto">
            <a:xfrm>
              <a:off x="7429636"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926"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5" name="Group 24">
            <a:extLst>
              <a:ext uri="{FF2B5EF4-FFF2-40B4-BE49-F238E27FC236}">
                <a16:creationId xmlns:a16="http://schemas.microsoft.com/office/drawing/2014/main" id="{BFC6A3D2-D4F5-493A-B4C7-687BC737587F}"/>
              </a:ext>
            </a:extLst>
          </p:cNvPr>
          <p:cNvGrpSpPr/>
          <p:nvPr/>
        </p:nvGrpSpPr>
        <p:grpSpPr>
          <a:xfrm>
            <a:off x="5152770" y="2963938"/>
            <a:ext cx="1026783" cy="2348422"/>
            <a:chOff x="5051329" y="2906086"/>
            <a:chExt cx="1006741" cy="2302584"/>
          </a:xfrm>
        </p:grpSpPr>
        <p:grpSp>
          <p:nvGrpSpPr>
            <p:cNvPr id="200" name="Group 199"/>
            <p:cNvGrpSpPr/>
            <p:nvPr/>
          </p:nvGrpSpPr>
          <p:grpSpPr>
            <a:xfrm>
              <a:off x="5051329" y="2906086"/>
              <a:ext cx="1006741" cy="2302584"/>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78026"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Dist_DB_31</a:t>
              </a:r>
            </a:p>
            <a:p>
              <a:pPr defTabSz="932391" fontAlgn="base">
                <a:spcBef>
                  <a:spcPct val="0"/>
                </a:spcBef>
                <a:spcAft>
                  <a:spcPct val="0"/>
                </a:spcAft>
                <a:defRPr/>
              </a:pPr>
              <a:r>
                <a:rPr lang="en-US" sz="1001" b="1" kern="0" dirty="0">
                  <a:solidFill>
                    <a:schemeClr val="tx1"/>
                  </a:solidFill>
                </a:rPr>
                <a:t>Dist_DB_32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Dist_DB_45</a:t>
              </a:r>
            </a:p>
          </p:txBody>
        </p:sp>
        <p:sp>
          <p:nvSpPr>
            <p:cNvPr id="212" name="Freeform 211"/>
            <p:cNvSpPr/>
            <p:nvPr/>
          </p:nvSpPr>
          <p:spPr bwMode="auto">
            <a:xfrm>
              <a:off x="5150642"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70932"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4" name="Group 23">
            <a:extLst>
              <a:ext uri="{FF2B5EF4-FFF2-40B4-BE49-F238E27FC236}">
                <a16:creationId xmlns:a16="http://schemas.microsoft.com/office/drawing/2014/main" id="{9E495243-C974-49EA-829F-10671AF13976}"/>
              </a:ext>
            </a:extLst>
          </p:cNvPr>
          <p:cNvGrpSpPr/>
          <p:nvPr/>
        </p:nvGrpSpPr>
        <p:grpSpPr>
          <a:xfrm>
            <a:off x="2828409" y="2963938"/>
            <a:ext cx="1026783" cy="2348422"/>
            <a:chOff x="2772337" y="2906086"/>
            <a:chExt cx="1006741" cy="2302584"/>
          </a:xfrm>
        </p:grpSpPr>
        <p:grpSp>
          <p:nvGrpSpPr>
            <p:cNvPr id="176" name="Group 175"/>
            <p:cNvGrpSpPr/>
            <p:nvPr/>
          </p:nvGrpSpPr>
          <p:grpSpPr>
            <a:xfrm>
              <a:off x="2772337" y="2906086"/>
              <a:ext cx="1006741" cy="2302584"/>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899034"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Dist_DB_16</a:t>
              </a:r>
            </a:p>
            <a:p>
              <a:pPr defTabSz="932391" fontAlgn="base">
                <a:spcBef>
                  <a:spcPct val="0"/>
                </a:spcBef>
                <a:spcAft>
                  <a:spcPct val="0"/>
                </a:spcAft>
                <a:defRPr/>
              </a:pPr>
              <a:r>
                <a:rPr lang="en-US" sz="1001" b="1" kern="0" dirty="0">
                  <a:solidFill>
                    <a:schemeClr val="tx1"/>
                  </a:solidFill>
                </a:rPr>
                <a:t>Dist_DB_17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Dist_DB_30</a:t>
              </a:r>
            </a:p>
          </p:txBody>
        </p:sp>
        <p:sp>
          <p:nvSpPr>
            <p:cNvPr id="186" name="Freeform 185"/>
            <p:cNvSpPr/>
            <p:nvPr/>
          </p:nvSpPr>
          <p:spPr bwMode="auto">
            <a:xfrm>
              <a:off x="2871651"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1940"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3" name="Group 22">
            <a:extLst>
              <a:ext uri="{FF2B5EF4-FFF2-40B4-BE49-F238E27FC236}">
                <a16:creationId xmlns:a16="http://schemas.microsoft.com/office/drawing/2014/main" id="{4F2C1991-3890-42BC-8CD4-E6F328A545C2}"/>
              </a:ext>
            </a:extLst>
          </p:cNvPr>
          <p:cNvGrpSpPr/>
          <p:nvPr/>
        </p:nvGrpSpPr>
        <p:grpSpPr>
          <a:xfrm>
            <a:off x="504048" y="2977380"/>
            <a:ext cx="1026783" cy="2348422"/>
            <a:chOff x="493345" y="2919265"/>
            <a:chExt cx="1006741" cy="2302584"/>
          </a:xfrm>
        </p:grpSpPr>
        <p:grpSp>
          <p:nvGrpSpPr>
            <p:cNvPr id="98" name="Group 97"/>
            <p:cNvGrpSpPr/>
            <p:nvPr/>
          </p:nvGrpSpPr>
          <p:grpSpPr>
            <a:xfrm>
              <a:off x="493345" y="2919265"/>
              <a:ext cx="1006741" cy="2302584"/>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043" y="3922184"/>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a:t>
              </a:r>
            </a:p>
            <a:p>
              <a:pPr defTabSz="932391" fontAlgn="base">
                <a:spcBef>
                  <a:spcPct val="0"/>
                </a:spcBef>
                <a:spcAft>
                  <a:spcPct val="0"/>
                </a:spcAft>
                <a:defRPr/>
              </a:pPr>
              <a:r>
                <a:rPr lang="en-US" sz="1001" b="1" kern="0" dirty="0">
                  <a:solidFill>
                    <a:schemeClr val="tx1"/>
                  </a:solidFill>
                </a:rPr>
                <a:t>Dist_DB_2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Dist_DB_15</a:t>
              </a:r>
            </a:p>
          </p:txBody>
        </p:sp>
        <p:sp>
          <p:nvSpPr>
            <p:cNvPr id="223" name="Freeform 222"/>
            <p:cNvSpPr/>
            <p:nvPr/>
          </p:nvSpPr>
          <p:spPr bwMode="auto">
            <a:xfrm>
              <a:off x="592659" y="379303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2949" y="4323245"/>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sp>
        <p:nvSpPr>
          <p:cNvPr id="17" name="Title 16"/>
          <p:cNvSpPr>
            <a:spLocks noGrp="1"/>
          </p:cNvSpPr>
          <p:nvPr>
            <p:ph type="title"/>
          </p:nvPr>
        </p:nvSpPr>
        <p:spPr/>
        <p:txBody>
          <a:bodyPr/>
          <a:lstStyle/>
          <a:p>
            <a:r>
              <a:rPr lang="en-US" dirty="0"/>
              <a:t>SQL DW Fundamentals</a:t>
            </a:r>
          </a:p>
        </p:txBody>
      </p:sp>
      <p:sp>
        <p:nvSpPr>
          <p:cNvPr id="45" name="Rounded Rectangle 44"/>
          <p:cNvSpPr/>
          <p:nvPr/>
        </p:nvSpPr>
        <p:spPr>
          <a:xfrm>
            <a:off x="4129984" y="1995110"/>
            <a:ext cx="829399"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21" name="Rounded Rectangle 220"/>
          <p:cNvSpPr/>
          <p:nvPr/>
        </p:nvSpPr>
        <p:spPr>
          <a:xfrm>
            <a:off x="667542" y="3617911"/>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85" name="Rounded Rectangle 184"/>
          <p:cNvSpPr/>
          <p:nvPr/>
        </p:nvSpPr>
        <p:spPr>
          <a:xfrm>
            <a:off x="2991902"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11" name="Rounded Rectangle 210"/>
          <p:cNvSpPr/>
          <p:nvPr/>
        </p:nvSpPr>
        <p:spPr>
          <a:xfrm>
            <a:off x="5316264"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56" name="Rounded Rectangle 255"/>
          <p:cNvSpPr/>
          <p:nvPr/>
        </p:nvSpPr>
        <p:spPr>
          <a:xfrm>
            <a:off x="7640625"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09" name="Rounded Rectangle 108"/>
          <p:cNvSpPr/>
          <p:nvPr/>
        </p:nvSpPr>
        <p:spPr>
          <a:xfrm>
            <a:off x="9135223" y="2598337"/>
            <a:ext cx="2984331" cy="1212384"/>
          </a:xfrm>
          <a:prstGeom prst="roundRect">
            <a:avLst/>
          </a:prstGeom>
          <a:solidFill>
            <a:srgbClr val="00B05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Compute </a:t>
            </a:r>
          </a:p>
          <a:p>
            <a:pPr algn="ctr" defTabSz="896350">
              <a:defRPr/>
            </a:pPr>
            <a:r>
              <a:rPr lang="en-US" sz="1632" kern="0" dirty="0">
                <a:solidFill>
                  <a:prstClr val="white"/>
                </a:solidFill>
                <a:latin typeface="Calibri" panose="020F0502020204030204"/>
              </a:rPr>
              <a:t>Handles query processing, ability to scale up/down</a:t>
            </a:r>
          </a:p>
        </p:txBody>
      </p:sp>
      <p:sp>
        <p:nvSpPr>
          <p:cNvPr id="111" name="Rounded Rectangle 110"/>
          <p:cNvSpPr/>
          <p:nvPr/>
        </p:nvSpPr>
        <p:spPr>
          <a:xfrm>
            <a:off x="9135223" y="1158274"/>
            <a:ext cx="2984331" cy="1212384"/>
          </a:xfrm>
          <a:prstGeom prst="roundRect">
            <a:avLst/>
          </a:prstGeom>
          <a:solidFill>
            <a:srgbClr val="0078D7"/>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Control </a:t>
            </a:r>
          </a:p>
          <a:p>
            <a:pPr algn="ctr" defTabSz="896350">
              <a:defRPr/>
            </a:pPr>
            <a:r>
              <a:rPr lang="en-US" sz="1632" kern="0" dirty="0">
                <a:solidFill>
                  <a:prstClr val="white"/>
                </a:solidFill>
                <a:latin typeface="Calibri" panose="020F0502020204030204"/>
              </a:rPr>
              <a:t>Connection and tool endpoint.  Coordinates compute activity.</a:t>
            </a:r>
          </a:p>
        </p:txBody>
      </p:sp>
      <p:sp>
        <p:nvSpPr>
          <p:cNvPr id="112" name="Rounded Rectangle 111"/>
          <p:cNvSpPr/>
          <p:nvPr/>
        </p:nvSpPr>
        <p:spPr>
          <a:xfrm>
            <a:off x="9135223" y="4038400"/>
            <a:ext cx="2984331" cy="1212384"/>
          </a:xfrm>
          <a:prstGeom prst="roundRect">
            <a:avLst/>
          </a:prstGeom>
          <a:solidFill>
            <a:srgbClr val="7030A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DMS: </a:t>
            </a:r>
            <a:r>
              <a:rPr lang="en-US" sz="1632" u="sng" kern="0" dirty="0">
                <a:solidFill>
                  <a:prstClr val="white"/>
                </a:solidFill>
                <a:latin typeface="Calibri" panose="020F0502020204030204"/>
              </a:rPr>
              <a:t>Data Movement Services</a:t>
            </a:r>
          </a:p>
          <a:p>
            <a:pPr algn="ctr" defTabSz="896350">
              <a:defRPr/>
            </a:pPr>
            <a:r>
              <a:rPr lang="en-US" sz="1632" kern="0" dirty="0">
                <a:solidFill>
                  <a:prstClr val="white"/>
                </a:solidFill>
                <a:latin typeface="Calibri" panose="020F0502020204030204"/>
              </a:rPr>
              <a:t>Coordinates data movement between nodes</a:t>
            </a:r>
          </a:p>
        </p:txBody>
      </p:sp>
      <p:sp>
        <p:nvSpPr>
          <p:cNvPr id="75" name="Rounded Rectangle 111">
            <a:extLst>
              <a:ext uri="{FF2B5EF4-FFF2-40B4-BE49-F238E27FC236}">
                <a16:creationId xmlns:a16="http://schemas.microsoft.com/office/drawing/2014/main" id="{B8E0631D-957B-435C-8B58-16273C2B4F39}"/>
              </a:ext>
            </a:extLst>
          </p:cNvPr>
          <p:cNvSpPr/>
          <p:nvPr/>
        </p:nvSpPr>
        <p:spPr>
          <a:xfrm>
            <a:off x="9135223" y="5478462"/>
            <a:ext cx="2984331" cy="1212384"/>
          </a:xfrm>
          <a:prstGeom prst="roundRect">
            <a:avLst/>
          </a:prstGeom>
          <a:solidFill>
            <a:schemeClr val="accent3">
              <a:lumMod val="25000"/>
              <a:lumOff val="75000"/>
            </a:schemeClr>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Storage</a:t>
            </a:r>
            <a:endParaRPr lang="en-US" sz="1632" u="sng" kern="0" dirty="0">
              <a:solidFill>
                <a:prstClr val="white"/>
              </a:solidFill>
              <a:latin typeface="Calibri" panose="020F0502020204030204"/>
            </a:endParaRPr>
          </a:p>
          <a:p>
            <a:pPr algn="ctr" defTabSz="896350">
              <a:defRPr/>
            </a:pPr>
            <a:r>
              <a:rPr lang="en-US" sz="1632" kern="0" dirty="0">
                <a:solidFill>
                  <a:prstClr val="white"/>
                </a:solidFill>
                <a:latin typeface="Calibri" panose="020F0502020204030204"/>
              </a:rPr>
              <a:t>Remote storage.  Scales independently of compute</a:t>
            </a:r>
          </a:p>
        </p:txBody>
      </p:sp>
      <p:pic>
        <p:nvPicPr>
          <p:cNvPr id="3" name="Picture 2">
            <a:extLst>
              <a:ext uri="{FF2B5EF4-FFF2-40B4-BE49-F238E27FC236}">
                <a16:creationId xmlns:a16="http://schemas.microsoft.com/office/drawing/2014/main" id="{C2DDB928-E356-4684-AABC-21685B3A346D}"/>
              </a:ext>
            </a:extLst>
          </p:cNvPr>
          <p:cNvPicPr>
            <a:picLocks noChangeAspect="1"/>
          </p:cNvPicPr>
          <p:nvPr/>
        </p:nvPicPr>
        <p:blipFill>
          <a:blip r:embed="rId3"/>
          <a:stretch>
            <a:fillRect/>
          </a:stretch>
        </p:blipFill>
        <p:spPr>
          <a:xfrm>
            <a:off x="1123269" y="5400329"/>
            <a:ext cx="7102997" cy="1463128"/>
          </a:xfrm>
          <a:prstGeom prst="rect">
            <a:avLst/>
          </a:prstGeom>
        </p:spPr>
      </p:pic>
      <p:sp>
        <p:nvSpPr>
          <p:cNvPr id="5" name="TextBox 4">
            <a:extLst>
              <a:ext uri="{FF2B5EF4-FFF2-40B4-BE49-F238E27FC236}">
                <a16:creationId xmlns:a16="http://schemas.microsoft.com/office/drawing/2014/main" id="{D88D6309-6B29-49FD-B5E9-17333CC2B757}"/>
              </a:ext>
            </a:extLst>
          </p:cNvPr>
          <p:cNvSpPr txBox="1"/>
          <p:nvPr/>
        </p:nvSpPr>
        <p:spPr>
          <a:xfrm>
            <a:off x="92794" y="5765747"/>
            <a:ext cx="135761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Blob Storage</a:t>
            </a:r>
          </a:p>
        </p:txBody>
      </p:sp>
    </p:spTree>
    <p:extLst>
      <p:ext uri="{BB962C8B-B14F-4D97-AF65-F5344CB8AC3E}">
        <p14:creationId xmlns:p14="http://schemas.microsoft.com/office/powerpoint/2010/main" val="397768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75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1"/>
                                        </p:tgtEl>
                                        <p:attrNameLst>
                                          <p:attrName>style.visibility</p:attrName>
                                        </p:attrNameLst>
                                      </p:cBhvr>
                                      <p:to>
                                        <p:strVal val="visible"/>
                                      </p:to>
                                    </p:set>
                                    <p:animEffect transition="in" filter="fade">
                                      <p:cBhvr>
                                        <p:cTn id="38" dur="750"/>
                                        <p:tgtEl>
                                          <p:spTgt spid="2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5"/>
                                        </p:tgtEl>
                                        <p:attrNameLst>
                                          <p:attrName>style.visibility</p:attrName>
                                        </p:attrNameLst>
                                      </p:cBhvr>
                                      <p:to>
                                        <p:strVal val="visible"/>
                                      </p:to>
                                    </p:set>
                                    <p:animEffect transition="in" filter="fade">
                                      <p:cBhvr>
                                        <p:cTn id="41" dur="750"/>
                                        <p:tgtEl>
                                          <p:spTgt spid="18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1"/>
                                        </p:tgtEl>
                                        <p:attrNameLst>
                                          <p:attrName>style.visibility</p:attrName>
                                        </p:attrNameLst>
                                      </p:cBhvr>
                                      <p:to>
                                        <p:strVal val="visible"/>
                                      </p:to>
                                    </p:set>
                                    <p:animEffect transition="in" filter="fade">
                                      <p:cBhvr>
                                        <p:cTn id="44" dur="750"/>
                                        <p:tgtEl>
                                          <p:spTgt spid="2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animEffect transition="in" filter="fade">
                                      <p:cBhvr>
                                        <p:cTn id="47" dur="750"/>
                                        <p:tgtEl>
                                          <p:spTgt spid="256"/>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304"/>
                                        </p:tgtEl>
                                        <p:attrNameLst>
                                          <p:attrName>style.visibility</p:attrName>
                                        </p:attrNameLst>
                                      </p:cBhvr>
                                      <p:to>
                                        <p:strVal val="visible"/>
                                      </p:to>
                                    </p:set>
                                    <p:animEffect transition="in" filter="fade">
                                      <p:cBhvr>
                                        <p:cTn id="51" dur="750"/>
                                        <p:tgtEl>
                                          <p:spTgt spid="304"/>
                                        </p:tgtEl>
                                      </p:cBhvr>
                                    </p:animEffect>
                                  </p:childTnLst>
                                </p:cTn>
                              </p:par>
                              <p:par>
                                <p:cTn id="52" presetID="10" presetClass="entr" presetSubtype="0" fill="hold"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fade">
                                      <p:cBhvr>
                                        <p:cTn id="54" dur="750"/>
                                        <p:tgtEl>
                                          <p:spTgt spid="120"/>
                                        </p:tgtEl>
                                      </p:cBhvr>
                                    </p:animEffect>
                                  </p:childTnLst>
                                </p:cTn>
                              </p:par>
                              <p:par>
                                <p:cTn id="55" presetID="10" presetClass="entr" presetSubtype="0" fill="hold" nodeType="withEffect">
                                  <p:stCondLst>
                                    <p:cond delay="0"/>
                                  </p:stCondLst>
                                  <p:childTnLst>
                                    <p:set>
                                      <p:cBhvr>
                                        <p:cTn id="56" dur="1" fill="hold">
                                          <p:stCondLst>
                                            <p:cond delay="0"/>
                                          </p:stCondLst>
                                        </p:cTn>
                                        <p:tgtEl>
                                          <p:spTgt spid="306"/>
                                        </p:tgtEl>
                                        <p:attrNameLst>
                                          <p:attrName>style.visibility</p:attrName>
                                        </p:attrNameLst>
                                      </p:cBhvr>
                                      <p:to>
                                        <p:strVal val="visible"/>
                                      </p:to>
                                    </p:set>
                                    <p:animEffect transition="in" filter="fade">
                                      <p:cBhvr>
                                        <p:cTn id="57" dur="750"/>
                                        <p:tgtEl>
                                          <p:spTgt spid="306"/>
                                        </p:tgtEl>
                                      </p:cBhvr>
                                    </p:animEffect>
                                  </p:childTnLst>
                                </p:cTn>
                              </p:par>
                              <p:par>
                                <p:cTn id="58" presetID="10" presetClass="entr" presetSubtype="0" fill="hold" nodeType="with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750"/>
                                        <p:tgtEl>
                                          <p:spTgt spid="1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750"/>
                                        <p:tgtEl>
                                          <p:spTgt spid="239"/>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750"/>
                                        <p:tgtEl>
                                          <p:spTgt spid="1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45" grpId="0" animBg="1"/>
      <p:bldP spid="221" grpId="0" animBg="1"/>
      <p:bldP spid="185" grpId="0" animBg="1"/>
      <p:bldP spid="211" grpId="0" animBg="1"/>
      <p:bldP spid="256" grpId="0" animBg="1"/>
      <p:bldP spid="109" grpId="0" animBg="1"/>
      <p:bldP spid="111" grpId="0" animBg="1"/>
      <p:bldP spid="112" grpId="0" animBg="1"/>
      <p:bldP spid="7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Data Warehouse Units</a:t>
            </a:r>
          </a:p>
        </p:txBody>
      </p:sp>
      <p:grpSp>
        <p:nvGrpSpPr>
          <p:cNvPr id="3" name="Group 2">
            <a:extLst>
              <a:ext uri="{FF2B5EF4-FFF2-40B4-BE49-F238E27FC236}">
                <a16:creationId xmlns:a16="http://schemas.microsoft.com/office/drawing/2014/main" id="{7D1CD8CB-421F-45DF-93F8-2DE89DF99E69}"/>
              </a:ext>
            </a:extLst>
          </p:cNvPr>
          <p:cNvGrpSpPr/>
          <p:nvPr/>
        </p:nvGrpSpPr>
        <p:grpSpPr>
          <a:xfrm>
            <a:off x="1112837" y="3116262"/>
            <a:ext cx="6687886" cy="1799745"/>
            <a:chOff x="1112837" y="2856885"/>
            <a:chExt cx="6687886" cy="1799745"/>
          </a:xfrm>
        </p:grpSpPr>
        <p:sp>
          <p:nvSpPr>
            <p:cNvPr id="5" name="Rectangle 4"/>
            <p:cNvSpPr/>
            <p:nvPr/>
          </p:nvSpPr>
          <p:spPr bwMode="auto">
            <a:xfrm>
              <a:off x="1112837" y="2856885"/>
              <a:ext cx="1799745" cy="179974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CPU</a:t>
              </a:r>
            </a:p>
          </p:txBody>
        </p:sp>
        <p:sp>
          <p:nvSpPr>
            <p:cNvPr id="6" name="Rectangle 5"/>
            <p:cNvSpPr/>
            <p:nvPr/>
          </p:nvSpPr>
          <p:spPr bwMode="auto">
            <a:xfrm>
              <a:off x="3563372" y="2856885"/>
              <a:ext cx="1799745" cy="179974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RAM</a:t>
              </a:r>
            </a:p>
          </p:txBody>
        </p:sp>
        <p:sp>
          <p:nvSpPr>
            <p:cNvPr id="7" name="Rectangle 6"/>
            <p:cNvSpPr/>
            <p:nvPr/>
          </p:nvSpPr>
          <p:spPr bwMode="auto">
            <a:xfrm>
              <a:off x="6000978" y="2856885"/>
              <a:ext cx="1799745" cy="17997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I/O</a:t>
              </a:r>
            </a:p>
          </p:txBody>
        </p:sp>
      </p:grpSp>
      <p:graphicFrame>
        <p:nvGraphicFramePr>
          <p:cNvPr id="9" name="Table 8"/>
          <p:cNvGraphicFramePr>
            <a:graphicFrameLocks noGrp="1"/>
          </p:cNvGraphicFramePr>
          <p:nvPr>
            <p:extLst>
              <p:ext uri="{D42A27DB-BD31-4B8C-83A1-F6EECF244321}">
                <p14:modId xmlns:p14="http://schemas.microsoft.com/office/powerpoint/2010/main" val="3671666971"/>
              </p:ext>
            </p:extLst>
          </p:nvPr>
        </p:nvGraphicFramePr>
        <p:xfrm>
          <a:off x="8865701" y="321727"/>
          <a:ext cx="2650438" cy="5823786"/>
        </p:xfrm>
        <a:graphic>
          <a:graphicData uri="http://schemas.openxmlformats.org/drawingml/2006/table">
            <a:tbl>
              <a:tblPr firstRow="1" bandRow="1">
                <a:tableStyleId>{FABFCF23-3B69-468F-B69F-88F6DE6A72F2}</a:tableStyleId>
              </a:tblPr>
              <a:tblGrid>
                <a:gridCol w="1239082">
                  <a:extLst>
                    <a:ext uri="{9D8B030D-6E8A-4147-A177-3AD203B41FA5}">
                      <a16:colId xmlns:a16="http://schemas.microsoft.com/office/drawing/2014/main" val="4153378583"/>
                    </a:ext>
                  </a:extLst>
                </a:gridCol>
                <a:gridCol w="748747">
                  <a:extLst>
                    <a:ext uri="{9D8B030D-6E8A-4147-A177-3AD203B41FA5}">
                      <a16:colId xmlns:a16="http://schemas.microsoft.com/office/drawing/2014/main" val="3823229604"/>
                    </a:ext>
                  </a:extLst>
                </a:gridCol>
                <a:gridCol w="662609">
                  <a:extLst>
                    <a:ext uri="{9D8B030D-6E8A-4147-A177-3AD203B41FA5}">
                      <a16:colId xmlns:a16="http://schemas.microsoft.com/office/drawing/2014/main" val="3839901766"/>
                    </a:ext>
                  </a:extLst>
                </a:gridCol>
              </a:tblGrid>
              <a:tr h="785545">
                <a:tc>
                  <a:txBody>
                    <a:bodyPr/>
                    <a:lstStyle/>
                    <a:p>
                      <a:pPr algn="ctr"/>
                      <a:r>
                        <a:rPr lang="en-US" sz="1800" dirty="0" err="1"/>
                        <a:t>DWUc</a:t>
                      </a:r>
                      <a:endParaRPr lang="en-US" sz="1800" b="0" dirty="0">
                        <a:solidFill>
                          <a:schemeClr val="bg1"/>
                        </a:solidFill>
                        <a:latin typeface="+mn-lt"/>
                      </a:endParaRPr>
                    </a:p>
                  </a:txBody>
                  <a:tcPr marL="91427" marR="91427" marT="0" marB="0" anchor="ctr"/>
                </a:tc>
                <a:tc>
                  <a:txBody>
                    <a:bodyPr/>
                    <a:lstStyle/>
                    <a:p>
                      <a:pPr algn="ctr"/>
                      <a:r>
                        <a:rPr lang="en-US" sz="1400" b="1" dirty="0">
                          <a:solidFill>
                            <a:schemeClr val="bg1"/>
                          </a:solidFill>
                          <a:latin typeface="+mn-lt"/>
                        </a:rPr>
                        <a:t>Nodes</a:t>
                      </a:r>
                    </a:p>
                  </a:txBody>
                  <a:tcPr marL="91427" marR="91427" marT="0" marB="0" anchor="ctr"/>
                </a:tc>
                <a:tc>
                  <a:txBody>
                    <a:bodyPr/>
                    <a:lstStyle/>
                    <a:p>
                      <a:pPr algn="ctr"/>
                      <a:r>
                        <a:rPr lang="en-US" sz="1400" b="1" dirty="0" err="1">
                          <a:solidFill>
                            <a:schemeClr val="bg1"/>
                          </a:solidFill>
                          <a:latin typeface="+mn-lt"/>
                        </a:rPr>
                        <a:t>Dist</a:t>
                      </a:r>
                      <a:r>
                        <a:rPr lang="en-US" sz="1400" b="1" dirty="0">
                          <a:solidFill>
                            <a:schemeClr val="bg1"/>
                          </a:solidFill>
                          <a:latin typeface="+mn-lt"/>
                        </a:rPr>
                        <a:t>/Node</a:t>
                      </a:r>
                    </a:p>
                  </a:txBody>
                  <a:tcPr marL="91427" marR="91427" marT="0" marB="0" anchor="ctr"/>
                </a:tc>
                <a:extLst>
                  <a:ext uri="{0D108BD9-81ED-4DB2-BD59-A6C34878D82A}">
                    <a16:rowId xmlns:a16="http://schemas.microsoft.com/office/drawing/2014/main" val="2533851355"/>
                  </a:ext>
                </a:extLst>
              </a:tr>
              <a:tr h="387557">
                <a:tc>
                  <a:txBody>
                    <a:bodyPr/>
                    <a:lstStyle/>
                    <a:p>
                      <a:pPr algn="ctr"/>
                      <a:r>
                        <a:rPr lang="en-US" sz="2000"/>
                        <a:t>100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3477186362"/>
                  </a:ext>
                </a:extLst>
              </a:tr>
              <a:tr h="387557">
                <a:tc>
                  <a:txBody>
                    <a:bodyPr/>
                    <a:lstStyle/>
                    <a:p>
                      <a:pPr algn="ctr"/>
                      <a:r>
                        <a:rPr lang="en-US" sz="2000" dirty="0"/>
                        <a:t>200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17118834"/>
                  </a:ext>
                </a:extLst>
              </a:tr>
              <a:tr h="387557">
                <a:tc>
                  <a:txBody>
                    <a:bodyPr/>
                    <a:lstStyle/>
                    <a:p>
                      <a:pPr algn="ctr"/>
                      <a:r>
                        <a:rPr lang="en-US" sz="2000" dirty="0"/>
                        <a:t>300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753638064"/>
                  </a:ext>
                </a:extLst>
              </a:tr>
              <a:tr h="387557">
                <a:tc>
                  <a:txBody>
                    <a:bodyPr/>
                    <a:lstStyle/>
                    <a:p>
                      <a:pPr algn="ctr"/>
                      <a:r>
                        <a:rPr lang="en-US" sz="2000" dirty="0"/>
                        <a:t>400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015905599"/>
                  </a:ext>
                </a:extLst>
              </a:tr>
              <a:tr h="387557">
                <a:tc>
                  <a:txBody>
                    <a:bodyPr/>
                    <a:lstStyle/>
                    <a:p>
                      <a:pPr algn="ctr"/>
                      <a:r>
                        <a:rPr lang="en-US" sz="2000"/>
                        <a:t>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49564835"/>
                  </a:ext>
                </a:extLst>
              </a:tr>
              <a:tr h="387557">
                <a:tc>
                  <a:txBody>
                    <a:bodyPr/>
                    <a:lstStyle/>
                    <a:p>
                      <a:pPr algn="ctr"/>
                      <a:r>
                        <a:rPr lang="en-US" sz="2000"/>
                        <a:t>1000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30</a:t>
                      </a:r>
                    </a:p>
                  </a:txBody>
                  <a:tcPr marL="91427" marR="91427" marT="0" marB="0" anchor="ctr"/>
                </a:tc>
                <a:extLst>
                  <a:ext uri="{0D108BD9-81ED-4DB2-BD59-A6C34878D82A}">
                    <a16:rowId xmlns:a16="http://schemas.microsoft.com/office/drawing/2014/main" val="957425811"/>
                  </a:ext>
                </a:extLst>
              </a:tr>
              <a:tr h="387557">
                <a:tc>
                  <a:txBody>
                    <a:bodyPr/>
                    <a:lstStyle/>
                    <a:p>
                      <a:pPr algn="ctr"/>
                      <a:r>
                        <a:rPr lang="en-US" sz="2000" dirty="0"/>
                        <a:t>1500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20</a:t>
                      </a:r>
                    </a:p>
                  </a:txBody>
                  <a:tcPr marL="91427" marR="91427" marT="0" marB="0" anchor="ctr"/>
                </a:tc>
                <a:extLst>
                  <a:ext uri="{0D108BD9-81ED-4DB2-BD59-A6C34878D82A}">
                    <a16:rowId xmlns:a16="http://schemas.microsoft.com/office/drawing/2014/main" val="2701832221"/>
                  </a:ext>
                </a:extLst>
              </a:tr>
              <a:tr h="387557">
                <a:tc>
                  <a:txBody>
                    <a:bodyPr/>
                    <a:lstStyle/>
                    <a:p>
                      <a:pPr algn="ctr"/>
                      <a:r>
                        <a:rPr lang="en-US" sz="2000" dirty="0"/>
                        <a:t>2000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4</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15</a:t>
                      </a:r>
                    </a:p>
                  </a:txBody>
                  <a:tcPr marL="91427" marR="91427" marT="0" marB="0" anchor="ctr"/>
                </a:tc>
                <a:extLst>
                  <a:ext uri="{0D108BD9-81ED-4DB2-BD59-A6C34878D82A}">
                    <a16:rowId xmlns:a16="http://schemas.microsoft.com/office/drawing/2014/main" val="3231641694"/>
                  </a:ext>
                </a:extLst>
              </a:tr>
              <a:tr h="387557">
                <a:tc>
                  <a:txBody>
                    <a:bodyPr/>
                    <a:lstStyle/>
                    <a:p>
                      <a:pPr algn="ctr"/>
                      <a:r>
                        <a:rPr lang="en-US" sz="2000" dirty="0"/>
                        <a:t>2500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5</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12</a:t>
                      </a:r>
                    </a:p>
                  </a:txBody>
                  <a:tcPr marL="91427" marR="91427" marT="0" marB="0" anchor="ctr"/>
                </a:tc>
                <a:extLst>
                  <a:ext uri="{0D108BD9-81ED-4DB2-BD59-A6C34878D82A}">
                    <a16:rowId xmlns:a16="http://schemas.microsoft.com/office/drawing/2014/main" val="1246155575"/>
                  </a:ext>
                </a:extLst>
              </a:tr>
              <a:tr h="387557">
                <a:tc>
                  <a:txBody>
                    <a:bodyPr/>
                    <a:lstStyle/>
                    <a:p>
                      <a:pPr algn="ctr"/>
                      <a:r>
                        <a:rPr lang="en-US" sz="2000"/>
                        <a:t>3000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extLst>
                  <a:ext uri="{0D108BD9-81ED-4DB2-BD59-A6C34878D82A}">
                    <a16:rowId xmlns:a16="http://schemas.microsoft.com/office/drawing/2014/main" val="520820379"/>
                  </a:ext>
                </a:extLst>
              </a:tr>
              <a:tr h="387557">
                <a:tc>
                  <a:txBody>
                    <a:bodyPr/>
                    <a:lstStyle/>
                    <a:p>
                      <a:pPr algn="ctr"/>
                      <a:r>
                        <a:rPr lang="en-US" sz="2000" dirty="0"/>
                        <a:t>5000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extLst>
                  <a:ext uri="{0D108BD9-81ED-4DB2-BD59-A6C34878D82A}">
                    <a16:rowId xmlns:a16="http://schemas.microsoft.com/office/drawing/2014/main" val="1839557582"/>
                  </a:ext>
                </a:extLst>
              </a:tr>
              <a:tr h="387557">
                <a:tc>
                  <a:txBody>
                    <a:bodyPr/>
                    <a:lstStyle/>
                    <a:p>
                      <a:pPr algn="ctr"/>
                      <a:r>
                        <a:rPr lang="en-US" sz="2000">
                          <a:solidFill>
                            <a:schemeClr val="tx1"/>
                          </a:solidFill>
                        </a:rPr>
                        <a:t>…</a:t>
                      </a:r>
                    </a:p>
                  </a:txBody>
                  <a:tcPr marL="91427" marR="91427" marT="0" marB="0" anchor="ctr"/>
                </a:tc>
                <a:tc>
                  <a:txBody>
                    <a:bodyPr/>
                    <a:lstStyle/>
                    <a:p>
                      <a:pPr algn="ctr"/>
                      <a:endParaRPr lang="en-US" sz="2000">
                        <a:solidFill>
                          <a:schemeClr val="tx1"/>
                        </a:solidFill>
                      </a:endParaRPr>
                    </a:p>
                  </a:txBody>
                  <a:tcPr marL="91427" marR="91427" marT="0" marB="0" anchor="ctr"/>
                </a:tc>
                <a:tc>
                  <a:txBody>
                    <a:bodyPr/>
                    <a:lstStyle/>
                    <a:p>
                      <a:pPr algn="ctr"/>
                      <a:endParaRPr lang="en-US" sz="2000">
                        <a:solidFill>
                          <a:schemeClr val="tx1"/>
                        </a:solidFill>
                      </a:endParaRPr>
                    </a:p>
                  </a:txBody>
                  <a:tcPr marL="91427" marR="91427" marT="0" marB="0" anchor="ctr"/>
                </a:tc>
                <a:extLst>
                  <a:ext uri="{0D108BD9-81ED-4DB2-BD59-A6C34878D82A}">
                    <a16:rowId xmlns:a16="http://schemas.microsoft.com/office/drawing/2014/main" val="1619682564"/>
                  </a:ext>
                </a:extLst>
              </a:tr>
              <a:tr h="387557">
                <a:tc>
                  <a:txBody>
                    <a:bodyPr/>
                    <a:lstStyle/>
                    <a:p>
                      <a:pPr algn="ctr"/>
                      <a:r>
                        <a:rPr lang="en-US" sz="2000" dirty="0">
                          <a:solidFill>
                            <a:schemeClr val="tx1"/>
                          </a:solidFill>
                        </a:rPr>
                        <a:t>30000</a:t>
                      </a:r>
                    </a:p>
                  </a:txBody>
                  <a:tcPr marL="91427" marR="91427" marT="0" marB="0" anchor="ctr"/>
                </a:tc>
                <a:tc>
                  <a:txBody>
                    <a:bodyPr/>
                    <a:lstStyle/>
                    <a:p>
                      <a:pPr algn="ctr"/>
                      <a:r>
                        <a:rPr lang="en-US" sz="2000" dirty="0">
                          <a:solidFill>
                            <a:schemeClr val="tx1"/>
                          </a:solidFill>
                        </a:rPr>
                        <a:t>60</a:t>
                      </a:r>
                    </a:p>
                  </a:txBody>
                  <a:tcPr marL="91427" marR="91427" marT="0" marB="0" anchor="ctr"/>
                </a:tc>
                <a:tc>
                  <a:txBody>
                    <a:bodyPr/>
                    <a:lstStyle/>
                    <a:p>
                      <a:pPr algn="ctr"/>
                      <a:r>
                        <a:rPr lang="en-US" sz="2000" dirty="0">
                          <a:solidFill>
                            <a:schemeClr val="tx1"/>
                          </a:solidFill>
                        </a:rPr>
                        <a:t>1</a:t>
                      </a:r>
                    </a:p>
                  </a:txBody>
                  <a:tcPr marL="91427" marR="91427" marT="0" marB="0" anchor="ctr"/>
                </a:tc>
                <a:extLst>
                  <a:ext uri="{0D108BD9-81ED-4DB2-BD59-A6C34878D82A}">
                    <a16:rowId xmlns:a16="http://schemas.microsoft.com/office/drawing/2014/main" val="2566515835"/>
                  </a:ext>
                </a:extLst>
              </a:tr>
            </a:tbl>
          </a:graphicData>
        </a:graphic>
      </p:graphicFrame>
      <p:sp>
        <p:nvSpPr>
          <p:cNvPr id="10" name="Text Placeholder 9">
            <a:extLst>
              <a:ext uri="{FF2B5EF4-FFF2-40B4-BE49-F238E27FC236}">
                <a16:creationId xmlns:a16="http://schemas.microsoft.com/office/drawing/2014/main" id="{7BE3DC64-0A90-4A95-84C9-A5350759E476}"/>
              </a:ext>
            </a:extLst>
          </p:cNvPr>
          <p:cNvSpPr>
            <a:spLocks noGrp="1"/>
          </p:cNvSpPr>
          <p:nvPr>
            <p:ph type="body" sz="quarter" idx="10"/>
          </p:nvPr>
        </p:nvSpPr>
        <p:spPr>
          <a:xfrm>
            <a:off x="275482" y="1213175"/>
            <a:ext cx="8381155" cy="1314912"/>
          </a:xfrm>
        </p:spPr>
        <p:txBody>
          <a:bodyPr/>
          <a:lstStyle/>
          <a:p>
            <a:r>
              <a:rPr lang="en-US"/>
              <a:t>Normalized amount of compute</a:t>
            </a:r>
          </a:p>
          <a:p>
            <a:r>
              <a:rPr lang="en-US"/>
              <a:t>Converts to billing units i.e. what you pay</a:t>
            </a:r>
          </a:p>
        </p:txBody>
      </p:sp>
    </p:spTree>
    <p:extLst>
      <p:ext uri="{BB962C8B-B14F-4D97-AF65-F5344CB8AC3E}">
        <p14:creationId xmlns:p14="http://schemas.microsoft.com/office/powerpoint/2010/main" val="220381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4294967295"/>
          </p:nvPr>
        </p:nvSpPr>
        <p:spPr>
          <a:xfrm>
            <a:off x="0" y="1212850"/>
            <a:ext cx="11887200" cy="2769989"/>
          </a:xfrm>
        </p:spPr>
        <p:txBody>
          <a:bodyPr/>
          <a:lstStyle/>
          <a:p>
            <a:pPr marL="0" indent="0">
              <a:buNone/>
            </a:pPr>
            <a:r>
              <a:rPr lang="en-US" dirty="0"/>
              <a:t>WIFI - </a:t>
            </a:r>
          </a:p>
          <a:p>
            <a:pPr marL="0" indent="0">
              <a:buNone/>
            </a:pPr>
            <a:r>
              <a:rPr lang="en-US" dirty="0"/>
              <a:t>PWD –</a:t>
            </a:r>
          </a:p>
          <a:p>
            <a:pPr marL="0" indent="0">
              <a:buNone/>
            </a:pPr>
            <a:r>
              <a:rPr lang="en-US" dirty="0"/>
              <a:t>File Location - </a:t>
            </a:r>
            <a:r>
              <a:rPr lang="en-US" sz="2400" dirty="0">
                <a:solidFill>
                  <a:schemeClr val="tx1"/>
                </a:solidFill>
                <a:hlinkClick r:id="rId2">
                  <a:extLst>
                    <a:ext uri="{A12FA001-AC4F-418D-AE19-62706E023703}">
                      <ahyp:hlinkClr xmlns:ahyp="http://schemas.microsoft.com/office/drawing/2018/hyperlinkcolor" val="tx"/>
                    </a:ext>
                  </a:extLst>
                </a:hlinkClick>
              </a:rPr>
              <a:t>https://github.com/steveyoungca/SQLDWinaDayWorkshop</a:t>
            </a:r>
            <a:endParaRPr lang="en-US" sz="2400" dirty="0">
              <a:solidFill>
                <a:schemeClr val="tx1"/>
              </a:solidFill>
            </a:endParaRPr>
          </a:p>
          <a:p>
            <a:pPr marL="0" indent="0">
              <a:buNone/>
            </a:pPr>
            <a:endParaRPr lang="en-US" dirty="0"/>
          </a:p>
        </p:txBody>
      </p:sp>
      <p:sp>
        <p:nvSpPr>
          <p:cNvPr id="3" name="Title 2">
            <a:extLst>
              <a:ext uri="{FF2B5EF4-FFF2-40B4-BE49-F238E27FC236}">
                <a16:creationId xmlns:a16="http://schemas.microsoft.com/office/drawing/2014/main" id="{0C00AEF5-EF32-445B-80E0-89876E7473CC}"/>
              </a:ext>
            </a:extLst>
          </p:cNvPr>
          <p:cNvSpPr>
            <a:spLocks noGrp="1"/>
          </p:cNvSpPr>
          <p:nvPr>
            <p:ph type="title" idx="4294967295"/>
          </p:nvPr>
        </p:nvSpPr>
        <p:spPr>
          <a:xfrm>
            <a:off x="547688" y="295275"/>
            <a:ext cx="11888787" cy="917575"/>
          </a:xfrm>
        </p:spPr>
        <p:txBody>
          <a:bodyPr/>
          <a:lstStyle/>
          <a:p>
            <a:r>
              <a:rPr lang="en-US" b="1" dirty="0"/>
              <a:t>Important Info</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126" name="Storage"/>
            <p:cNvGrpSpPr/>
            <p:nvPr/>
          </p:nvGrpSpPr>
          <p:grpSpPr>
            <a:xfrm>
              <a:off x="2105793" y="4063853"/>
              <a:ext cx="7367095" cy="524478"/>
              <a:chOff x="2105793" y="4063853"/>
              <a:chExt cx="7367095" cy="524478"/>
            </a:xfrm>
            <a:grpFill/>
          </p:grpSpPr>
          <p:pic>
            <p:nvPicPr>
              <p:cNvPr id="50" name="Picture 49"/>
              <p:cNvPicPr>
                <a:picLocks noChangeAspect="1"/>
              </p:cNvPicPr>
              <p:nvPr/>
            </p:nvPicPr>
            <p:blipFill>
              <a:blip r:embed="rId3">
                <a:biLevel thresh="25000"/>
              </a:blip>
              <a:stretch>
                <a:fillRect/>
              </a:stretch>
            </p:blipFill>
            <p:spPr>
              <a:xfrm>
                <a:off x="7409700" y="4073326"/>
                <a:ext cx="498824" cy="498825"/>
              </a:xfrm>
              <a:prstGeom prst="rect">
                <a:avLst/>
              </a:prstGeom>
              <a:grpFill/>
              <a:ln>
                <a:noFill/>
              </a:ln>
            </p:spPr>
          </p:pic>
          <p:pic>
            <p:nvPicPr>
              <p:cNvPr id="51" name="Picture 50"/>
              <p:cNvPicPr>
                <a:picLocks noChangeAspect="1"/>
              </p:cNvPicPr>
              <p:nvPr/>
            </p:nvPicPr>
            <p:blipFill>
              <a:blip r:embed="rId3">
                <a:biLevel thresh="25000"/>
              </a:blip>
              <a:stretch>
                <a:fillRect/>
              </a:stretch>
            </p:blipFill>
            <p:spPr>
              <a:xfrm>
                <a:off x="8192260" y="4089506"/>
                <a:ext cx="498824" cy="498825"/>
              </a:xfrm>
              <a:prstGeom prst="rect">
                <a:avLst/>
              </a:prstGeom>
              <a:grpFill/>
              <a:ln>
                <a:noFill/>
              </a:ln>
            </p:spPr>
          </p:pic>
          <p:pic>
            <p:nvPicPr>
              <p:cNvPr id="52" name="Picture 51"/>
              <p:cNvPicPr>
                <a:picLocks noChangeAspect="1"/>
              </p:cNvPicPr>
              <p:nvPr/>
            </p:nvPicPr>
            <p:blipFill>
              <a:blip r:embed="rId3">
                <a:biLevel thresh="25000"/>
              </a:blip>
              <a:stretch>
                <a:fillRect/>
              </a:stretch>
            </p:blipFill>
            <p:spPr>
              <a:xfrm>
                <a:off x="8974064" y="4089506"/>
                <a:ext cx="498824" cy="498825"/>
              </a:xfrm>
              <a:prstGeom prst="rect">
                <a:avLst/>
              </a:prstGeom>
              <a:grpFill/>
              <a:ln>
                <a:noFill/>
              </a:ln>
            </p:spPr>
          </p:pic>
          <p:pic>
            <p:nvPicPr>
              <p:cNvPr id="97" name="Picture 96">
                <a:extLst>
                  <a:ext uri="{FF2B5EF4-FFF2-40B4-BE49-F238E27FC236}">
                    <a16:creationId xmlns:a16="http://schemas.microsoft.com/office/drawing/2014/main" id="{BEE68EC4-57EC-4B41-9E4B-7B3F04A7EA46}"/>
                  </a:ext>
                </a:extLst>
              </p:cNvPr>
              <p:cNvPicPr>
                <a:picLocks noChangeAspect="1"/>
              </p:cNvPicPr>
              <p:nvPr/>
            </p:nvPicPr>
            <p:blipFill>
              <a:blip r:embed="rId3">
                <a:biLevel thresh="25000"/>
              </a:blip>
              <a:stretch>
                <a:fillRect/>
              </a:stretch>
            </p:blipFill>
            <p:spPr>
              <a:xfrm>
                <a:off x="2105793" y="4073326"/>
                <a:ext cx="498824" cy="498825"/>
              </a:xfrm>
              <a:prstGeom prst="rect">
                <a:avLst/>
              </a:prstGeom>
              <a:grpFill/>
              <a:ln>
                <a:noFill/>
              </a:ln>
            </p:spPr>
          </p:pic>
          <p:pic>
            <p:nvPicPr>
              <p:cNvPr id="98" name="Picture 97">
                <a:extLst>
                  <a:ext uri="{FF2B5EF4-FFF2-40B4-BE49-F238E27FC236}">
                    <a16:creationId xmlns:a16="http://schemas.microsoft.com/office/drawing/2014/main" id="{53D2C236-0D6A-4114-9E7A-D4B20DEE968D}"/>
                  </a:ext>
                </a:extLst>
              </p:cNvPr>
              <p:cNvPicPr>
                <a:picLocks noChangeAspect="1"/>
              </p:cNvPicPr>
              <p:nvPr/>
            </p:nvPicPr>
            <p:blipFill>
              <a:blip r:embed="rId3">
                <a:biLevel thresh="25000"/>
              </a:blip>
              <a:stretch>
                <a:fillRect/>
              </a:stretch>
            </p:blipFill>
            <p:spPr>
              <a:xfrm>
                <a:off x="2815380" y="4069943"/>
                <a:ext cx="498824" cy="498825"/>
              </a:xfrm>
              <a:prstGeom prst="rect">
                <a:avLst/>
              </a:prstGeom>
              <a:grpFill/>
              <a:ln>
                <a:noFill/>
              </a:ln>
            </p:spPr>
          </p:pic>
          <p:pic>
            <p:nvPicPr>
              <p:cNvPr id="99" name="Picture 98">
                <a:extLst>
                  <a:ext uri="{FF2B5EF4-FFF2-40B4-BE49-F238E27FC236}">
                    <a16:creationId xmlns:a16="http://schemas.microsoft.com/office/drawing/2014/main" id="{3CF1F993-1EF2-4709-928B-2C113F4B6AB9}"/>
                  </a:ext>
                </a:extLst>
              </p:cNvPr>
              <p:cNvPicPr>
                <a:picLocks noChangeAspect="1"/>
              </p:cNvPicPr>
              <p:nvPr/>
            </p:nvPicPr>
            <p:blipFill>
              <a:blip r:embed="rId3">
                <a:biLevel thresh="25000"/>
              </a:blip>
              <a:stretch>
                <a:fillRect/>
              </a:stretch>
            </p:blipFill>
            <p:spPr>
              <a:xfrm>
                <a:off x="3545702" y="4078224"/>
                <a:ext cx="498824" cy="498825"/>
              </a:xfrm>
              <a:prstGeom prst="rect">
                <a:avLst/>
              </a:prstGeom>
              <a:grpFill/>
              <a:ln>
                <a:noFill/>
              </a:ln>
            </p:spPr>
          </p:pic>
          <p:pic>
            <p:nvPicPr>
              <p:cNvPr id="100" name="Picture 99">
                <a:extLst>
                  <a:ext uri="{FF2B5EF4-FFF2-40B4-BE49-F238E27FC236}">
                    <a16:creationId xmlns:a16="http://schemas.microsoft.com/office/drawing/2014/main" id="{B4FC730F-22DB-4D42-A1AF-F98EC8A1A89F}"/>
                  </a:ext>
                </a:extLst>
              </p:cNvPr>
              <p:cNvPicPr>
                <a:picLocks noChangeAspect="1"/>
              </p:cNvPicPr>
              <p:nvPr/>
            </p:nvPicPr>
            <p:blipFill>
              <a:blip r:embed="rId3">
                <a:biLevel thresh="25000"/>
              </a:blip>
              <a:stretch>
                <a:fillRect/>
              </a:stretch>
            </p:blipFill>
            <p:spPr>
              <a:xfrm>
                <a:off x="4305964" y="4074966"/>
                <a:ext cx="498824" cy="498825"/>
              </a:xfrm>
              <a:prstGeom prst="rect">
                <a:avLst/>
              </a:prstGeom>
              <a:grpFill/>
              <a:ln>
                <a:noFill/>
              </a:ln>
            </p:spPr>
          </p:pic>
          <p:pic>
            <p:nvPicPr>
              <p:cNvPr id="101" name="Picture 100">
                <a:extLst>
                  <a:ext uri="{FF2B5EF4-FFF2-40B4-BE49-F238E27FC236}">
                    <a16:creationId xmlns:a16="http://schemas.microsoft.com/office/drawing/2014/main" id="{D30F52E0-DF16-476C-9A99-90D5A136EB95}"/>
                  </a:ext>
                </a:extLst>
              </p:cNvPr>
              <p:cNvPicPr>
                <a:picLocks noChangeAspect="1"/>
              </p:cNvPicPr>
              <p:nvPr/>
            </p:nvPicPr>
            <p:blipFill>
              <a:blip r:embed="rId3">
                <a:biLevel thresh="25000"/>
              </a:blip>
              <a:stretch>
                <a:fillRect/>
              </a:stretch>
            </p:blipFill>
            <p:spPr>
              <a:xfrm>
                <a:off x="5113063" y="4078224"/>
                <a:ext cx="498824" cy="498825"/>
              </a:xfrm>
              <a:prstGeom prst="rect">
                <a:avLst/>
              </a:prstGeom>
              <a:grpFill/>
              <a:ln>
                <a:noFill/>
              </a:ln>
            </p:spPr>
          </p:pic>
          <p:pic>
            <p:nvPicPr>
              <p:cNvPr id="102" name="Picture 101">
                <a:extLst>
                  <a:ext uri="{FF2B5EF4-FFF2-40B4-BE49-F238E27FC236}">
                    <a16:creationId xmlns:a16="http://schemas.microsoft.com/office/drawing/2014/main" id="{42AF675C-E545-4D54-90EB-10F69663BBEA}"/>
                  </a:ext>
                </a:extLst>
              </p:cNvPr>
              <p:cNvPicPr>
                <a:picLocks noChangeAspect="1"/>
              </p:cNvPicPr>
              <p:nvPr/>
            </p:nvPicPr>
            <p:blipFill>
              <a:blip r:embed="rId3">
                <a:biLevel thresh="25000"/>
              </a:blip>
              <a:stretch>
                <a:fillRect/>
              </a:stretch>
            </p:blipFill>
            <p:spPr>
              <a:xfrm>
                <a:off x="5873665" y="4063853"/>
                <a:ext cx="498824" cy="498825"/>
              </a:xfrm>
              <a:prstGeom prst="rect">
                <a:avLst/>
              </a:prstGeom>
              <a:grpFill/>
              <a:ln>
                <a:noFill/>
              </a:ln>
            </p:spPr>
          </p:pic>
          <p:pic>
            <p:nvPicPr>
              <p:cNvPr id="103" name="Picture 102">
                <a:extLst>
                  <a:ext uri="{FF2B5EF4-FFF2-40B4-BE49-F238E27FC236}">
                    <a16:creationId xmlns:a16="http://schemas.microsoft.com/office/drawing/2014/main" id="{6E17A579-A105-4CC7-88A9-DB746459FF19}"/>
                  </a:ext>
                </a:extLst>
              </p:cNvPr>
              <p:cNvPicPr>
                <a:picLocks noChangeAspect="1"/>
              </p:cNvPicPr>
              <p:nvPr/>
            </p:nvPicPr>
            <p:blipFill>
              <a:blip r:embed="rId3">
                <a:biLevel thresh="25000"/>
              </a:blip>
              <a:stretch>
                <a:fillRect/>
              </a:stretch>
            </p:blipFill>
            <p:spPr>
              <a:xfrm>
                <a:off x="6622793" y="4063853"/>
                <a:ext cx="498824" cy="498825"/>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pic>
        <p:nvPicPr>
          <p:cNvPr id="208" name="Compute Node 05"/>
          <p:cNvPicPr>
            <a:picLocks noChangeAspect="1"/>
          </p:cNvPicPr>
          <p:nvPr/>
        </p:nvPicPr>
        <p:blipFill>
          <a:blip r:embed="rId4">
            <a:biLevel thresh="25000"/>
          </a:blip>
          <a:stretch>
            <a:fillRect/>
          </a:stretch>
        </p:blipFill>
        <p:spPr>
          <a:xfrm>
            <a:off x="5406774" y="2802243"/>
            <a:ext cx="780179" cy="780179"/>
          </a:xfrm>
          <a:prstGeom prst="rect">
            <a:avLst/>
          </a:prstGeom>
          <a:ln>
            <a:noFill/>
          </a:ln>
        </p:spPr>
      </p:pic>
      <p:pic>
        <p:nvPicPr>
          <p:cNvPr id="206" name="Compute Node 04"/>
          <p:cNvPicPr>
            <a:picLocks noChangeAspect="1"/>
          </p:cNvPicPr>
          <p:nvPr/>
        </p:nvPicPr>
        <p:blipFill>
          <a:blip r:embed="rId4">
            <a:biLevel thresh="25000"/>
          </a:blip>
          <a:stretch>
            <a:fillRect/>
          </a:stretch>
        </p:blipFill>
        <p:spPr>
          <a:xfrm>
            <a:off x="4564023" y="2802243"/>
            <a:ext cx="780179" cy="780179"/>
          </a:xfrm>
          <a:prstGeom prst="rect">
            <a:avLst/>
          </a:prstGeom>
          <a:ln>
            <a:noFill/>
          </a:ln>
        </p:spPr>
      </p:pic>
      <p:pic>
        <p:nvPicPr>
          <p:cNvPr id="207" name="Compute Node 03"/>
          <p:cNvPicPr>
            <a:picLocks noChangeAspect="1"/>
          </p:cNvPicPr>
          <p:nvPr/>
        </p:nvPicPr>
        <p:blipFill>
          <a:blip r:embed="rId4">
            <a:biLevel thresh="25000"/>
          </a:blip>
          <a:stretch>
            <a:fillRect/>
          </a:stretch>
        </p:blipFill>
        <p:spPr>
          <a:xfrm>
            <a:off x="3721271" y="2802243"/>
            <a:ext cx="780179" cy="780179"/>
          </a:xfrm>
          <a:prstGeom prst="rect">
            <a:avLst/>
          </a:prstGeom>
          <a:ln>
            <a:noFill/>
          </a:ln>
        </p:spPr>
      </p:pic>
      <p:pic>
        <p:nvPicPr>
          <p:cNvPr id="108" name="Compute Node 02"/>
          <p:cNvPicPr>
            <a:picLocks noChangeAspect="1"/>
          </p:cNvPicPr>
          <p:nvPr/>
        </p:nvPicPr>
        <p:blipFill>
          <a:blip r:embed="rId4">
            <a:biLevel thresh="25000"/>
          </a:blip>
          <a:stretch>
            <a:fillRect/>
          </a:stretch>
        </p:blipFill>
        <p:spPr>
          <a:xfrm>
            <a:off x="2878520" y="2802243"/>
            <a:ext cx="780179" cy="780179"/>
          </a:xfrm>
          <a:prstGeom prst="rect">
            <a:avLst/>
          </a:prstGeom>
          <a:ln>
            <a:noFill/>
          </a:ln>
        </p:spPr>
      </p:pic>
      <p:pic>
        <p:nvPicPr>
          <p:cNvPr id="205" name="Compute Node 01"/>
          <p:cNvPicPr>
            <a:picLocks noChangeAspect="1"/>
          </p:cNvPicPr>
          <p:nvPr/>
        </p:nvPicPr>
        <p:blipFill>
          <a:blip r:embed="rId4">
            <a:biLevel thresh="25000"/>
          </a:blip>
          <a:stretch>
            <a:fillRect/>
          </a:stretch>
        </p:blipFill>
        <p:spPr>
          <a:xfrm>
            <a:off x="2035770" y="2802243"/>
            <a:ext cx="780179" cy="780179"/>
          </a:xfrm>
          <a:prstGeom prst="rect">
            <a:avLst/>
          </a:prstGeom>
          <a:ln>
            <a:noFill/>
          </a:ln>
        </p:spPr>
      </p:pic>
      <p:grpSp>
        <p:nvGrpSpPr>
          <p:cNvPr id="6" name="Control Set"/>
          <p:cNvGrpSpPr/>
          <p:nvPr/>
        </p:nvGrpSpPr>
        <p:grpSpPr>
          <a:xfrm>
            <a:off x="5828148" y="1769317"/>
            <a:ext cx="2333315" cy="780179"/>
            <a:chOff x="5828092" y="1769070"/>
            <a:chExt cx="2333646" cy="780290"/>
          </a:xfrm>
        </p:grpSpPr>
        <p:pic>
          <p:nvPicPr>
            <p:cNvPr id="215" name="Control Node"/>
            <p:cNvPicPr>
              <a:picLocks noChangeAspect="1"/>
            </p:cNvPicPr>
            <p:nvPr/>
          </p:nvPicPr>
          <p:blipFill>
            <a:blip r:embed="rId4">
              <a:biLevel thresh="25000"/>
            </a:blip>
            <a:stretch>
              <a:fillRect/>
            </a:stretch>
          </p:blipFill>
          <p:spPr>
            <a:xfrm>
              <a:off x="5828092" y="1769070"/>
              <a:ext cx="780290" cy="780290"/>
            </a:xfrm>
            <a:prstGeom prst="rect">
              <a:avLst/>
            </a:prstGeom>
            <a:ln>
              <a:noFill/>
            </a:ln>
          </p:spPr>
        </p:pic>
        <p:sp>
          <p:nvSpPr>
            <p:cNvPr id="110" name="Control Text"/>
            <p:cNvSpPr txBox="1"/>
            <p:nvPr/>
          </p:nvSpPr>
          <p:spPr>
            <a:xfrm>
              <a:off x="6792546" y="1842172"/>
              <a:ext cx="1369192" cy="634530"/>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sp>
        <p:nvSpPr>
          <p:cNvPr id="3" name="Title 2"/>
          <p:cNvSpPr>
            <a:spLocks noGrp="1"/>
          </p:cNvSpPr>
          <p:nvPr>
            <p:ph type="title"/>
          </p:nvPr>
        </p:nvSpPr>
        <p:spPr/>
        <p:txBody>
          <a:bodyPr/>
          <a:lstStyle/>
          <a:p>
            <a:r>
              <a:rPr lang="en-GB" dirty="0"/>
              <a:t>Separate compute from storage</a:t>
            </a:r>
            <a:br>
              <a:rPr lang="en-GB" dirty="0"/>
            </a:br>
            <a:endParaRPr lang="en-US" dirty="0"/>
          </a:p>
        </p:txBody>
      </p:sp>
      <p:grpSp>
        <p:nvGrpSpPr>
          <p:cNvPr id="53" name="Group 52">
            <a:extLst>
              <a:ext uri="{FF2B5EF4-FFF2-40B4-BE49-F238E27FC236}">
                <a16:creationId xmlns:a16="http://schemas.microsoft.com/office/drawing/2014/main" id="{58A7A2A9-5698-47D9-A952-C8FF4CEDB6E9}"/>
              </a:ext>
            </a:extLst>
          </p:cNvPr>
          <p:cNvGrpSpPr>
            <a:grpSpLocks noChangeAspect="1"/>
          </p:cNvGrpSpPr>
          <p:nvPr/>
        </p:nvGrpSpPr>
        <p:grpSpPr>
          <a:xfrm>
            <a:off x="10456416" y="261570"/>
            <a:ext cx="1317525" cy="1278495"/>
            <a:chOff x="7961114" y="2149640"/>
            <a:chExt cx="2847900" cy="2763537"/>
          </a:xfrm>
        </p:grpSpPr>
        <p:grpSp>
          <p:nvGrpSpPr>
            <p:cNvPr id="64" name="Group 63">
              <a:extLst>
                <a:ext uri="{FF2B5EF4-FFF2-40B4-BE49-F238E27FC236}">
                  <a16:creationId xmlns:a16="http://schemas.microsoft.com/office/drawing/2014/main" id="{CE3CE2BD-C409-4018-A837-EBBDBDC65107}"/>
                </a:ext>
              </a:extLst>
            </p:cNvPr>
            <p:cNvGrpSpPr/>
            <p:nvPr/>
          </p:nvGrpSpPr>
          <p:grpSpPr>
            <a:xfrm>
              <a:off x="9583572" y="3290523"/>
              <a:ext cx="1225442" cy="1622654"/>
              <a:chOff x="5933635" y="4575515"/>
              <a:chExt cx="304757" cy="403541"/>
            </a:xfrm>
          </p:grpSpPr>
          <p:grpSp>
            <p:nvGrpSpPr>
              <p:cNvPr id="90" name="Group 89">
                <a:extLst>
                  <a:ext uri="{FF2B5EF4-FFF2-40B4-BE49-F238E27FC236}">
                    <a16:creationId xmlns:a16="http://schemas.microsoft.com/office/drawing/2014/main" id="{314B354E-9771-49A9-9D0D-B7EE56BDA800}"/>
                  </a:ext>
                </a:extLst>
              </p:cNvPr>
              <p:cNvGrpSpPr>
                <a:grpSpLocks noChangeAspect="1"/>
              </p:cNvGrpSpPr>
              <p:nvPr/>
            </p:nvGrpSpPr>
            <p:grpSpPr>
              <a:xfrm>
                <a:off x="5933635" y="4575515"/>
                <a:ext cx="304757" cy="403541"/>
                <a:chOff x="784223" y="4300538"/>
                <a:chExt cx="460378" cy="609600"/>
              </a:xfrm>
            </p:grpSpPr>
            <p:sp>
              <p:nvSpPr>
                <p:cNvPr id="92" name="Freeform 6">
                  <a:extLst>
                    <a:ext uri="{FF2B5EF4-FFF2-40B4-BE49-F238E27FC236}">
                      <a16:creationId xmlns:a16="http://schemas.microsoft.com/office/drawing/2014/main" id="{AB22156F-2B4D-4169-A9C6-9935B67D17CD}"/>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3" name="Freeform 7">
                  <a:extLst>
                    <a:ext uri="{FF2B5EF4-FFF2-40B4-BE49-F238E27FC236}">
                      <a16:creationId xmlns:a16="http://schemas.microsoft.com/office/drawing/2014/main" id="{AA52029D-2C04-4D5C-B320-71733DC360F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a:extLst>
                    <a:ext uri="{FF2B5EF4-FFF2-40B4-BE49-F238E27FC236}">
                      <a16:creationId xmlns:a16="http://schemas.microsoft.com/office/drawing/2014/main" id="{1D098808-5256-464B-868B-0E8C2FE5FBC2}"/>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a:extLst>
                    <a:ext uri="{FF2B5EF4-FFF2-40B4-BE49-F238E27FC236}">
                      <a16:creationId xmlns:a16="http://schemas.microsoft.com/office/drawing/2014/main" id="{FA187FF8-F36C-486A-945D-DD7D97DB3B98}"/>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a:extLst>
                    <a:ext uri="{FF2B5EF4-FFF2-40B4-BE49-F238E27FC236}">
                      <a16:creationId xmlns:a16="http://schemas.microsoft.com/office/drawing/2014/main" id="{A33EA3B4-258F-44AB-8FCE-239C9091C4B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a:extLst>
                  <a:ext uri="{FF2B5EF4-FFF2-40B4-BE49-F238E27FC236}">
                    <a16:creationId xmlns:a16="http://schemas.microsoft.com/office/drawing/2014/main" id="{4AEEB0A3-3476-4ECC-8A36-B0E74E603317}"/>
                  </a:ext>
                </a:extLst>
              </p:cNvPr>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5" name="Freeform: Shape 64">
              <a:extLst>
                <a:ext uri="{FF2B5EF4-FFF2-40B4-BE49-F238E27FC236}">
                  <a16:creationId xmlns:a16="http://schemas.microsoft.com/office/drawing/2014/main" id="{202233CE-45D2-4787-A224-CB18F385913F}"/>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A04DF437-2E29-431D-B82C-B89F9221EB46}"/>
                </a:ext>
              </a:extLst>
            </p:cNvPr>
            <p:cNvGrpSpPr/>
            <p:nvPr/>
          </p:nvGrpSpPr>
          <p:grpSpPr>
            <a:xfrm>
              <a:off x="8621630" y="3025541"/>
              <a:ext cx="294478" cy="295175"/>
              <a:chOff x="8642442" y="3025541"/>
              <a:chExt cx="294478" cy="295175"/>
            </a:xfrm>
          </p:grpSpPr>
          <p:sp>
            <p:nvSpPr>
              <p:cNvPr id="87" name="Rectangle 86">
                <a:extLst>
                  <a:ext uri="{FF2B5EF4-FFF2-40B4-BE49-F238E27FC236}">
                    <a16:creationId xmlns:a16="http://schemas.microsoft.com/office/drawing/2014/main" id="{CB7A3706-3836-443D-A23E-DCAC7D838A23}"/>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a:extLst>
                  <a:ext uri="{FF2B5EF4-FFF2-40B4-BE49-F238E27FC236}">
                    <a16:creationId xmlns:a16="http://schemas.microsoft.com/office/drawing/2014/main" id="{28917951-B7D2-4E4D-AC6A-FD61078F9B0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a:extLst>
                  <a:ext uri="{FF2B5EF4-FFF2-40B4-BE49-F238E27FC236}">
                    <a16:creationId xmlns:a16="http://schemas.microsoft.com/office/drawing/2014/main" id="{4A6B5F3A-D906-47B7-9673-AE78E1BB265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3D330D65-7F19-475C-9284-16D1FED3EC2A}"/>
                </a:ext>
              </a:extLst>
            </p:cNvPr>
            <p:cNvGrpSpPr/>
            <p:nvPr/>
          </p:nvGrpSpPr>
          <p:grpSpPr>
            <a:xfrm>
              <a:off x="8426775" y="3393792"/>
              <a:ext cx="294478" cy="295175"/>
              <a:chOff x="8642442" y="3025541"/>
              <a:chExt cx="294478" cy="295175"/>
            </a:xfrm>
          </p:grpSpPr>
          <p:sp>
            <p:nvSpPr>
              <p:cNvPr id="84" name="Rectangle 83">
                <a:extLst>
                  <a:ext uri="{FF2B5EF4-FFF2-40B4-BE49-F238E27FC236}">
                    <a16:creationId xmlns:a16="http://schemas.microsoft.com/office/drawing/2014/main" id="{C931345E-3E36-4EB3-A1F2-0FFBD512573E}"/>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a:extLst>
                  <a:ext uri="{FF2B5EF4-FFF2-40B4-BE49-F238E27FC236}">
                    <a16:creationId xmlns:a16="http://schemas.microsoft.com/office/drawing/2014/main" id="{A175AFF1-D353-4361-A888-1C167709D88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a:extLst>
                  <a:ext uri="{FF2B5EF4-FFF2-40B4-BE49-F238E27FC236}">
                    <a16:creationId xmlns:a16="http://schemas.microsoft.com/office/drawing/2014/main" id="{FC5AB251-7B82-43CD-A85D-2A469BCE0973}"/>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1C529DAF-42AE-4FAF-A1B8-A44A5D1BDF9F}"/>
                </a:ext>
              </a:extLst>
            </p:cNvPr>
            <p:cNvGrpSpPr/>
            <p:nvPr/>
          </p:nvGrpSpPr>
          <p:grpSpPr>
            <a:xfrm>
              <a:off x="8816486" y="3393792"/>
              <a:ext cx="294478" cy="295175"/>
              <a:chOff x="8642442" y="3025541"/>
              <a:chExt cx="294478" cy="295175"/>
            </a:xfrm>
          </p:grpSpPr>
          <p:sp>
            <p:nvSpPr>
              <p:cNvPr id="81" name="Rectangle 80">
                <a:extLst>
                  <a:ext uri="{FF2B5EF4-FFF2-40B4-BE49-F238E27FC236}">
                    <a16:creationId xmlns:a16="http://schemas.microsoft.com/office/drawing/2014/main" id="{BC0BC42F-6E9F-49B5-A465-5EA094AE1977}"/>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0A541272-33D8-44A7-9E8D-E9753C8A2BAB}"/>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8608D5B8-9F55-4755-AAED-5A653BB8FA66}"/>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16F07C5E-AD0B-43DF-8EB5-F4BC1349073C}"/>
                </a:ext>
              </a:extLst>
            </p:cNvPr>
            <p:cNvGrpSpPr/>
            <p:nvPr/>
          </p:nvGrpSpPr>
          <p:grpSpPr>
            <a:xfrm>
              <a:off x="8426775" y="3766437"/>
              <a:ext cx="294478" cy="295175"/>
              <a:chOff x="8642442" y="3025541"/>
              <a:chExt cx="294478" cy="295175"/>
            </a:xfrm>
          </p:grpSpPr>
          <p:sp>
            <p:nvSpPr>
              <p:cNvPr id="78" name="Rectangle 77">
                <a:extLst>
                  <a:ext uri="{FF2B5EF4-FFF2-40B4-BE49-F238E27FC236}">
                    <a16:creationId xmlns:a16="http://schemas.microsoft.com/office/drawing/2014/main" id="{AC48AEF3-676D-4765-A25A-91BCF4659180}"/>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AE63A3B9-B561-4F00-BC73-8772E8BCE18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38F46983-29F6-4BD5-BB57-80CB18F8614B}"/>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D2BDB042-955F-448C-9B04-F1D68EABCE45}"/>
                </a:ext>
              </a:extLst>
            </p:cNvPr>
            <p:cNvGrpSpPr/>
            <p:nvPr/>
          </p:nvGrpSpPr>
          <p:grpSpPr>
            <a:xfrm>
              <a:off x="9206198" y="3766437"/>
              <a:ext cx="294478" cy="295175"/>
              <a:chOff x="8642442" y="3025541"/>
              <a:chExt cx="294478" cy="295175"/>
            </a:xfrm>
          </p:grpSpPr>
          <p:sp>
            <p:nvSpPr>
              <p:cNvPr id="75" name="Rectangle 74">
                <a:extLst>
                  <a:ext uri="{FF2B5EF4-FFF2-40B4-BE49-F238E27FC236}">
                    <a16:creationId xmlns:a16="http://schemas.microsoft.com/office/drawing/2014/main" id="{6F625091-9343-42C1-9271-20124FBF53C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AABA3910-AFDD-4444-9727-DC25DC95750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5A06CBEC-881F-4BF5-931B-FAC395C4CA6E}"/>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819E3CC2-E356-4DAC-ABA8-7BE853B96075}"/>
                </a:ext>
              </a:extLst>
            </p:cNvPr>
            <p:cNvGrpSpPr/>
            <p:nvPr/>
          </p:nvGrpSpPr>
          <p:grpSpPr>
            <a:xfrm>
              <a:off x="8816486" y="3766436"/>
              <a:ext cx="294478" cy="295175"/>
              <a:chOff x="8642442" y="3025541"/>
              <a:chExt cx="294478" cy="295175"/>
            </a:xfrm>
          </p:grpSpPr>
          <p:sp>
            <p:nvSpPr>
              <p:cNvPr id="72" name="Rectangle 71">
                <a:extLst>
                  <a:ext uri="{FF2B5EF4-FFF2-40B4-BE49-F238E27FC236}">
                    <a16:creationId xmlns:a16="http://schemas.microsoft.com/office/drawing/2014/main" id="{9BF92D7C-E711-47A0-B8F1-4765A249FBA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FA722C61-3BCF-406A-8F1D-3DE9E38E533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18B5AF49-E8CB-457D-8438-C2BED045C30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5" name="Picture 104">
            <a:extLst>
              <a:ext uri="{FF2B5EF4-FFF2-40B4-BE49-F238E27FC236}">
                <a16:creationId xmlns:a16="http://schemas.microsoft.com/office/drawing/2014/main" id="{8787111D-63BC-4951-9D76-DB09C18B722B}"/>
              </a:ext>
            </a:extLst>
          </p:cNvPr>
          <p:cNvPicPr>
            <a:picLocks noChangeAspect="1"/>
          </p:cNvPicPr>
          <p:nvPr/>
        </p:nvPicPr>
        <p:blipFill>
          <a:blip r:embed="rId3">
            <a:biLevel thresh="25000"/>
          </a:blip>
          <a:stretch>
            <a:fillRect/>
          </a:stretch>
        </p:blipFill>
        <p:spPr>
          <a:xfrm>
            <a:off x="9741582" y="4089424"/>
            <a:ext cx="498753" cy="498754"/>
          </a:xfrm>
          <a:prstGeom prst="rect">
            <a:avLst/>
          </a:prstGeom>
          <a:solidFill>
            <a:schemeClr val="tx2"/>
          </a:solidFill>
          <a:ln>
            <a:noFill/>
          </a:ln>
        </p:spPr>
      </p:pic>
      <p:pic>
        <p:nvPicPr>
          <p:cNvPr id="106" name="Picture 105">
            <a:extLst>
              <a:ext uri="{FF2B5EF4-FFF2-40B4-BE49-F238E27FC236}">
                <a16:creationId xmlns:a16="http://schemas.microsoft.com/office/drawing/2014/main" id="{B3AA4A31-803D-476A-9F3A-53409F5D9D9E}"/>
              </a:ext>
            </a:extLst>
          </p:cNvPr>
          <p:cNvPicPr>
            <a:picLocks noChangeAspect="1"/>
          </p:cNvPicPr>
          <p:nvPr/>
        </p:nvPicPr>
        <p:blipFill>
          <a:blip r:embed="rId3">
            <a:biLevel thresh="25000"/>
          </a:blip>
          <a:stretch>
            <a:fillRect/>
          </a:stretch>
        </p:blipFill>
        <p:spPr>
          <a:xfrm>
            <a:off x="10430895" y="4089424"/>
            <a:ext cx="498753" cy="498754"/>
          </a:xfrm>
          <a:prstGeom prst="rect">
            <a:avLst/>
          </a:prstGeom>
          <a:solidFill>
            <a:schemeClr val="tx2"/>
          </a:solidFill>
          <a:ln>
            <a:noFill/>
          </a:ln>
        </p:spPr>
      </p:pic>
      <p:pic>
        <p:nvPicPr>
          <p:cNvPr id="115" name="Picture 114">
            <a:extLst>
              <a:ext uri="{FF2B5EF4-FFF2-40B4-BE49-F238E27FC236}">
                <a16:creationId xmlns:a16="http://schemas.microsoft.com/office/drawing/2014/main" id="{4F20CD71-ADBA-40E8-B508-D555847EA574}"/>
              </a:ext>
            </a:extLst>
          </p:cNvPr>
          <p:cNvPicPr>
            <a:picLocks noChangeAspect="1"/>
          </p:cNvPicPr>
          <p:nvPr/>
        </p:nvPicPr>
        <p:blipFill>
          <a:blip r:embed="rId3">
            <a:biLevel thresh="25000"/>
          </a:blip>
          <a:stretch>
            <a:fillRect/>
          </a:stretch>
        </p:blipFill>
        <p:spPr>
          <a:xfrm>
            <a:off x="7392015" y="4601130"/>
            <a:ext cx="498753" cy="498754"/>
          </a:xfrm>
          <a:prstGeom prst="rect">
            <a:avLst/>
          </a:prstGeom>
          <a:solidFill>
            <a:schemeClr val="tx2"/>
          </a:solidFill>
          <a:ln>
            <a:noFill/>
          </a:ln>
        </p:spPr>
      </p:pic>
      <p:pic>
        <p:nvPicPr>
          <p:cNvPr id="116" name="Picture 115">
            <a:extLst>
              <a:ext uri="{FF2B5EF4-FFF2-40B4-BE49-F238E27FC236}">
                <a16:creationId xmlns:a16="http://schemas.microsoft.com/office/drawing/2014/main" id="{B7985AE1-C404-40B6-B559-1B1C8529D66D}"/>
              </a:ext>
            </a:extLst>
          </p:cNvPr>
          <p:cNvPicPr>
            <a:picLocks noChangeAspect="1"/>
          </p:cNvPicPr>
          <p:nvPr/>
        </p:nvPicPr>
        <p:blipFill>
          <a:blip r:embed="rId3">
            <a:biLevel thresh="25000"/>
          </a:blip>
          <a:stretch>
            <a:fillRect/>
          </a:stretch>
        </p:blipFill>
        <p:spPr>
          <a:xfrm>
            <a:off x="8174464" y="4617307"/>
            <a:ext cx="498753" cy="498754"/>
          </a:xfrm>
          <a:prstGeom prst="rect">
            <a:avLst/>
          </a:prstGeom>
          <a:solidFill>
            <a:schemeClr val="tx2"/>
          </a:solidFill>
          <a:ln>
            <a:noFill/>
          </a:ln>
        </p:spPr>
      </p:pic>
      <p:pic>
        <p:nvPicPr>
          <p:cNvPr id="117" name="Picture 116">
            <a:extLst>
              <a:ext uri="{FF2B5EF4-FFF2-40B4-BE49-F238E27FC236}">
                <a16:creationId xmlns:a16="http://schemas.microsoft.com/office/drawing/2014/main" id="{ED34F2DF-51F8-447A-A15D-1A04FAAB9015}"/>
              </a:ext>
            </a:extLst>
          </p:cNvPr>
          <p:cNvPicPr>
            <a:picLocks noChangeAspect="1"/>
          </p:cNvPicPr>
          <p:nvPr/>
        </p:nvPicPr>
        <p:blipFill>
          <a:blip r:embed="rId3">
            <a:biLevel thresh="25000"/>
          </a:blip>
          <a:stretch>
            <a:fillRect/>
          </a:stretch>
        </p:blipFill>
        <p:spPr>
          <a:xfrm>
            <a:off x="8956158" y="4617307"/>
            <a:ext cx="498753" cy="498754"/>
          </a:xfrm>
          <a:prstGeom prst="rect">
            <a:avLst/>
          </a:prstGeom>
          <a:solidFill>
            <a:schemeClr val="tx2"/>
          </a:solidFill>
          <a:ln>
            <a:noFill/>
          </a:ln>
        </p:spPr>
      </p:pic>
      <p:pic>
        <p:nvPicPr>
          <p:cNvPr id="118" name="Picture 117">
            <a:extLst>
              <a:ext uri="{FF2B5EF4-FFF2-40B4-BE49-F238E27FC236}">
                <a16:creationId xmlns:a16="http://schemas.microsoft.com/office/drawing/2014/main" id="{96E81913-D9A7-4B46-B4E6-E4B578F9F96B}"/>
              </a:ext>
            </a:extLst>
          </p:cNvPr>
          <p:cNvPicPr>
            <a:picLocks noChangeAspect="1"/>
          </p:cNvPicPr>
          <p:nvPr/>
        </p:nvPicPr>
        <p:blipFill>
          <a:blip r:embed="rId3">
            <a:biLevel thresh="25000"/>
          </a:blip>
          <a:stretch>
            <a:fillRect/>
          </a:stretch>
        </p:blipFill>
        <p:spPr>
          <a:xfrm>
            <a:off x="2088860" y="4601130"/>
            <a:ext cx="498753" cy="498754"/>
          </a:xfrm>
          <a:prstGeom prst="rect">
            <a:avLst/>
          </a:prstGeom>
          <a:solidFill>
            <a:schemeClr val="tx2"/>
          </a:solidFill>
          <a:ln>
            <a:noFill/>
          </a:ln>
        </p:spPr>
      </p:pic>
      <p:pic>
        <p:nvPicPr>
          <p:cNvPr id="119" name="Picture 118">
            <a:extLst>
              <a:ext uri="{FF2B5EF4-FFF2-40B4-BE49-F238E27FC236}">
                <a16:creationId xmlns:a16="http://schemas.microsoft.com/office/drawing/2014/main" id="{41EDC028-0FAC-441B-B4F1-663D68F94F0E}"/>
              </a:ext>
            </a:extLst>
          </p:cNvPr>
          <p:cNvPicPr>
            <a:picLocks noChangeAspect="1"/>
          </p:cNvPicPr>
          <p:nvPr/>
        </p:nvPicPr>
        <p:blipFill>
          <a:blip r:embed="rId3">
            <a:biLevel thresh="25000"/>
          </a:blip>
          <a:stretch>
            <a:fillRect/>
          </a:stretch>
        </p:blipFill>
        <p:spPr>
          <a:xfrm>
            <a:off x="2798346" y="4597747"/>
            <a:ext cx="498753" cy="498754"/>
          </a:xfrm>
          <a:prstGeom prst="rect">
            <a:avLst/>
          </a:prstGeom>
          <a:solidFill>
            <a:schemeClr val="tx2"/>
          </a:solidFill>
          <a:ln>
            <a:noFill/>
          </a:ln>
        </p:spPr>
      </p:pic>
      <p:pic>
        <p:nvPicPr>
          <p:cNvPr id="120" name="Picture 119">
            <a:extLst>
              <a:ext uri="{FF2B5EF4-FFF2-40B4-BE49-F238E27FC236}">
                <a16:creationId xmlns:a16="http://schemas.microsoft.com/office/drawing/2014/main" id="{D4CA02DD-31A2-46FF-9A88-1D5A316ACE5F}"/>
              </a:ext>
            </a:extLst>
          </p:cNvPr>
          <p:cNvPicPr>
            <a:picLocks noChangeAspect="1"/>
          </p:cNvPicPr>
          <p:nvPr/>
        </p:nvPicPr>
        <p:blipFill>
          <a:blip r:embed="rId3">
            <a:biLevel thresh="25000"/>
          </a:blip>
          <a:stretch>
            <a:fillRect/>
          </a:stretch>
        </p:blipFill>
        <p:spPr>
          <a:xfrm>
            <a:off x="3528565" y="4606027"/>
            <a:ext cx="498753" cy="498754"/>
          </a:xfrm>
          <a:prstGeom prst="rect">
            <a:avLst/>
          </a:prstGeom>
          <a:solidFill>
            <a:schemeClr val="tx2"/>
          </a:solidFill>
          <a:ln>
            <a:noFill/>
          </a:ln>
        </p:spPr>
      </p:pic>
      <p:pic>
        <p:nvPicPr>
          <p:cNvPr id="121" name="Picture 120">
            <a:extLst>
              <a:ext uri="{FF2B5EF4-FFF2-40B4-BE49-F238E27FC236}">
                <a16:creationId xmlns:a16="http://schemas.microsoft.com/office/drawing/2014/main" id="{9506E803-A64F-46BD-A862-6C3F78006E6F}"/>
              </a:ext>
            </a:extLst>
          </p:cNvPr>
          <p:cNvPicPr>
            <a:picLocks noChangeAspect="1"/>
          </p:cNvPicPr>
          <p:nvPr/>
        </p:nvPicPr>
        <p:blipFill>
          <a:blip r:embed="rId3">
            <a:biLevel thresh="25000"/>
          </a:blip>
          <a:stretch>
            <a:fillRect/>
          </a:stretch>
        </p:blipFill>
        <p:spPr>
          <a:xfrm>
            <a:off x="4288719" y="4602769"/>
            <a:ext cx="498753" cy="498754"/>
          </a:xfrm>
          <a:prstGeom prst="rect">
            <a:avLst/>
          </a:prstGeom>
          <a:solidFill>
            <a:schemeClr val="tx2"/>
          </a:solidFill>
          <a:ln>
            <a:noFill/>
          </a:ln>
        </p:spPr>
      </p:pic>
      <p:pic>
        <p:nvPicPr>
          <p:cNvPr id="122" name="Picture 121">
            <a:extLst>
              <a:ext uri="{FF2B5EF4-FFF2-40B4-BE49-F238E27FC236}">
                <a16:creationId xmlns:a16="http://schemas.microsoft.com/office/drawing/2014/main" id="{5A30D377-8A5D-4801-BA31-43A1B577CE6C}"/>
              </a:ext>
            </a:extLst>
          </p:cNvPr>
          <p:cNvPicPr>
            <a:picLocks noChangeAspect="1"/>
          </p:cNvPicPr>
          <p:nvPr/>
        </p:nvPicPr>
        <p:blipFill>
          <a:blip r:embed="rId3">
            <a:biLevel thresh="25000"/>
          </a:blip>
          <a:stretch>
            <a:fillRect/>
          </a:stretch>
        </p:blipFill>
        <p:spPr>
          <a:xfrm>
            <a:off x="5095704" y="4606027"/>
            <a:ext cx="498753" cy="498754"/>
          </a:xfrm>
          <a:prstGeom prst="rect">
            <a:avLst/>
          </a:prstGeom>
          <a:solidFill>
            <a:schemeClr val="tx2"/>
          </a:solidFill>
          <a:ln>
            <a:noFill/>
          </a:ln>
        </p:spPr>
      </p:pic>
      <p:pic>
        <p:nvPicPr>
          <p:cNvPr id="123" name="Picture 122">
            <a:extLst>
              <a:ext uri="{FF2B5EF4-FFF2-40B4-BE49-F238E27FC236}">
                <a16:creationId xmlns:a16="http://schemas.microsoft.com/office/drawing/2014/main" id="{6517331E-1EA2-4BD7-AA5C-36F6EB5D6953}"/>
              </a:ext>
            </a:extLst>
          </p:cNvPr>
          <p:cNvPicPr>
            <a:picLocks noChangeAspect="1"/>
          </p:cNvPicPr>
          <p:nvPr/>
        </p:nvPicPr>
        <p:blipFill>
          <a:blip r:embed="rId3">
            <a:biLevel thresh="25000"/>
          </a:blip>
          <a:stretch>
            <a:fillRect/>
          </a:stretch>
        </p:blipFill>
        <p:spPr>
          <a:xfrm>
            <a:off x="5856198" y="4591658"/>
            <a:ext cx="498753" cy="498754"/>
          </a:xfrm>
          <a:prstGeom prst="rect">
            <a:avLst/>
          </a:prstGeom>
          <a:solidFill>
            <a:schemeClr val="tx2"/>
          </a:solidFill>
          <a:ln>
            <a:noFill/>
          </a:ln>
        </p:spPr>
      </p:pic>
      <p:pic>
        <p:nvPicPr>
          <p:cNvPr id="124" name="Picture 123">
            <a:extLst>
              <a:ext uri="{FF2B5EF4-FFF2-40B4-BE49-F238E27FC236}">
                <a16:creationId xmlns:a16="http://schemas.microsoft.com/office/drawing/2014/main" id="{3245F71B-9D31-4030-ABE6-23EAA09D7D71}"/>
              </a:ext>
            </a:extLst>
          </p:cNvPr>
          <p:cNvPicPr>
            <a:picLocks noChangeAspect="1"/>
          </p:cNvPicPr>
          <p:nvPr/>
        </p:nvPicPr>
        <p:blipFill>
          <a:blip r:embed="rId3">
            <a:biLevel thresh="25000"/>
          </a:blip>
          <a:stretch>
            <a:fillRect/>
          </a:stretch>
        </p:blipFill>
        <p:spPr>
          <a:xfrm>
            <a:off x="6605220" y="4591658"/>
            <a:ext cx="498753" cy="498754"/>
          </a:xfrm>
          <a:prstGeom prst="rect">
            <a:avLst/>
          </a:prstGeom>
          <a:solidFill>
            <a:schemeClr val="tx2"/>
          </a:solidFill>
          <a:ln>
            <a:noFill/>
          </a:ln>
        </p:spPr>
      </p:pic>
      <p:pic>
        <p:nvPicPr>
          <p:cNvPr id="125" name="Picture 124">
            <a:extLst>
              <a:ext uri="{FF2B5EF4-FFF2-40B4-BE49-F238E27FC236}">
                <a16:creationId xmlns:a16="http://schemas.microsoft.com/office/drawing/2014/main" id="{FE77FF68-6ACD-412C-B01A-C3BD860EF8CF}"/>
              </a:ext>
            </a:extLst>
          </p:cNvPr>
          <p:cNvPicPr>
            <a:picLocks noChangeAspect="1"/>
          </p:cNvPicPr>
          <p:nvPr/>
        </p:nvPicPr>
        <p:blipFill>
          <a:blip r:embed="rId3">
            <a:biLevel thresh="25000"/>
          </a:blip>
          <a:stretch>
            <a:fillRect/>
          </a:stretch>
        </p:blipFill>
        <p:spPr>
          <a:xfrm>
            <a:off x="7381805" y="5158788"/>
            <a:ext cx="498753" cy="498754"/>
          </a:xfrm>
          <a:prstGeom prst="rect">
            <a:avLst/>
          </a:prstGeom>
          <a:solidFill>
            <a:schemeClr val="tx2"/>
          </a:solidFill>
          <a:ln>
            <a:noFill/>
          </a:ln>
        </p:spPr>
      </p:pic>
      <p:pic>
        <p:nvPicPr>
          <p:cNvPr id="127" name="Picture 126">
            <a:extLst>
              <a:ext uri="{FF2B5EF4-FFF2-40B4-BE49-F238E27FC236}">
                <a16:creationId xmlns:a16="http://schemas.microsoft.com/office/drawing/2014/main" id="{768EC663-ACA8-4ABE-BE75-2011009FA0A6}"/>
              </a:ext>
            </a:extLst>
          </p:cNvPr>
          <p:cNvPicPr>
            <a:picLocks noChangeAspect="1"/>
          </p:cNvPicPr>
          <p:nvPr/>
        </p:nvPicPr>
        <p:blipFill>
          <a:blip r:embed="rId3">
            <a:biLevel thresh="25000"/>
          </a:blip>
          <a:stretch>
            <a:fillRect/>
          </a:stretch>
        </p:blipFill>
        <p:spPr>
          <a:xfrm>
            <a:off x="8164254" y="5174965"/>
            <a:ext cx="498753" cy="498754"/>
          </a:xfrm>
          <a:prstGeom prst="rect">
            <a:avLst/>
          </a:prstGeom>
          <a:solidFill>
            <a:schemeClr val="tx2"/>
          </a:solidFill>
          <a:ln>
            <a:noFill/>
          </a:ln>
        </p:spPr>
      </p:pic>
      <p:pic>
        <p:nvPicPr>
          <p:cNvPr id="128" name="Picture 127">
            <a:extLst>
              <a:ext uri="{FF2B5EF4-FFF2-40B4-BE49-F238E27FC236}">
                <a16:creationId xmlns:a16="http://schemas.microsoft.com/office/drawing/2014/main" id="{C98B45C6-51F8-468F-B347-5A75DA78F362}"/>
              </a:ext>
            </a:extLst>
          </p:cNvPr>
          <p:cNvPicPr>
            <a:picLocks noChangeAspect="1"/>
          </p:cNvPicPr>
          <p:nvPr/>
        </p:nvPicPr>
        <p:blipFill>
          <a:blip r:embed="rId3">
            <a:biLevel thresh="25000"/>
          </a:blip>
          <a:stretch>
            <a:fillRect/>
          </a:stretch>
        </p:blipFill>
        <p:spPr>
          <a:xfrm>
            <a:off x="8945948" y="5174965"/>
            <a:ext cx="498753" cy="498754"/>
          </a:xfrm>
          <a:prstGeom prst="rect">
            <a:avLst/>
          </a:prstGeom>
          <a:solidFill>
            <a:schemeClr val="tx2"/>
          </a:solidFill>
          <a:ln>
            <a:noFill/>
          </a:ln>
        </p:spPr>
      </p:pic>
      <p:pic>
        <p:nvPicPr>
          <p:cNvPr id="129" name="Picture 128">
            <a:extLst>
              <a:ext uri="{FF2B5EF4-FFF2-40B4-BE49-F238E27FC236}">
                <a16:creationId xmlns:a16="http://schemas.microsoft.com/office/drawing/2014/main" id="{4D56EB0A-0FCC-4EA7-9C8B-51B73336EA01}"/>
              </a:ext>
            </a:extLst>
          </p:cNvPr>
          <p:cNvPicPr>
            <a:picLocks noChangeAspect="1"/>
          </p:cNvPicPr>
          <p:nvPr/>
        </p:nvPicPr>
        <p:blipFill>
          <a:blip r:embed="rId3">
            <a:biLevel thresh="25000"/>
          </a:blip>
          <a:stretch>
            <a:fillRect/>
          </a:stretch>
        </p:blipFill>
        <p:spPr>
          <a:xfrm>
            <a:off x="2078650" y="5158788"/>
            <a:ext cx="498753" cy="498754"/>
          </a:xfrm>
          <a:prstGeom prst="rect">
            <a:avLst/>
          </a:prstGeom>
          <a:solidFill>
            <a:schemeClr val="tx2"/>
          </a:solidFill>
          <a:ln>
            <a:noFill/>
          </a:ln>
        </p:spPr>
      </p:pic>
      <p:pic>
        <p:nvPicPr>
          <p:cNvPr id="130" name="Picture 129">
            <a:extLst>
              <a:ext uri="{FF2B5EF4-FFF2-40B4-BE49-F238E27FC236}">
                <a16:creationId xmlns:a16="http://schemas.microsoft.com/office/drawing/2014/main" id="{A699A0E6-D935-42B4-B994-1D6A945D09CF}"/>
              </a:ext>
            </a:extLst>
          </p:cNvPr>
          <p:cNvPicPr>
            <a:picLocks noChangeAspect="1"/>
          </p:cNvPicPr>
          <p:nvPr/>
        </p:nvPicPr>
        <p:blipFill>
          <a:blip r:embed="rId3">
            <a:biLevel thresh="25000"/>
          </a:blip>
          <a:stretch>
            <a:fillRect/>
          </a:stretch>
        </p:blipFill>
        <p:spPr>
          <a:xfrm>
            <a:off x="2788136" y="5155405"/>
            <a:ext cx="498753" cy="498754"/>
          </a:xfrm>
          <a:prstGeom prst="rect">
            <a:avLst/>
          </a:prstGeom>
          <a:solidFill>
            <a:schemeClr val="tx2"/>
          </a:solidFill>
          <a:ln>
            <a:noFill/>
          </a:ln>
        </p:spPr>
      </p:pic>
      <p:pic>
        <p:nvPicPr>
          <p:cNvPr id="131" name="Picture 130">
            <a:extLst>
              <a:ext uri="{FF2B5EF4-FFF2-40B4-BE49-F238E27FC236}">
                <a16:creationId xmlns:a16="http://schemas.microsoft.com/office/drawing/2014/main" id="{356DECF7-A584-4B24-A6FB-9F1BFED4E134}"/>
              </a:ext>
            </a:extLst>
          </p:cNvPr>
          <p:cNvPicPr>
            <a:picLocks noChangeAspect="1"/>
          </p:cNvPicPr>
          <p:nvPr/>
        </p:nvPicPr>
        <p:blipFill>
          <a:blip r:embed="rId3">
            <a:biLevel thresh="25000"/>
          </a:blip>
          <a:stretch>
            <a:fillRect/>
          </a:stretch>
        </p:blipFill>
        <p:spPr>
          <a:xfrm>
            <a:off x="3518355" y="5163685"/>
            <a:ext cx="498753" cy="498754"/>
          </a:xfrm>
          <a:prstGeom prst="rect">
            <a:avLst/>
          </a:prstGeom>
          <a:solidFill>
            <a:schemeClr val="tx2"/>
          </a:solidFill>
          <a:ln>
            <a:noFill/>
          </a:ln>
        </p:spPr>
      </p:pic>
      <p:pic>
        <p:nvPicPr>
          <p:cNvPr id="132" name="Picture 131">
            <a:extLst>
              <a:ext uri="{FF2B5EF4-FFF2-40B4-BE49-F238E27FC236}">
                <a16:creationId xmlns:a16="http://schemas.microsoft.com/office/drawing/2014/main" id="{7F5D847D-58F6-4294-AE6D-CE31F7A33D4A}"/>
              </a:ext>
            </a:extLst>
          </p:cNvPr>
          <p:cNvPicPr>
            <a:picLocks noChangeAspect="1"/>
          </p:cNvPicPr>
          <p:nvPr/>
        </p:nvPicPr>
        <p:blipFill>
          <a:blip r:embed="rId3">
            <a:biLevel thresh="25000"/>
          </a:blip>
          <a:stretch>
            <a:fillRect/>
          </a:stretch>
        </p:blipFill>
        <p:spPr>
          <a:xfrm>
            <a:off x="4278509" y="5160427"/>
            <a:ext cx="498753" cy="498754"/>
          </a:xfrm>
          <a:prstGeom prst="rect">
            <a:avLst/>
          </a:prstGeom>
          <a:solidFill>
            <a:schemeClr val="tx2"/>
          </a:solidFill>
          <a:ln>
            <a:noFill/>
          </a:ln>
        </p:spPr>
      </p:pic>
      <p:pic>
        <p:nvPicPr>
          <p:cNvPr id="133" name="Picture 132">
            <a:extLst>
              <a:ext uri="{FF2B5EF4-FFF2-40B4-BE49-F238E27FC236}">
                <a16:creationId xmlns:a16="http://schemas.microsoft.com/office/drawing/2014/main" id="{A09CFAE5-6471-4D98-B7A9-8DECFB6323A0}"/>
              </a:ext>
            </a:extLst>
          </p:cNvPr>
          <p:cNvPicPr>
            <a:picLocks noChangeAspect="1"/>
          </p:cNvPicPr>
          <p:nvPr/>
        </p:nvPicPr>
        <p:blipFill>
          <a:blip r:embed="rId3">
            <a:biLevel thresh="25000"/>
          </a:blip>
          <a:stretch>
            <a:fillRect/>
          </a:stretch>
        </p:blipFill>
        <p:spPr>
          <a:xfrm>
            <a:off x="5085494" y="5163685"/>
            <a:ext cx="498753" cy="498754"/>
          </a:xfrm>
          <a:prstGeom prst="rect">
            <a:avLst/>
          </a:prstGeom>
          <a:solidFill>
            <a:schemeClr val="tx2"/>
          </a:solidFill>
          <a:ln>
            <a:noFill/>
          </a:ln>
        </p:spPr>
      </p:pic>
      <p:pic>
        <p:nvPicPr>
          <p:cNvPr id="134" name="Picture 133">
            <a:extLst>
              <a:ext uri="{FF2B5EF4-FFF2-40B4-BE49-F238E27FC236}">
                <a16:creationId xmlns:a16="http://schemas.microsoft.com/office/drawing/2014/main" id="{8874F4EE-1CCF-4F91-AD46-A144D6C49C1F}"/>
              </a:ext>
            </a:extLst>
          </p:cNvPr>
          <p:cNvPicPr>
            <a:picLocks noChangeAspect="1"/>
          </p:cNvPicPr>
          <p:nvPr/>
        </p:nvPicPr>
        <p:blipFill>
          <a:blip r:embed="rId3">
            <a:biLevel thresh="25000"/>
          </a:blip>
          <a:stretch>
            <a:fillRect/>
          </a:stretch>
        </p:blipFill>
        <p:spPr>
          <a:xfrm>
            <a:off x="5845988" y="5149316"/>
            <a:ext cx="498753" cy="498754"/>
          </a:xfrm>
          <a:prstGeom prst="rect">
            <a:avLst/>
          </a:prstGeom>
          <a:solidFill>
            <a:schemeClr val="tx2"/>
          </a:solidFill>
          <a:ln>
            <a:noFill/>
          </a:ln>
        </p:spPr>
      </p:pic>
      <p:pic>
        <p:nvPicPr>
          <p:cNvPr id="135" name="Picture 134">
            <a:extLst>
              <a:ext uri="{FF2B5EF4-FFF2-40B4-BE49-F238E27FC236}">
                <a16:creationId xmlns:a16="http://schemas.microsoft.com/office/drawing/2014/main" id="{9C3A2BBD-4242-4579-9B16-2226893F361D}"/>
              </a:ext>
            </a:extLst>
          </p:cNvPr>
          <p:cNvPicPr>
            <a:picLocks noChangeAspect="1"/>
          </p:cNvPicPr>
          <p:nvPr/>
        </p:nvPicPr>
        <p:blipFill>
          <a:blip r:embed="rId3">
            <a:biLevel thresh="25000"/>
          </a:blip>
          <a:stretch>
            <a:fillRect/>
          </a:stretch>
        </p:blipFill>
        <p:spPr>
          <a:xfrm>
            <a:off x="6595010" y="5149316"/>
            <a:ext cx="498753" cy="498754"/>
          </a:xfrm>
          <a:prstGeom prst="rect">
            <a:avLst/>
          </a:prstGeom>
          <a:solidFill>
            <a:schemeClr val="tx2"/>
          </a:solidFill>
          <a:ln>
            <a:noFill/>
          </a:ln>
        </p:spPr>
      </p:pic>
      <p:pic>
        <p:nvPicPr>
          <p:cNvPr id="136" name="Picture 135">
            <a:extLst>
              <a:ext uri="{FF2B5EF4-FFF2-40B4-BE49-F238E27FC236}">
                <a16:creationId xmlns:a16="http://schemas.microsoft.com/office/drawing/2014/main" id="{7F31305D-B5E3-40F2-8DA1-F40E3F3AA0F2}"/>
              </a:ext>
            </a:extLst>
          </p:cNvPr>
          <p:cNvPicPr>
            <a:picLocks noChangeAspect="1"/>
          </p:cNvPicPr>
          <p:nvPr/>
        </p:nvPicPr>
        <p:blipFill>
          <a:blip r:embed="rId3">
            <a:biLevel thresh="25000"/>
          </a:blip>
          <a:stretch>
            <a:fillRect/>
          </a:stretch>
        </p:blipFill>
        <p:spPr>
          <a:xfrm>
            <a:off x="7364398" y="5652027"/>
            <a:ext cx="498753" cy="498754"/>
          </a:xfrm>
          <a:prstGeom prst="rect">
            <a:avLst/>
          </a:prstGeom>
          <a:solidFill>
            <a:schemeClr val="tx2"/>
          </a:solidFill>
          <a:ln>
            <a:noFill/>
          </a:ln>
        </p:spPr>
      </p:pic>
      <p:pic>
        <p:nvPicPr>
          <p:cNvPr id="137" name="Picture 136">
            <a:extLst>
              <a:ext uri="{FF2B5EF4-FFF2-40B4-BE49-F238E27FC236}">
                <a16:creationId xmlns:a16="http://schemas.microsoft.com/office/drawing/2014/main" id="{A3242361-91CE-4A34-8E07-11201847061F}"/>
              </a:ext>
            </a:extLst>
          </p:cNvPr>
          <p:cNvPicPr>
            <a:picLocks noChangeAspect="1"/>
          </p:cNvPicPr>
          <p:nvPr/>
        </p:nvPicPr>
        <p:blipFill>
          <a:blip r:embed="rId3">
            <a:biLevel thresh="25000"/>
          </a:blip>
          <a:stretch>
            <a:fillRect/>
          </a:stretch>
        </p:blipFill>
        <p:spPr>
          <a:xfrm>
            <a:off x="8146847" y="5668204"/>
            <a:ext cx="498753" cy="498754"/>
          </a:xfrm>
          <a:prstGeom prst="rect">
            <a:avLst/>
          </a:prstGeom>
          <a:solidFill>
            <a:schemeClr val="tx2"/>
          </a:solidFill>
          <a:ln>
            <a:noFill/>
          </a:ln>
        </p:spPr>
      </p:pic>
      <p:pic>
        <p:nvPicPr>
          <p:cNvPr id="138" name="Picture 137">
            <a:extLst>
              <a:ext uri="{FF2B5EF4-FFF2-40B4-BE49-F238E27FC236}">
                <a16:creationId xmlns:a16="http://schemas.microsoft.com/office/drawing/2014/main" id="{B73E3E5E-014D-464D-8D90-F3DA583D5BE5}"/>
              </a:ext>
            </a:extLst>
          </p:cNvPr>
          <p:cNvPicPr>
            <a:picLocks noChangeAspect="1"/>
          </p:cNvPicPr>
          <p:nvPr/>
        </p:nvPicPr>
        <p:blipFill>
          <a:blip r:embed="rId3">
            <a:biLevel thresh="25000"/>
          </a:blip>
          <a:stretch>
            <a:fillRect/>
          </a:stretch>
        </p:blipFill>
        <p:spPr>
          <a:xfrm>
            <a:off x="8928541" y="5668204"/>
            <a:ext cx="498753" cy="498754"/>
          </a:xfrm>
          <a:prstGeom prst="rect">
            <a:avLst/>
          </a:prstGeom>
          <a:solidFill>
            <a:schemeClr val="tx2"/>
          </a:solidFill>
          <a:ln>
            <a:noFill/>
          </a:ln>
        </p:spPr>
      </p:pic>
      <p:pic>
        <p:nvPicPr>
          <p:cNvPr id="139" name="Picture 138">
            <a:extLst>
              <a:ext uri="{FF2B5EF4-FFF2-40B4-BE49-F238E27FC236}">
                <a16:creationId xmlns:a16="http://schemas.microsoft.com/office/drawing/2014/main" id="{7307E4D7-F944-49EE-A43D-4BE7366F71DE}"/>
              </a:ext>
            </a:extLst>
          </p:cNvPr>
          <p:cNvPicPr>
            <a:picLocks noChangeAspect="1"/>
          </p:cNvPicPr>
          <p:nvPr/>
        </p:nvPicPr>
        <p:blipFill>
          <a:blip r:embed="rId3">
            <a:biLevel thresh="25000"/>
          </a:blip>
          <a:stretch>
            <a:fillRect/>
          </a:stretch>
        </p:blipFill>
        <p:spPr>
          <a:xfrm>
            <a:off x="2061243" y="5652027"/>
            <a:ext cx="498753" cy="498754"/>
          </a:xfrm>
          <a:prstGeom prst="rect">
            <a:avLst/>
          </a:prstGeom>
          <a:solidFill>
            <a:schemeClr val="tx2"/>
          </a:solidFill>
          <a:ln>
            <a:noFill/>
          </a:ln>
        </p:spPr>
      </p:pic>
      <p:pic>
        <p:nvPicPr>
          <p:cNvPr id="140" name="Picture 139">
            <a:extLst>
              <a:ext uri="{FF2B5EF4-FFF2-40B4-BE49-F238E27FC236}">
                <a16:creationId xmlns:a16="http://schemas.microsoft.com/office/drawing/2014/main" id="{6148673D-DF07-4DE6-BBAC-09F62982EAF0}"/>
              </a:ext>
            </a:extLst>
          </p:cNvPr>
          <p:cNvPicPr>
            <a:picLocks noChangeAspect="1"/>
          </p:cNvPicPr>
          <p:nvPr/>
        </p:nvPicPr>
        <p:blipFill>
          <a:blip r:embed="rId3">
            <a:biLevel thresh="25000"/>
          </a:blip>
          <a:stretch>
            <a:fillRect/>
          </a:stretch>
        </p:blipFill>
        <p:spPr>
          <a:xfrm>
            <a:off x="2770729" y="5648644"/>
            <a:ext cx="498753" cy="498754"/>
          </a:xfrm>
          <a:prstGeom prst="rect">
            <a:avLst/>
          </a:prstGeom>
          <a:solidFill>
            <a:schemeClr val="tx2"/>
          </a:solidFill>
          <a:ln>
            <a:noFill/>
          </a:ln>
        </p:spPr>
      </p:pic>
      <p:pic>
        <p:nvPicPr>
          <p:cNvPr id="141" name="Picture 140">
            <a:extLst>
              <a:ext uri="{FF2B5EF4-FFF2-40B4-BE49-F238E27FC236}">
                <a16:creationId xmlns:a16="http://schemas.microsoft.com/office/drawing/2014/main" id="{39D70900-98CF-4BFE-95B9-703334DDDCE6}"/>
              </a:ext>
            </a:extLst>
          </p:cNvPr>
          <p:cNvPicPr>
            <a:picLocks noChangeAspect="1"/>
          </p:cNvPicPr>
          <p:nvPr/>
        </p:nvPicPr>
        <p:blipFill>
          <a:blip r:embed="rId3">
            <a:biLevel thresh="25000"/>
          </a:blip>
          <a:stretch>
            <a:fillRect/>
          </a:stretch>
        </p:blipFill>
        <p:spPr>
          <a:xfrm>
            <a:off x="3500948" y="5656924"/>
            <a:ext cx="498753" cy="498754"/>
          </a:xfrm>
          <a:prstGeom prst="rect">
            <a:avLst/>
          </a:prstGeom>
          <a:solidFill>
            <a:schemeClr val="tx2"/>
          </a:solidFill>
          <a:ln>
            <a:noFill/>
          </a:ln>
        </p:spPr>
      </p:pic>
      <p:pic>
        <p:nvPicPr>
          <p:cNvPr id="142" name="Picture 141">
            <a:extLst>
              <a:ext uri="{FF2B5EF4-FFF2-40B4-BE49-F238E27FC236}">
                <a16:creationId xmlns:a16="http://schemas.microsoft.com/office/drawing/2014/main" id="{EEDB2740-EB5D-4BA1-B65B-CA736A6FD5D9}"/>
              </a:ext>
            </a:extLst>
          </p:cNvPr>
          <p:cNvPicPr>
            <a:picLocks noChangeAspect="1"/>
          </p:cNvPicPr>
          <p:nvPr/>
        </p:nvPicPr>
        <p:blipFill>
          <a:blip r:embed="rId3">
            <a:biLevel thresh="25000"/>
          </a:blip>
          <a:stretch>
            <a:fillRect/>
          </a:stretch>
        </p:blipFill>
        <p:spPr>
          <a:xfrm>
            <a:off x="4261102" y="5653666"/>
            <a:ext cx="498753" cy="498754"/>
          </a:xfrm>
          <a:prstGeom prst="rect">
            <a:avLst/>
          </a:prstGeom>
          <a:solidFill>
            <a:schemeClr val="tx2"/>
          </a:solidFill>
          <a:ln>
            <a:noFill/>
          </a:ln>
        </p:spPr>
      </p:pic>
      <p:pic>
        <p:nvPicPr>
          <p:cNvPr id="143" name="Picture 142">
            <a:extLst>
              <a:ext uri="{FF2B5EF4-FFF2-40B4-BE49-F238E27FC236}">
                <a16:creationId xmlns:a16="http://schemas.microsoft.com/office/drawing/2014/main" id="{575BD109-D291-442D-97CE-2E5F160CF634}"/>
              </a:ext>
            </a:extLst>
          </p:cNvPr>
          <p:cNvPicPr>
            <a:picLocks noChangeAspect="1"/>
          </p:cNvPicPr>
          <p:nvPr/>
        </p:nvPicPr>
        <p:blipFill>
          <a:blip r:embed="rId3">
            <a:biLevel thresh="25000"/>
          </a:blip>
          <a:stretch>
            <a:fillRect/>
          </a:stretch>
        </p:blipFill>
        <p:spPr>
          <a:xfrm>
            <a:off x="5068087" y="5656924"/>
            <a:ext cx="498753" cy="498754"/>
          </a:xfrm>
          <a:prstGeom prst="rect">
            <a:avLst/>
          </a:prstGeom>
          <a:solidFill>
            <a:schemeClr val="tx2"/>
          </a:solidFill>
          <a:ln>
            <a:noFill/>
          </a:ln>
        </p:spPr>
      </p:pic>
      <p:pic>
        <p:nvPicPr>
          <p:cNvPr id="144" name="Picture 143">
            <a:extLst>
              <a:ext uri="{FF2B5EF4-FFF2-40B4-BE49-F238E27FC236}">
                <a16:creationId xmlns:a16="http://schemas.microsoft.com/office/drawing/2014/main" id="{F04E028D-9EC4-4B17-8483-804CE661BFFF}"/>
              </a:ext>
            </a:extLst>
          </p:cNvPr>
          <p:cNvPicPr>
            <a:picLocks noChangeAspect="1"/>
          </p:cNvPicPr>
          <p:nvPr/>
        </p:nvPicPr>
        <p:blipFill>
          <a:blip r:embed="rId3">
            <a:biLevel thresh="25000"/>
          </a:blip>
          <a:stretch>
            <a:fillRect/>
          </a:stretch>
        </p:blipFill>
        <p:spPr>
          <a:xfrm>
            <a:off x="5828581" y="5642555"/>
            <a:ext cx="498753" cy="498754"/>
          </a:xfrm>
          <a:prstGeom prst="rect">
            <a:avLst/>
          </a:prstGeom>
          <a:solidFill>
            <a:schemeClr val="tx2"/>
          </a:solidFill>
          <a:ln>
            <a:noFill/>
          </a:ln>
        </p:spPr>
      </p:pic>
      <p:pic>
        <p:nvPicPr>
          <p:cNvPr id="145" name="Picture 144">
            <a:extLst>
              <a:ext uri="{FF2B5EF4-FFF2-40B4-BE49-F238E27FC236}">
                <a16:creationId xmlns:a16="http://schemas.microsoft.com/office/drawing/2014/main" id="{F0BE5072-0A2D-4D92-A4FA-52523C09780E}"/>
              </a:ext>
            </a:extLst>
          </p:cNvPr>
          <p:cNvPicPr>
            <a:picLocks noChangeAspect="1"/>
          </p:cNvPicPr>
          <p:nvPr/>
        </p:nvPicPr>
        <p:blipFill>
          <a:blip r:embed="rId3">
            <a:biLevel thresh="25000"/>
          </a:blip>
          <a:stretch>
            <a:fillRect/>
          </a:stretch>
        </p:blipFill>
        <p:spPr>
          <a:xfrm>
            <a:off x="6577603" y="5642555"/>
            <a:ext cx="498753" cy="498754"/>
          </a:xfrm>
          <a:prstGeom prst="rect">
            <a:avLst/>
          </a:prstGeom>
          <a:solidFill>
            <a:schemeClr val="tx2"/>
          </a:solidFill>
          <a:ln>
            <a:noFill/>
          </a:ln>
        </p:spPr>
      </p:pic>
      <p:pic>
        <p:nvPicPr>
          <p:cNvPr id="146" name="Picture 145">
            <a:extLst>
              <a:ext uri="{FF2B5EF4-FFF2-40B4-BE49-F238E27FC236}">
                <a16:creationId xmlns:a16="http://schemas.microsoft.com/office/drawing/2014/main" id="{B72FC6FD-5EBD-4BEC-9BA5-02882D482FD4}"/>
              </a:ext>
            </a:extLst>
          </p:cNvPr>
          <p:cNvPicPr>
            <a:picLocks noChangeAspect="1"/>
          </p:cNvPicPr>
          <p:nvPr/>
        </p:nvPicPr>
        <p:blipFill>
          <a:blip r:embed="rId3">
            <a:biLevel thresh="25000"/>
          </a:blip>
          <a:stretch>
            <a:fillRect/>
          </a:stretch>
        </p:blipFill>
        <p:spPr>
          <a:xfrm>
            <a:off x="7374716" y="6156939"/>
            <a:ext cx="498753" cy="498754"/>
          </a:xfrm>
          <a:prstGeom prst="rect">
            <a:avLst/>
          </a:prstGeom>
          <a:solidFill>
            <a:schemeClr val="tx2"/>
          </a:solidFill>
          <a:ln>
            <a:noFill/>
          </a:ln>
        </p:spPr>
      </p:pic>
      <p:pic>
        <p:nvPicPr>
          <p:cNvPr id="147" name="Picture 146">
            <a:extLst>
              <a:ext uri="{FF2B5EF4-FFF2-40B4-BE49-F238E27FC236}">
                <a16:creationId xmlns:a16="http://schemas.microsoft.com/office/drawing/2014/main" id="{DF355115-BBDE-4AAD-AE7A-D59075672713}"/>
              </a:ext>
            </a:extLst>
          </p:cNvPr>
          <p:cNvPicPr>
            <a:picLocks noChangeAspect="1"/>
          </p:cNvPicPr>
          <p:nvPr/>
        </p:nvPicPr>
        <p:blipFill>
          <a:blip r:embed="rId3">
            <a:biLevel thresh="25000"/>
          </a:blip>
          <a:stretch>
            <a:fillRect/>
          </a:stretch>
        </p:blipFill>
        <p:spPr>
          <a:xfrm>
            <a:off x="8157165" y="6173116"/>
            <a:ext cx="498753" cy="498754"/>
          </a:xfrm>
          <a:prstGeom prst="rect">
            <a:avLst/>
          </a:prstGeom>
          <a:solidFill>
            <a:schemeClr val="tx2"/>
          </a:solidFill>
          <a:ln>
            <a:noFill/>
          </a:ln>
        </p:spPr>
      </p:pic>
      <p:pic>
        <p:nvPicPr>
          <p:cNvPr id="148" name="Picture 147">
            <a:extLst>
              <a:ext uri="{FF2B5EF4-FFF2-40B4-BE49-F238E27FC236}">
                <a16:creationId xmlns:a16="http://schemas.microsoft.com/office/drawing/2014/main" id="{86AF9C0B-6EF3-435D-8A5D-4EE724489033}"/>
              </a:ext>
            </a:extLst>
          </p:cNvPr>
          <p:cNvPicPr>
            <a:picLocks noChangeAspect="1"/>
          </p:cNvPicPr>
          <p:nvPr/>
        </p:nvPicPr>
        <p:blipFill>
          <a:blip r:embed="rId3">
            <a:biLevel thresh="25000"/>
          </a:blip>
          <a:stretch>
            <a:fillRect/>
          </a:stretch>
        </p:blipFill>
        <p:spPr>
          <a:xfrm>
            <a:off x="8938859" y="6173116"/>
            <a:ext cx="498753" cy="498754"/>
          </a:xfrm>
          <a:prstGeom prst="rect">
            <a:avLst/>
          </a:prstGeom>
          <a:solidFill>
            <a:schemeClr val="tx2"/>
          </a:solidFill>
          <a:ln>
            <a:noFill/>
          </a:ln>
        </p:spPr>
      </p:pic>
      <p:pic>
        <p:nvPicPr>
          <p:cNvPr id="149" name="Picture 148">
            <a:extLst>
              <a:ext uri="{FF2B5EF4-FFF2-40B4-BE49-F238E27FC236}">
                <a16:creationId xmlns:a16="http://schemas.microsoft.com/office/drawing/2014/main" id="{78546122-18E7-44EA-B85D-82658A7D568C}"/>
              </a:ext>
            </a:extLst>
          </p:cNvPr>
          <p:cNvPicPr>
            <a:picLocks noChangeAspect="1"/>
          </p:cNvPicPr>
          <p:nvPr/>
        </p:nvPicPr>
        <p:blipFill>
          <a:blip r:embed="rId3">
            <a:biLevel thresh="25000"/>
          </a:blip>
          <a:stretch>
            <a:fillRect/>
          </a:stretch>
        </p:blipFill>
        <p:spPr>
          <a:xfrm>
            <a:off x="2071561" y="6156939"/>
            <a:ext cx="498753" cy="498754"/>
          </a:xfrm>
          <a:prstGeom prst="rect">
            <a:avLst/>
          </a:prstGeom>
          <a:solidFill>
            <a:schemeClr val="tx2"/>
          </a:solidFill>
          <a:ln>
            <a:noFill/>
          </a:ln>
        </p:spPr>
      </p:pic>
      <p:pic>
        <p:nvPicPr>
          <p:cNvPr id="150" name="Picture 149">
            <a:extLst>
              <a:ext uri="{FF2B5EF4-FFF2-40B4-BE49-F238E27FC236}">
                <a16:creationId xmlns:a16="http://schemas.microsoft.com/office/drawing/2014/main" id="{10ED7008-31C0-43B8-815E-C14895A7594E}"/>
              </a:ext>
            </a:extLst>
          </p:cNvPr>
          <p:cNvPicPr>
            <a:picLocks noChangeAspect="1"/>
          </p:cNvPicPr>
          <p:nvPr/>
        </p:nvPicPr>
        <p:blipFill>
          <a:blip r:embed="rId3">
            <a:biLevel thresh="25000"/>
          </a:blip>
          <a:stretch>
            <a:fillRect/>
          </a:stretch>
        </p:blipFill>
        <p:spPr>
          <a:xfrm>
            <a:off x="2781047" y="6153556"/>
            <a:ext cx="498753" cy="498754"/>
          </a:xfrm>
          <a:prstGeom prst="rect">
            <a:avLst/>
          </a:prstGeom>
          <a:solidFill>
            <a:schemeClr val="tx2"/>
          </a:solidFill>
          <a:ln>
            <a:noFill/>
          </a:ln>
        </p:spPr>
      </p:pic>
      <p:pic>
        <p:nvPicPr>
          <p:cNvPr id="151" name="Picture 150">
            <a:extLst>
              <a:ext uri="{FF2B5EF4-FFF2-40B4-BE49-F238E27FC236}">
                <a16:creationId xmlns:a16="http://schemas.microsoft.com/office/drawing/2014/main" id="{3DD40A7D-869D-4AF2-8C84-B0C1B38583CE}"/>
              </a:ext>
            </a:extLst>
          </p:cNvPr>
          <p:cNvPicPr>
            <a:picLocks noChangeAspect="1"/>
          </p:cNvPicPr>
          <p:nvPr/>
        </p:nvPicPr>
        <p:blipFill>
          <a:blip r:embed="rId3">
            <a:biLevel thresh="25000"/>
          </a:blip>
          <a:stretch>
            <a:fillRect/>
          </a:stretch>
        </p:blipFill>
        <p:spPr>
          <a:xfrm>
            <a:off x="3511266" y="6161836"/>
            <a:ext cx="498753" cy="498754"/>
          </a:xfrm>
          <a:prstGeom prst="rect">
            <a:avLst/>
          </a:prstGeom>
          <a:solidFill>
            <a:schemeClr val="tx2"/>
          </a:solidFill>
          <a:ln>
            <a:noFill/>
          </a:ln>
        </p:spPr>
      </p:pic>
      <p:pic>
        <p:nvPicPr>
          <p:cNvPr id="152" name="Picture 151">
            <a:extLst>
              <a:ext uri="{FF2B5EF4-FFF2-40B4-BE49-F238E27FC236}">
                <a16:creationId xmlns:a16="http://schemas.microsoft.com/office/drawing/2014/main" id="{7F376D11-3E83-4E15-96F9-B012294A3247}"/>
              </a:ext>
            </a:extLst>
          </p:cNvPr>
          <p:cNvPicPr>
            <a:picLocks noChangeAspect="1"/>
          </p:cNvPicPr>
          <p:nvPr/>
        </p:nvPicPr>
        <p:blipFill>
          <a:blip r:embed="rId3">
            <a:biLevel thresh="25000"/>
          </a:blip>
          <a:stretch>
            <a:fillRect/>
          </a:stretch>
        </p:blipFill>
        <p:spPr>
          <a:xfrm>
            <a:off x="4271420" y="6158578"/>
            <a:ext cx="498753" cy="498754"/>
          </a:xfrm>
          <a:prstGeom prst="rect">
            <a:avLst/>
          </a:prstGeom>
          <a:solidFill>
            <a:schemeClr val="tx2"/>
          </a:solidFill>
          <a:ln>
            <a:noFill/>
          </a:ln>
        </p:spPr>
      </p:pic>
      <p:pic>
        <p:nvPicPr>
          <p:cNvPr id="153" name="Picture 152">
            <a:extLst>
              <a:ext uri="{FF2B5EF4-FFF2-40B4-BE49-F238E27FC236}">
                <a16:creationId xmlns:a16="http://schemas.microsoft.com/office/drawing/2014/main" id="{3699FB30-E27F-449F-9649-5371611C337A}"/>
              </a:ext>
            </a:extLst>
          </p:cNvPr>
          <p:cNvPicPr>
            <a:picLocks noChangeAspect="1"/>
          </p:cNvPicPr>
          <p:nvPr/>
        </p:nvPicPr>
        <p:blipFill>
          <a:blip r:embed="rId3">
            <a:biLevel thresh="25000"/>
          </a:blip>
          <a:stretch>
            <a:fillRect/>
          </a:stretch>
        </p:blipFill>
        <p:spPr>
          <a:xfrm>
            <a:off x="5078405" y="6161836"/>
            <a:ext cx="498753" cy="498754"/>
          </a:xfrm>
          <a:prstGeom prst="rect">
            <a:avLst/>
          </a:prstGeom>
          <a:solidFill>
            <a:schemeClr val="tx2"/>
          </a:solidFill>
          <a:ln>
            <a:noFill/>
          </a:ln>
        </p:spPr>
      </p:pic>
      <p:pic>
        <p:nvPicPr>
          <p:cNvPr id="154" name="Picture 153">
            <a:extLst>
              <a:ext uri="{FF2B5EF4-FFF2-40B4-BE49-F238E27FC236}">
                <a16:creationId xmlns:a16="http://schemas.microsoft.com/office/drawing/2014/main" id="{79082341-7572-40CE-A88D-2D3D6D56D3BF}"/>
              </a:ext>
            </a:extLst>
          </p:cNvPr>
          <p:cNvPicPr>
            <a:picLocks noChangeAspect="1"/>
          </p:cNvPicPr>
          <p:nvPr/>
        </p:nvPicPr>
        <p:blipFill>
          <a:blip r:embed="rId3">
            <a:biLevel thresh="25000"/>
          </a:blip>
          <a:stretch>
            <a:fillRect/>
          </a:stretch>
        </p:blipFill>
        <p:spPr>
          <a:xfrm>
            <a:off x="5838899" y="6147467"/>
            <a:ext cx="498753" cy="498754"/>
          </a:xfrm>
          <a:prstGeom prst="rect">
            <a:avLst/>
          </a:prstGeom>
          <a:solidFill>
            <a:schemeClr val="tx2"/>
          </a:solidFill>
          <a:ln>
            <a:noFill/>
          </a:ln>
        </p:spPr>
      </p:pic>
      <p:pic>
        <p:nvPicPr>
          <p:cNvPr id="155" name="Picture 154">
            <a:extLst>
              <a:ext uri="{FF2B5EF4-FFF2-40B4-BE49-F238E27FC236}">
                <a16:creationId xmlns:a16="http://schemas.microsoft.com/office/drawing/2014/main" id="{F0C7FA7F-ECF2-43C0-BF53-D75201F95D78}"/>
              </a:ext>
            </a:extLst>
          </p:cNvPr>
          <p:cNvPicPr>
            <a:picLocks noChangeAspect="1"/>
          </p:cNvPicPr>
          <p:nvPr/>
        </p:nvPicPr>
        <p:blipFill>
          <a:blip r:embed="rId3">
            <a:biLevel thresh="25000"/>
          </a:blip>
          <a:stretch>
            <a:fillRect/>
          </a:stretch>
        </p:blipFill>
        <p:spPr>
          <a:xfrm>
            <a:off x="6587921" y="6147467"/>
            <a:ext cx="498753" cy="498754"/>
          </a:xfrm>
          <a:prstGeom prst="rect">
            <a:avLst/>
          </a:prstGeom>
          <a:solidFill>
            <a:schemeClr val="tx2"/>
          </a:solidFill>
          <a:ln>
            <a:noFill/>
          </a:ln>
        </p:spPr>
      </p:pic>
      <p:pic>
        <p:nvPicPr>
          <p:cNvPr id="156" name="Picture 155">
            <a:extLst>
              <a:ext uri="{FF2B5EF4-FFF2-40B4-BE49-F238E27FC236}">
                <a16:creationId xmlns:a16="http://schemas.microsoft.com/office/drawing/2014/main" id="{40F4C088-6D5A-4B8D-83DC-17E7E510FEDD}"/>
              </a:ext>
            </a:extLst>
          </p:cNvPr>
          <p:cNvPicPr>
            <a:picLocks noChangeAspect="1"/>
          </p:cNvPicPr>
          <p:nvPr/>
        </p:nvPicPr>
        <p:blipFill>
          <a:blip r:embed="rId3">
            <a:biLevel thresh="25000"/>
          </a:blip>
          <a:stretch>
            <a:fillRect/>
          </a:stretch>
        </p:blipFill>
        <p:spPr>
          <a:xfrm>
            <a:off x="9741582" y="4624427"/>
            <a:ext cx="498753" cy="498754"/>
          </a:xfrm>
          <a:prstGeom prst="rect">
            <a:avLst/>
          </a:prstGeom>
          <a:solidFill>
            <a:schemeClr val="tx2"/>
          </a:solidFill>
          <a:ln>
            <a:noFill/>
          </a:ln>
        </p:spPr>
      </p:pic>
      <p:pic>
        <p:nvPicPr>
          <p:cNvPr id="157" name="Picture 156">
            <a:extLst>
              <a:ext uri="{FF2B5EF4-FFF2-40B4-BE49-F238E27FC236}">
                <a16:creationId xmlns:a16="http://schemas.microsoft.com/office/drawing/2014/main" id="{4DCF1A37-6282-4CAF-BF0A-715F9F0EEA03}"/>
              </a:ext>
            </a:extLst>
          </p:cNvPr>
          <p:cNvPicPr>
            <a:picLocks noChangeAspect="1"/>
          </p:cNvPicPr>
          <p:nvPr/>
        </p:nvPicPr>
        <p:blipFill>
          <a:blip r:embed="rId3">
            <a:biLevel thresh="25000"/>
          </a:blip>
          <a:stretch>
            <a:fillRect/>
          </a:stretch>
        </p:blipFill>
        <p:spPr>
          <a:xfrm>
            <a:off x="10430895" y="4624427"/>
            <a:ext cx="498753" cy="498754"/>
          </a:xfrm>
          <a:prstGeom prst="rect">
            <a:avLst/>
          </a:prstGeom>
          <a:solidFill>
            <a:schemeClr val="tx2"/>
          </a:solidFill>
          <a:ln>
            <a:noFill/>
          </a:ln>
        </p:spPr>
      </p:pic>
      <p:pic>
        <p:nvPicPr>
          <p:cNvPr id="158" name="Picture 157">
            <a:extLst>
              <a:ext uri="{FF2B5EF4-FFF2-40B4-BE49-F238E27FC236}">
                <a16:creationId xmlns:a16="http://schemas.microsoft.com/office/drawing/2014/main" id="{70447802-30D3-413B-B6AE-476F4A5A7BBA}"/>
              </a:ext>
            </a:extLst>
          </p:cNvPr>
          <p:cNvPicPr>
            <a:picLocks noChangeAspect="1"/>
          </p:cNvPicPr>
          <p:nvPr/>
        </p:nvPicPr>
        <p:blipFill>
          <a:blip r:embed="rId3">
            <a:biLevel thresh="25000"/>
          </a:blip>
          <a:stretch>
            <a:fillRect/>
          </a:stretch>
        </p:blipFill>
        <p:spPr>
          <a:xfrm>
            <a:off x="9733462" y="5195681"/>
            <a:ext cx="498753" cy="498754"/>
          </a:xfrm>
          <a:prstGeom prst="rect">
            <a:avLst/>
          </a:prstGeom>
          <a:solidFill>
            <a:schemeClr val="tx2"/>
          </a:solidFill>
          <a:ln>
            <a:noFill/>
          </a:ln>
        </p:spPr>
      </p:pic>
      <p:pic>
        <p:nvPicPr>
          <p:cNvPr id="159" name="Picture 158">
            <a:extLst>
              <a:ext uri="{FF2B5EF4-FFF2-40B4-BE49-F238E27FC236}">
                <a16:creationId xmlns:a16="http://schemas.microsoft.com/office/drawing/2014/main" id="{15838EBC-D802-4CCC-BCD6-4D1D2674D5E7}"/>
              </a:ext>
            </a:extLst>
          </p:cNvPr>
          <p:cNvPicPr>
            <a:picLocks noChangeAspect="1"/>
          </p:cNvPicPr>
          <p:nvPr/>
        </p:nvPicPr>
        <p:blipFill>
          <a:blip r:embed="rId3">
            <a:biLevel thresh="25000"/>
          </a:blip>
          <a:stretch>
            <a:fillRect/>
          </a:stretch>
        </p:blipFill>
        <p:spPr>
          <a:xfrm>
            <a:off x="10422775" y="5195681"/>
            <a:ext cx="498753" cy="498754"/>
          </a:xfrm>
          <a:prstGeom prst="rect">
            <a:avLst/>
          </a:prstGeom>
          <a:solidFill>
            <a:schemeClr val="tx2"/>
          </a:solidFill>
          <a:ln>
            <a:noFill/>
          </a:ln>
        </p:spPr>
      </p:pic>
      <p:pic>
        <p:nvPicPr>
          <p:cNvPr id="160" name="Picture 159">
            <a:extLst>
              <a:ext uri="{FF2B5EF4-FFF2-40B4-BE49-F238E27FC236}">
                <a16:creationId xmlns:a16="http://schemas.microsoft.com/office/drawing/2014/main" id="{082DFC28-BB56-4C9B-9ECF-43DF19BD606C}"/>
              </a:ext>
            </a:extLst>
          </p:cNvPr>
          <p:cNvPicPr>
            <a:picLocks noChangeAspect="1"/>
          </p:cNvPicPr>
          <p:nvPr/>
        </p:nvPicPr>
        <p:blipFill>
          <a:blip r:embed="rId3">
            <a:biLevel thresh="25000"/>
          </a:blip>
          <a:stretch>
            <a:fillRect/>
          </a:stretch>
        </p:blipFill>
        <p:spPr>
          <a:xfrm>
            <a:off x="9733155" y="5673360"/>
            <a:ext cx="498753" cy="498754"/>
          </a:xfrm>
          <a:prstGeom prst="rect">
            <a:avLst/>
          </a:prstGeom>
          <a:solidFill>
            <a:schemeClr val="tx2"/>
          </a:solidFill>
          <a:ln>
            <a:noFill/>
          </a:ln>
        </p:spPr>
      </p:pic>
      <p:pic>
        <p:nvPicPr>
          <p:cNvPr id="161" name="Picture 160">
            <a:extLst>
              <a:ext uri="{FF2B5EF4-FFF2-40B4-BE49-F238E27FC236}">
                <a16:creationId xmlns:a16="http://schemas.microsoft.com/office/drawing/2014/main" id="{F3039DD0-705F-455B-B1BB-AAAA07FF9D6F}"/>
              </a:ext>
            </a:extLst>
          </p:cNvPr>
          <p:cNvPicPr>
            <a:picLocks noChangeAspect="1"/>
          </p:cNvPicPr>
          <p:nvPr/>
        </p:nvPicPr>
        <p:blipFill>
          <a:blip r:embed="rId3">
            <a:biLevel thresh="25000"/>
          </a:blip>
          <a:stretch>
            <a:fillRect/>
          </a:stretch>
        </p:blipFill>
        <p:spPr>
          <a:xfrm>
            <a:off x="10422468" y="5673360"/>
            <a:ext cx="498753" cy="498754"/>
          </a:xfrm>
          <a:prstGeom prst="rect">
            <a:avLst/>
          </a:prstGeom>
          <a:solidFill>
            <a:schemeClr val="tx2"/>
          </a:solidFill>
          <a:ln>
            <a:noFill/>
          </a:ln>
        </p:spPr>
      </p:pic>
      <p:pic>
        <p:nvPicPr>
          <p:cNvPr id="162" name="Picture 161">
            <a:extLst>
              <a:ext uri="{FF2B5EF4-FFF2-40B4-BE49-F238E27FC236}">
                <a16:creationId xmlns:a16="http://schemas.microsoft.com/office/drawing/2014/main" id="{DFFAD63C-D1CA-40BC-B79C-04A595F82274}"/>
              </a:ext>
            </a:extLst>
          </p:cNvPr>
          <p:cNvPicPr>
            <a:picLocks noChangeAspect="1"/>
          </p:cNvPicPr>
          <p:nvPr/>
        </p:nvPicPr>
        <p:blipFill>
          <a:blip r:embed="rId3">
            <a:biLevel thresh="25000"/>
          </a:blip>
          <a:stretch>
            <a:fillRect/>
          </a:stretch>
        </p:blipFill>
        <p:spPr>
          <a:xfrm>
            <a:off x="9741582" y="6156939"/>
            <a:ext cx="498753" cy="498754"/>
          </a:xfrm>
          <a:prstGeom prst="rect">
            <a:avLst/>
          </a:prstGeom>
          <a:solidFill>
            <a:schemeClr val="tx2"/>
          </a:solidFill>
          <a:ln>
            <a:noFill/>
          </a:ln>
        </p:spPr>
      </p:pic>
      <p:pic>
        <p:nvPicPr>
          <p:cNvPr id="163" name="Picture 162">
            <a:extLst>
              <a:ext uri="{FF2B5EF4-FFF2-40B4-BE49-F238E27FC236}">
                <a16:creationId xmlns:a16="http://schemas.microsoft.com/office/drawing/2014/main" id="{69366507-602C-4A2F-98D7-9AEF3DFCFBD1}"/>
              </a:ext>
            </a:extLst>
          </p:cNvPr>
          <p:cNvPicPr>
            <a:picLocks noChangeAspect="1"/>
          </p:cNvPicPr>
          <p:nvPr/>
        </p:nvPicPr>
        <p:blipFill>
          <a:blip r:embed="rId3">
            <a:biLevel thresh="25000"/>
          </a:blip>
          <a:stretch>
            <a:fillRect/>
          </a:stretch>
        </p:blipFill>
        <p:spPr>
          <a:xfrm>
            <a:off x="10430895" y="6156939"/>
            <a:ext cx="498753" cy="498754"/>
          </a:xfrm>
          <a:prstGeom prst="rect">
            <a:avLst/>
          </a:prstGeom>
          <a:solidFill>
            <a:schemeClr val="tx2"/>
          </a:solidFill>
          <a:ln>
            <a:noFill/>
          </a:ln>
        </p:spPr>
      </p:pic>
      <p:pic>
        <p:nvPicPr>
          <p:cNvPr id="166" name="Compute Node 05">
            <a:extLst>
              <a:ext uri="{FF2B5EF4-FFF2-40B4-BE49-F238E27FC236}">
                <a16:creationId xmlns:a16="http://schemas.microsoft.com/office/drawing/2014/main" id="{A5AD4A92-6188-43C3-8816-C9BAE88E91CA}"/>
              </a:ext>
            </a:extLst>
          </p:cNvPr>
          <p:cNvPicPr>
            <a:picLocks noChangeAspect="1"/>
          </p:cNvPicPr>
          <p:nvPr/>
        </p:nvPicPr>
        <p:blipFill>
          <a:blip r:embed="rId4">
            <a:biLevel thresh="25000"/>
          </a:blip>
          <a:stretch>
            <a:fillRect/>
          </a:stretch>
        </p:blipFill>
        <p:spPr>
          <a:xfrm>
            <a:off x="6245279" y="2802243"/>
            <a:ext cx="780179" cy="780179"/>
          </a:xfrm>
          <a:prstGeom prst="rect">
            <a:avLst/>
          </a:prstGeom>
          <a:ln>
            <a:noFill/>
          </a:ln>
        </p:spPr>
      </p:pic>
      <p:pic>
        <p:nvPicPr>
          <p:cNvPr id="167" name="Compute Node 05">
            <a:extLst>
              <a:ext uri="{FF2B5EF4-FFF2-40B4-BE49-F238E27FC236}">
                <a16:creationId xmlns:a16="http://schemas.microsoft.com/office/drawing/2014/main" id="{108399F8-87F2-430A-8B1B-93CB12AF6C42}"/>
              </a:ext>
            </a:extLst>
          </p:cNvPr>
          <p:cNvPicPr>
            <a:picLocks noChangeAspect="1"/>
          </p:cNvPicPr>
          <p:nvPr/>
        </p:nvPicPr>
        <p:blipFill>
          <a:blip r:embed="rId4">
            <a:biLevel thresh="25000"/>
          </a:blip>
          <a:stretch>
            <a:fillRect/>
          </a:stretch>
        </p:blipFill>
        <p:spPr>
          <a:xfrm>
            <a:off x="7076356" y="2789963"/>
            <a:ext cx="780179" cy="780179"/>
          </a:xfrm>
          <a:prstGeom prst="rect">
            <a:avLst/>
          </a:prstGeom>
          <a:ln>
            <a:noFill/>
          </a:ln>
        </p:spPr>
      </p:pic>
      <p:pic>
        <p:nvPicPr>
          <p:cNvPr id="168" name="Compute Node 05">
            <a:extLst>
              <a:ext uri="{FF2B5EF4-FFF2-40B4-BE49-F238E27FC236}">
                <a16:creationId xmlns:a16="http://schemas.microsoft.com/office/drawing/2014/main" id="{2E41E9EA-2B08-45FB-ADFC-1D542339BB62}"/>
              </a:ext>
            </a:extLst>
          </p:cNvPr>
          <p:cNvPicPr>
            <a:picLocks noChangeAspect="1"/>
          </p:cNvPicPr>
          <p:nvPr/>
        </p:nvPicPr>
        <p:blipFill>
          <a:blip r:embed="rId4">
            <a:biLevel thresh="25000"/>
          </a:blip>
          <a:stretch>
            <a:fillRect/>
          </a:stretch>
        </p:blipFill>
        <p:spPr>
          <a:xfrm>
            <a:off x="7907433" y="2789962"/>
            <a:ext cx="780179" cy="780179"/>
          </a:xfrm>
          <a:prstGeom prst="rect">
            <a:avLst/>
          </a:prstGeom>
          <a:ln>
            <a:noFill/>
          </a:ln>
        </p:spPr>
      </p:pic>
      <p:pic>
        <p:nvPicPr>
          <p:cNvPr id="169" name="Compute Node 05">
            <a:extLst>
              <a:ext uri="{FF2B5EF4-FFF2-40B4-BE49-F238E27FC236}">
                <a16:creationId xmlns:a16="http://schemas.microsoft.com/office/drawing/2014/main" id="{12530F45-5984-47E5-A620-0D52C2B8BAAD}"/>
              </a:ext>
            </a:extLst>
          </p:cNvPr>
          <p:cNvPicPr>
            <a:picLocks noChangeAspect="1"/>
          </p:cNvPicPr>
          <p:nvPr/>
        </p:nvPicPr>
        <p:blipFill>
          <a:blip r:embed="rId4">
            <a:biLevel thresh="25000"/>
          </a:blip>
          <a:stretch>
            <a:fillRect/>
          </a:stretch>
        </p:blipFill>
        <p:spPr>
          <a:xfrm>
            <a:off x="8738510" y="2784908"/>
            <a:ext cx="780179" cy="780179"/>
          </a:xfrm>
          <a:prstGeom prst="rect">
            <a:avLst/>
          </a:prstGeom>
          <a:ln>
            <a:noFill/>
          </a:ln>
        </p:spPr>
      </p:pic>
      <p:pic>
        <p:nvPicPr>
          <p:cNvPr id="170" name="Compute Node 05">
            <a:extLst>
              <a:ext uri="{FF2B5EF4-FFF2-40B4-BE49-F238E27FC236}">
                <a16:creationId xmlns:a16="http://schemas.microsoft.com/office/drawing/2014/main" id="{7F16DDDC-8648-4FA2-AEF2-E08672EE90F9}"/>
              </a:ext>
            </a:extLst>
          </p:cNvPr>
          <p:cNvPicPr>
            <a:picLocks noChangeAspect="1"/>
          </p:cNvPicPr>
          <p:nvPr/>
        </p:nvPicPr>
        <p:blipFill>
          <a:blip r:embed="rId4">
            <a:biLevel thresh="25000"/>
          </a:blip>
          <a:stretch>
            <a:fillRect/>
          </a:stretch>
        </p:blipFill>
        <p:spPr>
          <a:xfrm>
            <a:off x="9569587" y="2784907"/>
            <a:ext cx="780179" cy="780179"/>
          </a:xfrm>
          <a:prstGeom prst="rect">
            <a:avLst/>
          </a:prstGeom>
          <a:ln>
            <a:noFill/>
          </a:ln>
        </p:spPr>
      </p:pic>
    </p:spTree>
    <p:extLst>
      <p:ext uri="{BB962C8B-B14F-4D97-AF65-F5344CB8AC3E}">
        <p14:creationId xmlns:p14="http://schemas.microsoft.com/office/powerpoint/2010/main" val="411968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par>
                                <p:cTn id="20" presetID="10" presetClass="entr" presetSubtype="0" fill="hold" nodeType="withEffect">
                                  <p:stCondLst>
                                    <p:cond delay="0"/>
                                  </p:stCondLst>
                                  <p:childTnLst>
                                    <p:set>
                                      <p:cBhvr>
                                        <p:cTn id="21" dur="1" fill="hold">
                                          <p:stCondLst>
                                            <p:cond delay="0"/>
                                          </p:stCondLst>
                                        </p:cTn>
                                        <p:tgtEl>
                                          <p:spTgt spid="206"/>
                                        </p:tgtEl>
                                        <p:attrNameLst>
                                          <p:attrName>style.visibility</p:attrName>
                                        </p:attrNameLst>
                                      </p:cBhvr>
                                      <p:to>
                                        <p:strVal val="visible"/>
                                      </p:to>
                                    </p:set>
                                    <p:animEffect transition="in" filter="fade">
                                      <p:cBhvr>
                                        <p:cTn id="22" dur="500"/>
                                        <p:tgtEl>
                                          <p:spTgt spid="206"/>
                                        </p:tgtEl>
                                      </p:cBhvr>
                                    </p:animEffect>
                                  </p:childTnLst>
                                </p:cTn>
                              </p:par>
                              <p:par>
                                <p:cTn id="23" presetID="10" presetClass="entr" presetSubtype="0"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p:cTn id="25" dur="500"/>
                                        <p:tgtEl>
                                          <p:spTgt spid="20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6"/>
                                        </p:tgtEl>
                                        <p:attrNameLst>
                                          <p:attrName>style.visibility</p:attrName>
                                        </p:attrNameLst>
                                      </p:cBhvr>
                                      <p:to>
                                        <p:strVal val="visible"/>
                                      </p:to>
                                    </p:set>
                                    <p:animEffect transition="in" filter="fade">
                                      <p:cBhvr>
                                        <p:cTn id="30" dur="500"/>
                                        <p:tgtEl>
                                          <p:spTgt spid="16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7"/>
                                        </p:tgtEl>
                                        <p:attrNameLst>
                                          <p:attrName>style.visibility</p:attrName>
                                        </p:attrNameLst>
                                      </p:cBhvr>
                                      <p:to>
                                        <p:strVal val="visible"/>
                                      </p:to>
                                    </p:set>
                                    <p:animEffect transition="in" filter="fade">
                                      <p:cBhvr>
                                        <p:cTn id="35" dur="500"/>
                                        <p:tgtEl>
                                          <p:spTgt spid="16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8"/>
                                        </p:tgtEl>
                                        <p:attrNameLst>
                                          <p:attrName>style.visibility</p:attrName>
                                        </p:attrNameLst>
                                      </p:cBhvr>
                                      <p:to>
                                        <p:strVal val="visible"/>
                                      </p:to>
                                    </p:set>
                                    <p:animEffect transition="in" filter="fade">
                                      <p:cBhvr>
                                        <p:cTn id="40" dur="500"/>
                                        <p:tgtEl>
                                          <p:spTgt spid="16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9"/>
                                        </p:tgtEl>
                                        <p:attrNameLst>
                                          <p:attrName>style.visibility</p:attrName>
                                        </p:attrNameLst>
                                      </p:cBhvr>
                                      <p:to>
                                        <p:strVal val="visible"/>
                                      </p:to>
                                    </p:set>
                                    <p:animEffect transition="in" filter="fade">
                                      <p:cBhvr>
                                        <p:cTn id="45" dur="500"/>
                                        <p:tgtEl>
                                          <p:spTgt spid="16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70"/>
                                        </p:tgtEl>
                                        <p:attrNameLst>
                                          <p:attrName>style.visibility</p:attrName>
                                        </p:attrNameLst>
                                      </p:cBhvr>
                                      <p:to>
                                        <p:strVal val="visible"/>
                                      </p:to>
                                    </p:set>
                                    <p:animEffect transition="in" filter="fade">
                                      <p:cBhvr>
                                        <p:cTn id="50"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itle 2"/>
          <p:cNvSpPr>
            <a:spLocks noGrp="1"/>
          </p:cNvSpPr>
          <p:nvPr>
            <p:ph type="title"/>
          </p:nvPr>
        </p:nvSpPr>
        <p:spPr/>
        <p:txBody>
          <a:bodyPr/>
          <a:lstStyle/>
          <a:p>
            <a:r>
              <a:rPr lang="en-US"/>
              <a:t>Query Execution</a:t>
            </a:r>
          </a:p>
        </p:txBody>
      </p:sp>
      <p:grpSp>
        <p:nvGrpSpPr>
          <p:cNvPr id="8" name="Group 7">
            <a:extLst>
              <a:ext uri="{FF2B5EF4-FFF2-40B4-BE49-F238E27FC236}">
                <a16:creationId xmlns:a16="http://schemas.microsoft.com/office/drawing/2014/main" id="{20E42B5F-51F5-4248-B9C6-721CE5593238}"/>
              </a:ext>
            </a:extLst>
          </p:cNvPr>
          <p:cNvGrpSpPr/>
          <p:nvPr/>
        </p:nvGrpSpPr>
        <p:grpSpPr>
          <a:xfrm>
            <a:off x="1016677" y="1708606"/>
            <a:ext cx="10403121" cy="1980106"/>
            <a:chOff x="1016677" y="1708606"/>
            <a:chExt cx="10403121" cy="1980106"/>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sp>
        <p:nvSpPr>
          <p:cNvPr id="98" name="Query">
            <a:extLst>
              <a:ext uri="{FF2B5EF4-FFF2-40B4-BE49-F238E27FC236}">
                <a16:creationId xmlns:a16="http://schemas.microsoft.com/office/drawing/2014/main" id="{BDED9EF2-7431-4DA4-9263-CF617AF8F2FD}"/>
              </a:ext>
            </a:extLst>
          </p:cNvPr>
          <p:cNvSpPr/>
          <p:nvPr/>
        </p:nvSpPr>
        <p:spPr bwMode="auto">
          <a:xfrm>
            <a:off x="5576706" y="740065"/>
            <a:ext cx="1283065" cy="978269"/>
          </a:xfrm>
          <a:prstGeom prst="downArrow">
            <a:avLst>
              <a:gd name="adj1" fmla="val 100000"/>
              <a:gd name="adj2" fmla="val 31358"/>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Query</a:t>
            </a:r>
          </a:p>
        </p:txBody>
      </p:sp>
      <p:grpSp>
        <p:nvGrpSpPr>
          <p:cNvPr id="100" name="Compute to Control">
            <a:extLst>
              <a:ext uri="{FF2B5EF4-FFF2-40B4-BE49-F238E27FC236}">
                <a16:creationId xmlns:a16="http://schemas.microsoft.com/office/drawing/2014/main" id="{6CC8F09C-2177-44C8-B707-01A708F0EAED}"/>
              </a:ext>
            </a:extLst>
          </p:cNvPr>
          <p:cNvGrpSpPr/>
          <p:nvPr/>
        </p:nvGrpSpPr>
        <p:grpSpPr>
          <a:xfrm>
            <a:off x="2815947" y="2473426"/>
            <a:ext cx="6804581" cy="642836"/>
            <a:chOff x="2815464" y="2549360"/>
            <a:chExt cx="6805546" cy="642928"/>
          </a:xfrm>
        </p:grpSpPr>
        <p:cxnSp>
          <p:nvCxnSpPr>
            <p:cNvPr id="101" name="Straight Arrow Connector 100">
              <a:extLst>
                <a:ext uri="{FF2B5EF4-FFF2-40B4-BE49-F238E27FC236}">
                  <a16:creationId xmlns:a16="http://schemas.microsoft.com/office/drawing/2014/main" id="{984017B0-69C4-4CD5-B943-900AB4A2BDBF}"/>
                </a:ext>
              </a:extLst>
            </p:cNvPr>
            <p:cNvCxnSpPr/>
            <p:nvPr/>
          </p:nvCxnSpPr>
          <p:spPr>
            <a:xfrm flipH="1">
              <a:off x="2815464"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D431689-68C2-4A7F-B687-5ADE8B108559}"/>
                </a:ext>
              </a:extLst>
            </p:cNvPr>
            <p:cNvCxnSpPr/>
            <p:nvPr/>
          </p:nvCxnSpPr>
          <p:spPr>
            <a:xfrm flipH="1">
              <a:off x="3658335" y="2549360"/>
              <a:ext cx="255990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E978373-E2C6-4493-961A-922D0330393A}"/>
                </a:ext>
              </a:extLst>
            </p:cNvPr>
            <p:cNvCxnSpPr/>
            <p:nvPr/>
          </p:nvCxnSpPr>
          <p:spPr>
            <a:xfrm flipH="1">
              <a:off x="4501206" y="2549360"/>
              <a:ext cx="171703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86CDA12-F0ED-4B87-8F03-DA2BAD75DBAE}"/>
                </a:ext>
              </a:extLst>
            </p:cNvPr>
            <p:cNvCxnSpPr/>
            <p:nvPr/>
          </p:nvCxnSpPr>
          <p:spPr>
            <a:xfrm flipH="1">
              <a:off x="618694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F31C2AD-60C8-44CA-A7D4-4500A430AE8B}"/>
                </a:ext>
              </a:extLst>
            </p:cNvPr>
            <p:cNvCxnSpPr/>
            <p:nvPr/>
          </p:nvCxnSpPr>
          <p:spPr>
            <a:xfrm flipH="1">
              <a:off x="5344077" y="2549360"/>
              <a:ext cx="87416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D03B71D-C44B-4F45-9EDB-A9A09A5CBF4F}"/>
                </a:ext>
              </a:extLst>
            </p:cNvPr>
            <p:cNvCxnSpPr/>
            <p:nvPr/>
          </p:nvCxnSpPr>
          <p:spPr>
            <a:xfrm>
              <a:off x="621823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E30FDD3-4F38-426B-B402-E4D9BA2A3ECB}"/>
                </a:ext>
              </a:extLst>
            </p:cNvPr>
            <p:cNvCxnSpPr/>
            <p:nvPr/>
          </p:nvCxnSpPr>
          <p:spPr>
            <a:xfrm>
              <a:off x="6218237" y="2549360"/>
              <a:ext cx="87416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6441D28-95A6-46E9-B5A4-856F02D256AA}"/>
                </a:ext>
              </a:extLst>
            </p:cNvPr>
            <p:cNvCxnSpPr/>
            <p:nvPr/>
          </p:nvCxnSpPr>
          <p:spPr>
            <a:xfrm>
              <a:off x="6218237" y="2549360"/>
              <a:ext cx="171703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4494AC9-5A95-41E5-86EF-B13A9E1F987A}"/>
                </a:ext>
              </a:extLst>
            </p:cNvPr>
            <p:cNvCxnSpPr/>
            <p:nvPr/>
          </p:nvCxnSpPr>
          <p:spPr>
            <a:xfrm>
              <a:off x="6218237" y="2549360"/>
              <a:ext cx="255990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0E157EE-C1C5-4523-B28F-18E434E8708C}"/>
                </a:ext>
              </a:extLst>
            </p:cNvPr>
            <p:cNvCxnSpPr/>
            <p:nvPr/>
          </p:nvCxnSpPr>
          <p:spPr>
            <a:xfrm>
              <a:off x="6218237"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Control To Compute">
            <a:extLst>
              <a:ext uri="{FF2B5EF4-FFF2-40B4-BE49-F238E27FC236}">
                <a16:creationId xmlns:a16="http://schemas.microsoft.com/office/drawing/2014/main" id="{56A5EB73-95AE-4022-9EB3-C7B6CF0FDD92}"/>
              </a:ext>
            </a:extLst>
          </p:cNvPr>
          <p:cNvGrpSpPr/>
          <p:nvPr/>
        </p:nvGrpSpPr>
        <p:grpSpPr>
          <a:xfrm>
            <a:off x="2815948" y="2473426"/>
            <a:ext cx="6804580" cy="642836"/>
            <a:chOff x="2815465" y="2549360"/>
            <a:chExt cx="6805547" cy="642928"/>
          </a:xfrm>
        </p:grpSpPr>
        <p:cxnSp>
          <p:nvCxnSpPr>
            <p:cNvPr id="114" name="Straight Arrow Connector 113">
              <a:extLst>
                <a:ext uri="{FF2B5EF4-FFF2-40B4-BE49-F238E27FC236}">
                  <a16:creationId xmlns:a16="http://schemas.microsoft.com/office/drawing/2014/main" id="{862E8445-6B3D-440D-B8DC-9EB9BC6F7DAE}"/>
                </a:ext>
              </a:extLst>
            </p:cNvPr>
            <p:cNvCxnSpPr/>
            <p:nvPr/>
          </p:nvCxnSpPr>
          <p:spPr>
            <a:xfrm flipH="1">
              <a:off x="2815465"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6137A1C-60C2-40D4-950F-E32810FE72E1}"/>
                </a:ext>
              </a:extLst>
            </p:cNvPr>
            <p:cNvCxnSpPr/>
            <p:nvPr/>
          </p:nvCxnSpPr>
          <p:spPr>
            <a:xfrm flipH="1">
              <a:off x="3658335" y="2549360"/>
              <a:ext cx="255990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7ACCCA-E8AF-4655-AA07-90AAF4838217}"/>
                </a:ext>
              </a:extLst>
            </p:cNvPr>
            <p:cNvCxnSpPr/>
            <p:nvPr/>
          </p:nvCxnSpPr>
          <p:spPr>
            <a:xfrm flipH="1">
              <a:off x="4501206" y="2549360"/>
              <a:ext cx="171703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293F46A-5888-41E7-929E-278DCA3652E0}"/>
                </a:ext>
              </a:extLst>
            </p:cNvPr>
            <p:cNvCxnSpPr/>
            <p:nvPr/>
          </p:nvCxnSpPr>
          <p:spPr>
            <a:xfrm flipH="1">
              <a:off x="5344076" y="2549360"/>
              <a:ext cx="87416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C8CD9F6-7E5A-42FB-8816-075563A70FC1}"/>
                </a:ext>
              </a:extLst>
            </p:cNvPr>
            <p:cNvCxnSpPr/>
            <p:nvPr/>
          </p:nvCxnSpPr>
          <p:spPr>
            <a:xfrm flipH="1">
              <a:off x="618694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97CAF4C-44A9-49FA-829E-87897F7C3853}"/>
                </a:ext>
              </a:extLst>
            </p:cNvPr>
            <p:cNvCxnSpPr/>
            <p:nvPr/>
          </p:nvCxnSpPr>
          <p:spPr>
            <a:xfrm>
              <a:off x="621823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B286807-36CF-48D0-8E5A-158F20E7BAC6}"/>
                </a:ext>
              </a:extLst>
            </p:cNvPr>
            <p:cNvCxnSpPr/>
            <p:nvPr/>
          </p:nvCxnSpPr>
          <p:spPr>
            <a:xfrm>
              <a:off x="6218238" y="2549360"/>
              <a:ext cx="874161"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E001855-7796-4952-BA3F-02AF5137FC18}"/>
                </a:ext>
              </a:extLst>
            </p:cNvPr>
            <p:cNvCxnSpPr/>
            <p:nvPr/>
          </p:nvCxnSpPr>
          <p:spPr>
            <a:xfrm>
              <a:off x="6218238" y="2549360"/>
              <a:ext cx="1717033"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8AC9269-2776-40F6-9832-8003B1167A50}"/>
                </a:ext>
              </a:extLst>
            </p:cNvPr>
            <p:cNvCxnSpPr/>
            <p:nvPr/>
          </p:nvCxnSpPr>
          <p:spPr>
            <a:xfrm>
              <a:off x="6218238" y="2549360"/>
              <a:ext cx="249732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1211387-EDE5-45F2-B1E7-0CB8819A3D5C}"/>
                </a:ext>
              </a:extLst>
            </p:cNvPr>
            <p:cNvCxnSpPr/>
            <p:nvPr/>
          </p:nvCxnSpPr>
          <p:spPr>
            <a:xfrm>
              <a:off x="6218238"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4" name="Storage to Compute">
            <a:extLst>
              <a:ext uri="{FF2B5EF4-FFF2-40B4-BE49-F238E27FC236}">
                <a16:creationId xmlns:a16="http://schemas.microsoft.com/office/drawing/2014/main" id="{BF3638FD-0633-49BA-BB0D-6C4151257E79}"/>
              </a:ext>
            </a:extLst>
          </p:cNvPr>
          <p:cNvGrpSpPr/>
          <p:nvPr/>
        </p:nvGrpSpPr>
        <p:grpSpPr>
          <a:xfrm>
            <a:off x="2113042" y="3497262"/>
            <a:ext cx="7915195" cy="2602962"/>
            <a:chOff x="2094836" y="3582433"/>
            <a:chExt cx="7916319" cy="2603331"/>
          </a:xfrm>
        </p:grpSpPr>
        <p:cxnSp>
          <p:nvCxnSpPr>
            <p:cNvPr id="125" name="Straight Arrow Connector 124">
              <a:extLst>
                <a:ext uri="{FF2B5EF4-FFF2-40B4-BE49-F238E27FC236}">
                  <a16:creationId xmlns:a16="http://schemas.microsoft.com/office/drawing/2014/main" id="{4D116BBA-7889-4F6A-A3B7-0D530F0AC6A3}"/>
                </a:ext>
              </a:extLst>
            </p:cNvPr>
            <p:cNvCxnSpPr/>
            <p:nvPr/>
          </p:nvCxnSpPr>
          <p:spPr>
            <a:xfrm flipH="1">
              <a:off x="2099026" y="3582433"/>
              <a:ext cx="32629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9250F76-B36B-430B-9D78-355A638DF0BD}"/>
                </a:ext>
              </a:extLst>
            </p:cNvPr>
            <p:cNvCxnSpPr/>
            <p:nvPr/>
          </p:nvCxnSpPr>
          <p:spPr>
            <a:xfrm flipH="1">
              <a:off x="2094836" y="3582433"/>
              <a:ext cx="33048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0D6E763-E4D3-468B-BDD0-85666088F406}"/>
                </a:ext>
              </a:extLst>
            </p:cNvPr>
            <p:cNvCxnSpPr/>
            <p:nvPr/>
          </p:nvCxnSpPr>
          <p:spPr>
            <a:xfrm flipH="1">
              <a:off x="2099026" y="3582433"/>
              <a:ext cx="32629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2F99806-5738-46A6-8ACD-A3E6CED3139D}"/>
                </a:ext>
              </a:extLst>
            </p:cNvPr>
            <p:cNvCxnSpPr/>
            <p:nvPr/>
          </p:nvCxnSpPr>
          <p:spPr>
            <a:xfrm flipH="1">
              <a:off x="2933756" y="3582433"/>
              <a:ext cx="334434"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BFA64B6-BDFA-44DC-A15C-488550EE51FC}"/>
                </a:ext>
              </a:extLst>
            </p:cNvPr>
            <p:cNvCxnSpPr/>
            <p:nvPr/>
          </p:nvCxnSpPr>
          <p:spPr>
            <a:xfrm flipH="1">
              <a:off x="2929566" y="3582433"/>
              <a:ext cx="338624"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FA7E90-434D-440E-A83E-C9B404857E28}"/>
                </a:ext>
              </a:extLst>
            </p:cNvPr>
            <p:cNvCxnSpPr/>
            <p:nvPr/>
          </p:nvCxnSpPr>
          <p:spPr>
            <a:xfrm flipH="1">
              <a:off x="2933756" y="3582433"/>
              <a:ext cx="334434"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247FDB-C156-48EE-87AC-3DCE79356777}"/>
                </a:ext>
              </a:extLst>
            </p:cNvPr>
            <p:cNvCxnSpPr/>
            <p:nvPr/>
          </p:nvCxnSpPr>
          <p:spPr>
            <a:xfrm flipH="1">
              <a:off x="3768486" y="3582433"/>
              <a:ext cx="34257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E0E1400-DD12-4FD1-AFF4-A12D797F0BB5}"/>
                </a:ext>
              </a:extLst>
            </p:cNvPr>
            <p:cNvCxnSpPr/>
            <p:nvPr/>
          </p:nvCxnSpPr>
          <p:spPr>
            <a:xfrm flipH="1">
              <a:off x="3764296" y="3582433"/>
              <a:ext cx="34676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4EC1295-74F1-49B9-AA4D-F971B453848B}"/>
                </a:ext>
              </a:extLst>
            </p:cNvPr>
            <p:cNvCxnSpPr/>
            <p:nvPr/>
          </p:nvCxnSpPr>
          <p:spPr>
            <a:xfrm flipH="1">
              <a:off x="3768486" y="3582433"/>
              <a:ext cx="34257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24275FB-F633-4CB5-A365-61A03329BF95}"/>
                </a:ext>
              </a:extLst>
            </p:cNvPr>
            <p:cNvCxnSpPr/>
            <p:nvPr/>
          </p:nvCxnSpPr>
          <p:spPr>
            <a:xfrm flipH="1">
              <a:off x="4603216" y="3582433"/>
              <a:ext cx="350716"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BF3AA38-438E-444F-B487-53D6314A0CCA}"/>
                </a:ext>
              </a:extLst>
            </p:cNvPr>
            <p:cNvCxnSpPr/>
            <p:nvPr/>
          </p:nvCxnSpPr>
          <p:spPr>
            <a:xfrm flipH="1">
              <a:off x="4599026" y="3582433"/>
              <a:ext cx="354906"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C38AA77-A107-4B54-AE37-F6235E56C769}"/>
                </a:ext>
              </a:extLst>
            </p:cNvPr>
            <p:cNvCxnSpPr/>
            <p:nvPr/>
          </p:nvCxnSpPr>
          <p:spPr>
            <a:xfrm flipH="1">
              <a:off x="4603216" y="3582433"/>
              <a:ext cx="350716"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F13B4F-9A27-4966-9E92-41B209174A0C}"/>
                </a:ext>
              </a:extLst>
            </p:cNvPr>
            <p:cNvCxnSpPr/>
            <p:nvPr/>
          </p:nvCxnSpPr>
          <p:spPr>
            <a:xfrm flipH="1">
              <a:off x="5437947" y="3582433"/>
              <a:ext cx="35885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CF8FCAB-236A-4683-8C9F-4F236AE4EB80}"/>
                </a:ext>
              </a:extLst>
            </p:cNvPr>
            <p:cNvCxnSpPr/>
            <p:nvPr/>
          </p:nvCxnSpPr>
          <p:spPr>
            <a:xfrm flipH="1">
              <a:off x="5433757" y="3582433"/>
              <a:ext cx="36304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282CC70-A1FF-4A32-ACF8-64C10FC00364}"/>
                </a:ext>
              </a:extLst>
            </p:cNvPr>
            <p:cNvCxnSpPr/>
            <p:nvPr/>
          </p:nvCxnSpPr>
          <p:spPr>
            <a:xfrm flipH="1">
              <a:off x="5437947" y="3582433"/>
              <a:ext cx="35885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17011CD-2FD0-4842-879C-A7861432E706}"/>
                </a:ext>
              </a:extLst>
            </p:cNvPr>
            <p:cNvCxnSpPr/>
            <p:nvPr/>
          </p:nvCxnSpPr>
          <p:spPr>
            <a:xfrm flipH="1">
              <a:off x="9608973" y="3582433"/>
              <a:ext cx="40218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1F31FE0-928D-42C7-9BB2-483FB1307B49}"/>
                </a:ext>
              </a:extLst>
            </p:cNvPr>
            <p:cNvCxnSpPr/>
            <p:nvPr/>
          </p:nvCxnSpPr>
          <p:spPr>
            <a:xfrm flipH="1">
              <a:off x="9604783" y="3582433"/>
              <a:ext cx="40637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ACB39D0-377B-4822-887A-90FD57A7C6B8}"/>
                </a:ext>
              </a:extLst>
            </p:cNvPr>
            <p:cNvCxnSpPr/>
            <p:nvPr/>
          </p:nvCxnSpPr>
          <p:spPr>
            <a:xfrm flipH="1">
              <a:off x="9608973" y="3582433"/>
              <a:ext cx="40218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8CE7A09-8186-40D5-9CDF-C75DBCC59E05}"/>
                </a:ext>
              </a:extLst>
            </p:cNvPr>
            <p:cNvCxnSpPr/>
            <p:nvPr/>
          </p:nvCxnSpPr>
          <p:spPr>
            <a:xfrm flipH="1">
              <a:off x="8774242" y="3582433"/>
              <a:ext cx="39404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5EE5899-2952-42BD-A954-EFDAD7021046}"/>
                </a:ext>
              </a:extLst>
            </p:cNvPr>
            <p:cNvCxnSpPr/>
            <p:nvPr/>
          </p:nvCxnSpPr>
          <p:spPr>
            <a:xfrm flipH="1">
              <a:off x="8770052" y="3582433"/>
              <a:ext cx="39823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5A676F9-00DA-45C9-8649-5F52F2B2D1D8}"/>
                </a:ext>
              </a:extLst>
            </p:cNvPr>
            <p:cNvCxnSpPr/>
            <p:nvPr/>
          </p:nvCxnSpPr>
          <p:spPr>
            <a:xfrm flipH="1">
              <a:off x="8774242" y="3582433"/>
              <a:ext cx="39404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8C07D4-1A24-4246-B0B4-FB84B4F41E94}"/>
                </a:ext>
              </a:extLst>
            </p:cNvPr>
            <p:cNvCxnSpPr/>
            <p:nvPr/>
          </p:nvCxnSpPr>
          <p:spPr>
            <a:xfrm flipH="1">
              <a:off x="7939512" y="3582433"/>
              <a:ext cx="38590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676B6D2-4EA0-4E6E-9D57-B245AAF616CD}"/>
                </a:ext>
              </a:extLst>
            </p:cNvPr>
            <p:cNvCxnSpPr/>
            <p:nvPr/>
          </p:nvCxnSpPr>
          <p:spPr>
            <a:xfrm flipH="1">
              <a:off x="7935322" y="3582433"/>
              <a:ext cx="39009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523F432-2C11-4E5B-A0B4-66BBEDD3E6DE}"/>
                </a:ext>
              </a:extLst>
            </p:cNvPr>
            <p:cNvCxnSpPr/>
            <p:nvPr/>
          </p:nvCxnSpPr>
          <p:spPr>
            <a:xfrm flipH="1">
              <a:off x="7939512" y="3582433"/>
              <a:ext cx="38590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918CE76-3C05-41A0-8B2C-D3D5241946DF}"/>
                </a:ext>
              </a:extLst>
            </p:cNvPr>
            <p:cNvCxnSpPr/>
            <p:nvPr/>
          </p:nvCxnSpPr>
          <p:spPr>
            <a:xfrm flipH="1">
              <a:off x="7104782" y="3582433"/>
              <a:ext cx="377761"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9FE9289-22FA-41A0-81BB-349912B7CDE3}"/>
                </a:ext>
              </a:extLst>
            </p:cNvPr>
            <p:cNvCxnSpPr/>
            <p:nvPr/>
          </p:nvCxnSpPr>
          <p:spPr>
            <a:xfrm flipH="1">
              <a:off x="7046152" y="3582433"/>
              <a:ext cx="436391"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4BBC2A6-7F87-49D0-9F1C-07B17109155B}"/>
                </a:ext>
              </a:extLst>
            </p:cNvPr>
            <p:cNvCxnSpPr/>
            <p:nvPr/>
          </p:nvCxnSpPr>
          <p:spPr>
            <a:xfrm flipH="1">
              <a:off x="7104782" y="3582433"/>
              <a:ext cx="377761"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10134E8-A569-4387-AAF2-04315F7AB52A}"/>
                </a:ext>
              </a:extLst>
            </p:cNvPr>
            <p:cNvCxnSpPr/>
            <p:nvPr/>
          </p:nvCxnSpPr>
          <p:spPr>
            <a:xfrm flipH="1">
              <a:off x="6270052" y="3582433"/>
              <a:ext cx="369620"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C9BD360-73C6-4FA1-ADEE-E66F3762CA82}"/>
                </a:ext>
              </a:extLst>
            </p:cNvPr>
            <p:cNvCxnSpPr/>
            <p:nvPr/>
          </p:nvCxnSpPr>
          <p:spPr>
            <a:xfrm flipH="1">
              <a:off x="6265862" y="3582433"/>
              <a:ext cx="373810"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D70F25E-8804-4901-B321-A1B7783CE1FC}"/>
                </a:ext>
              </a:extLst>
            </p:cNvPr>
            <p:cNvCxnSpPr/>
            <p:nvPr/>
          </p:nvCxnSpPr>
          <p:spPr>
            <a:xfrm flipH="1">
              <a:off x="6270052" y="3582433"/>
              <a:ext cx="369620"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Compute to Storage">
            <a:extLst>
              <a:ext uri="{FF2B5EF4-FFF2-40B4-BE49-F238E27FC236}">
                <a16:creationId xmlns:a16="http://schemas.microsoft.com/office/drawing/2014/main" id="{27534421-4E43-4DEE-9830-0EEEC6B47540}"/>
              </a:ext>
            </a:extLst>
          </p:cNvPr>
          <p:cNvGrpSpPr/>
          <p:nvPr/>
        </p:nvGrpSpPr>
        <p:grpSpPr>
          <a:xfrm>
            <a:off x="2095422" y="3497262"/>
            <a:ext cx="7915195" cy="2609262"/>
            <a:chOff x="2094836" y="3576132"/>
            <a:chExt cx="7916319" cy="2609632"/>
          </a:xfrm>
        </p:grpSpPr>
        <p:cxnSp>
          <p:nvCxnSpPr>
            <p:cNvPr id="157" name="Straight Arrow Connector 156">
              <a:extLst>
                <a:ext uri="{FF2B5EF4-FFF2-40B4-BE49-F238E27FC236}">
                  <a16:creationId xmlns:a16="http://schemas.microsoft.com/office/drawing/2014/main" id="{0AE5362C-AF6B-457F-B908-650660F053AB}"/>
                </a:ext>
              </a:extLst>
            </p:cNvPr>
            <p:cNvCxnSpPr/>
            <p:nvPr/>
          </p:nvCxnSpPr>
          <p:spPr>
            <a:xfrm flipH="1">
              <a:off x="2099026" y="3582433"/>
              <a:ext cx="32629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19B6E13-3AA0-4A56-B6C8-823DCF70ACBF}"/>
                </a:ext>
              </a:extLst>
            </p:cNvPr>
            <p:cNvCxnSpPr/>
            <p:nvPr/>
          </p:nvCxnSpPr>
          <p:spPr>
            <a:xfrm flipH="1">
              <a:off x="2094836" y="3582433"/>
              <a:ext cx="33048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6D2B732-469D-40D0-91B0-BE34A28C4412}"/>
                </a:ext>
              </a:extLst>
            </p:cNvPr>
            <p:cNvCxnSpPr/>
            <p:nvPr/>
          </p:nvCxnSpPr>
          <p:spPr>
            <a:xfrm flipH="1">
              <a:off x="2099026" y="3582433"/>
              <a:ext cx="32629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42F023A5-A3A5-47A5-922C-04C75335C8FC}"/>
                </a:ext>
              </a:extLst>
            </p:cNvPr>
            <p:cNvCxnSpPr/>
            <p:nvPr/>
          </p:nvCxnSpPr>
          <p:spPr>
            <a:xfrm flipH="1">
              <a:off x="2933756" y="3582433"/>
              <a:ext cx="334434"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4E4CEFC-C861-42F4-A4E6-B1168D7C5F26}"/>
                </a:ext>
              </a:extLst>
            </p:cNvPr>
            <p:cNvCxnSpPr/>
            <p:nvPr/>
          </p:nvCxnSpPr>
          <p:spPr>
            <a:xfrm flipH="1">
              <a:off x="2929566" y="3582433"/>
              <a:ext cx="338624"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420CFE1-16C7-49FE-AB6A-569C1EAF4669}"/>
                </a:ext>
              </a:extLst>
            </p:cNvPr>
            <p:cNvCxnSpPr/>
            <p:nvPr/>
          </p:nvCxnSpPr>
          <p:spPr>
            <a:xfrm flipH="1">
              <a:off x="2933756" y="3582433"/>
              <a:ext cx="334434"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7CC587E-B4F6-4D4F-B455-C1648551120D}"/>
                </a:ext>
              </a:extLst>
            </p:cNvPr>
            <p:cNvCxnSpPr/>
            <p:nvPr/>
          </p:nvCxnSpPr>
          <p:spPr>
            <a:xfrm flipH="1">
              <a:off x="3768486" y="3582433"/>
              <a:ext cx="34257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2EE7AE9-5C81-4F43-BF54-82FC4382F9B4}"/>
                </a:ext>
              </a:extLst>
            </p:cNvPr>
            <p:cNvCxnSpPr/>
            <p:nvPr/>
          </p:nvCxnSpPr>
          <p:spPr>
            <a:xfrm flipH="1">
              <a:off x="3764296" y="3582433"/>
              <a:ext cx="34676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32239E6-8B7D-4836-8164-5A9F04FF3E69}"/>
                </a:ext>
              </a:extLst>
            </p:cNvPr>
            <p:cNvCxnSpPr/>
            <p:nvPr/>
          </p:nvCxnSpPr>
          <p:spPr>
            <a:xfrm flipH="1">
              <a:off x="3768486" y="3582433"/>
              <a:ext cx="34257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796587-8FB8-43EB-8724-A179638E0830}"/>
                </a:ext>
              </a:extLst>
            </p:cNvPr>
            <p:cNvCxnSpPr/>
            <p:nvPr/>
          </p:nvCxnSpPr>
          <p:spPr>
            <a:xfrm flipH="1">
              <a:off x="4603216" y="3576132"/>
              <a:ext cx="350717" cy="887339"/>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D185273-2173-4948-9AFB-2E6F444BC178}"/>
                </a:ext>
              </a:extLst>
            </p:cNvPr>
            <p:cNvCxnSpPr/>
            <p:nvPr/>
          </p:nvCxnSpPr>
          <p:spPr>
            <a:xfrm flipH="1">
              <a:off x="4599026" y="3582433"/>
              <a:ext cx="354906"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544D6FF-CAF1-4CE8-AF9F-EA6C13BB9A41}"/>
                </a:ext>
              </a:extLst>
            </p:cNvPr>
            <p:cNvCxnSpPr/>
            <p:nvPr/>
          </p:nvCxnSpPr>
          <p:spPr>
            <a:xfrm flipH="1">
              <a:off x="4548776" y="3582433"/>
              <a:ext cx="405156"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39C10A5-1A61-44D6-A6B7-94B20A0BCB44}"/>
                </a:ext>
              </a:extLst>
            </p:cNvPr>
            <p:cNvCxnSpPr/>
            <p:nvPr/>
          </p:nvCxnSpPr>
          <p:spPr>
            <a:xfrm flipH="1">
              <a:off x="5437947" y="3582433"/>
              <a:ext cx="35885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A781C95-DA31-4FB7-AA1C-6E6C416BBC67}"/>
                </a:ext>
              </a:extLst>
            </p:cNvPr>
            <p:cNvCxnSpPr/>
            <p:nvPr/>
          </p:nvCxnSpPr>
          <p:spPr>
            <a:xfrm flipH="1">
              <a:off x="5433757" y="3582433"/>
              <a:ext cx="36304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14D0E521-93ED-4752-A255-EEC235E0BB72}"/>
                </a:ext>
              </a:extLst>
            </p:cNvPr>
            <p:cNvCxnSpPr/>
            <p:nvPr/>
          </p:nvCxnSpPr>
          <p:spPr>
            <a:xfrm flipH="1">
              <a:off x="5437947" y="3582433"/>
              <a:ext cx="35885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14387E38-F5D8-4188-BDE3-E29D01D08D1D}"/>
                </a:ext>
              </a:extLst>
            </p:cNvPr>
            <p:cNvCxnSpPr/>
            <p:nvPr/>
          </p:nvCxnSpPr>
          <p:spPr>
            <a:xfrm flipH="1">
              <a:off x="9608973" y="3582433"/>
              <a:ext cx="40218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B6DBEC02-25E1-4189-93B5-CC803F899D94}"/>
                </a:ext>
              </a:extLst>
            </p:cNvPr>
            <p:cNvCxnSpPr/>
            <p:nvPr/>
          </p:nvCxnSpPr>
          <p:spPr>
            <a:xfrm flipH="1">
              <a:off x="9604783" y="3582433"/>
              <a:ext cx="40637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EC025DF-D285-447E-9ED1-2B82DDA3E56D}"/>
                </a:ext>
              </a:extLst>
            </p:cNvPr>
            <p:cNvCxnSpPr/>
            <p:nvPr/>
          </p:nvCxnSpPr>
          <p:spPr>
            <a:xfrm flipH="1">
              <a:off x="9608973" y="3582433"/>
              <a:ext cx="40218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42B9680-F659-4908-8567-AA5CF7BC1B74}"/>
                </a:ext>
              </a:extLst>
            </p:cNvPr>
            <p:cNvCxnSpPr/>
            <p:nvPr/>
          </p:nvCxnSpPr>
          <p:spPr>
            <a:xfrm flipH="1">
              <a:off x="8774242" y="3582433"/>
              <a:ext cx="39404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BDF71EE-4F67-4EC1-84D6-541A5A5FB23E}"/>
                </a:ext>
              </a:extLst>
            </p:cNvPr>
            <p:cNvCxnSpPr/>
            <p:nvPr/>
          </p:nvCxnSpPr>
          <p:spPr>
            <a:xfrm flipH="1">
              <a:off x="8715612" y="3582433"/>
              <a:ext cx="45267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1B74D8C-96FB-49D7-806A-4CFDABF8BB21}"/>
                </a:ext>
              </a:extLst>
            </p:cNvPr>
            <p:cNvCxnSpPr/>
            <p:nvPr/>
          </p:nvCxnSpPr>
          <p:spPr>
            <a:xfrm flipH="1">
              <a:off x="8774242" y="3582433"/>
              <a:ext cx="39404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6DDEA1A-154D-494E-8422-0D97AF9FC69D}"/>
                </a:ext>
              </a:extLst>
            </p:cNvPr>
            <p:cNvCxnSpPr/>
            <p:nvPr/>
          </p:nvCxnSpPr>
          <p:spPr>
            <a:xfrm flipH="1">
              <a:off x="7939512" y="3582433"/>
              <a:ext cx="38590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DCFF03A-241B-467A-AEFC-B83A60F0E810}"/>
                </a:ext>
              </a:extLst>
            </p:cNvPr>
            <p:cNvCxnSpPr/>
            <p:nvPr/>
          </p:nvCxnSpPr>
          <p:spPr>
            <a:xfrm flipH="1">
              <a:off x="7935322" y="3582433"/>
              <a:ext cx="39009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BA12DAC-0B24-4CA9-A12B-49ABC347038C}"/>
                </a:ext>
              </a:extLst>
            </p:cNvPr>
            <p:cNvCxnSpPr/>
            <p:nvPr/>
          </p:nvCxnSpPr>
          <p:spPr>
            <a:xfrm flipH="1">
              <a:off x="7939512" y="3582433"/>
              <a:ext cx="38590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075F8AA-F7DB-445B-A8EE-4845A2AF2947}"/>
                </a:ext>
              </a:extLst>
            </p:cNvPr>
            <p:cNvCxnSpPr/>
            <p:nvPr/>
          </p:nvCxnSpPr>
          <p:spPr>
            <a:xfrm flipH="1">
              <a:off x="7104782" y="3582433"/>
              <a:ext cx="377761"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7DFD9CB-633A-4023-AF50-B59843D93680}"/>
                </a:ext>
              </a:extLst>
            </p:cNvPr>
            <p:cNvCxnSpPr/>
            <p:nvPr/>
          </p:nvCxnSpPr>
          <p:spPr>
            <a:xfrm flipH="1">
              <a:off x="7100592" y="3582433"/>
              <a:ext cx="381951"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AD450C7-D9FA-4260-8524-40A955F63B6D}"/>
                </a:ext>
              </a:extLst>
            </p:cNvPr>
            <p:cNvCxnSpPr/>
            <p:nvPr/>
          </p:nvCxnSpPr>
          <p:spPr>
            <a:xfrm flipH="1">
              <a:off x="7104782" y="3582433"/>
              <a:ext cx="377761"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25994CC-4BB4-4B34-9DA8-9C30A53A95DB}"/>
                </a:ext>
              </a:extLst>
            </p:cNvPr>
            <p:cNvCxnSpPr/>
            <p:nvPr/>
          </p:nvCxnSpPr>
          <p:spPr>
            <a:xfrm flipH="1">
              <a:off x="6270052" y="3582433"/>
              <a:ext cx="369620"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87B0DAC-8A42-49A4-B4DF-A21D297C2808}"/>
                </a:ext>
              </a:extLst>
            </p:cNvPr>
            <p:cNvCxnSpPr/>
            <p:nvPr/>
          </p:nvCxnSpPr>
          <p:spPr>
            <a:xfrm flipH="1">
              <a:off x="6265862" y="3582433"/>
              <a:ext cx="373810"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66F09CA-43BF-48FD-AD12-323996D2EA0F}"/>
                </a:ext>
              </a:extLst>
            </p:cNvPr>
            <p:cNvCxnSpPr/>
            <p:nvPr/>
          </p:nvCxnSpPr>
          <p:spPr>
            <a:xfrm flipH="1">
              <a:off x="6270052" y="3582433"/>
              <a:ext cx="369620"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7" name="Up Arrow 407">
            <a:extLst>
              <a:ext uri="{FF2B5EF4-FFF2-40B4-BE49-F238E27FC236}">
                <a16:creationId xmlns:a16="http://schemas.microsoft.com/office/drawing/2014/main" id="{8FAD2F63-D35C-4CD1-B4CE-6EAE67FDA4F3}"/>
              </a:ext>
            </a:extLst>
          </p:cNvPr>
          <p:cNvSpPr/>
          <p:nvPr/>
        </p:nvSpPr>
        <p:spPr bwMode="auto">
          <a:xfrm>
            <a:off x="5579453" y="729094"/>
            <a:ext cx="1285018" cy="978269"/>
          </a:xfrm>
          <a:prstGeom prst="upArrow">
            <a:avLst>
              <a:gd name="adj1" fmla="val 100000"/>
              <a:gd name="adj2" fmla="val 3096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Result</a:t>
            </a:r>
          </a:p>
        </p:txBody>
      </p:sp>
    </p:spTree>
    <p:extLst>
      <p:ext uri="{BB962C8B-B14F-4D97-AF65-F5344CB8AC3E}">
        <p14:creationId xmlns:p14="http://schemas.microsoft.com/office/powerpoint/2010/main" val="73079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1000"/>
                                        <p:tgtEl>
                                          <p:spTgt spid="1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1000"/>
                                        <p:tgtEl>
                                          <p:spTgt spid="1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8"/>
                                        </p:tgtEl>
                                      </p:cBhvr>
                                    </p:animEffect>
                                    <p:set>
                                      <p:cBhvr>
                                        <p:cTn id="30" dur="1" fill="hold">
                                          <p:stCondLst>
                                            <p:cond delay="499"/>
                                          </p:stCondLst>
                                        </p:cTn>
                                        <p:tgtEl>
                                          <p:spTgt spid="9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13"/>
                                        </p:tgtEl>
                                      </p:cBhvr>
                                    </p:animEffect>
                                    <p:set>
                                      <p:cBhvr>
                                        <p:cTn id="33" dur="1" fill="hold">
                                          <p:stCondLst>
                                            <p:cond delay="499"/>
                                          </p:stCondLst>
                                        </p:cTn>
                                        <p:tgtEl>
                                          <p:spTgt spid="11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56"/>
                                        </p:tgtEl>
                                      </p:cBhvr>
                                    </p:animEffect>
                                    <p:set>
                                      <p:cBhvr>
                                        <p:cTn id="36" dur="1" fill="hold">
                                          <p:stCondLst>
                                            <p:cond delay="499"/>
                                          </p:stCondLst>
                                        </p:cTn>
                                        <p:tgtEl>
                                          <p:spTgt spid="15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1000"/>
                                        <p:tgtEl>
                                          <p:spTgt spid="124"/>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1000"/>
                                        <p:tgtEl>
                                          <p:spTgt spid="100"/>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87"/>
                                        </p:tgtEl>
                                        <p:attrNameLst>
                                          <p:attrName>style.visibility</p:attrName>
                                        </p:attrNameLst>
                                      </p:cBhvr>
                                      <p:to>
                                        <p:strVal val="visible"/>
                                      </p:to>
                                    </p:set>
                                    <p:animEffect transition="in" filter="fade">
                                      <p:cBhvr>
                                        <p:cTn id="48"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18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Concurrent queries</a:t>
            </a:r>
          </a:p>
        </p:txBody>
      </p:sp>
      <p:grpSp>
        <p:nvGrpSpPr>
          <p:cNvPr id="18" name="Group 17"/>
          <p:cNvGrpSpPr/>
          <p:nvPr/>
        </p:nvGrpSpPr>
        <p:grpSpPr>
          <a:xfrm>
            <a:off x="1646936" y="1554447"/>
            <a:ext cx="978270" cy="4384663"/>
            <a:chOff x="1189092" y="1759920"/>
            <a:chExt cx="978408" cy="4385284"/>
          </a:xfrm>
          <a:solidFill>
            <a:schemeClr val="accent2"/>
          </a:solidFill>
        </p:grpSpPr>
        <p:sp>
          <p:nvSpPr>
            <p:cNvPr id="6" name="Right Arrow 5"/>
            <p:cNvSpPr/>
            <p:nvPr/>
          </p:nvSpPr>
          <p:spPr bwMode="auto">
            <a:xfrm>
              <a:off x="1189092" y="175992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7" name="Right Arrow 6"/>
            <p:cNvSpPr/>
            <p:nvPr/>
          </p:nvSpPr>
          <p:spPr bwMode="auto">
            <a:xfrm>
              <a:off x="1189092" y="2508962"/>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8" name="Right Arrow 7"/>
            <p:cNvSpPr/>
            <p:nvPr/>
          </p:nvSpPr>
          <p:spPr bwMode="auto">
            <a:xfrm>
              <a:off x="1189092" y="3258004"/>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9" name="Right Arrow 8"/>
            <p:cNvSpPr/>
            <p:nvPr/>
          </p:nvSpPr>
          <p:spPr bwMode="auto">
            <a:xfrm>
              <a:off x="1189092" y="4007046"/>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0" name="Right Arrow 9"/>
            <p:cNvSpPr/>
            <p:nvPr/>
          </p:nvSpPr>
          <p:spPr bwMode="auto">
            <a:xfrm>
              <a:off x="1189092" y="4756088"/>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1" name="Right Arrow 10"/>
            <p:cNvSpPr/>
            <p:nvPr/>
          </p:nvSpPr>
          <p:spPr bwMode="auto">
            <a:xfrm>
              <a:off x="1189092" y="550513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grpSp>
      <p:grpSp>
        <p:nvGrpSpPr>
          <p:cNvPr id="29" name="Group 28"/>
          <p:cNvGrpSpPr/>
          <p:nvPr/>
        </p:nvGrpSpPr>
        <p:grpSpPr>
          <a:xfrm>
            <a:off x="2744048" y="1554447"/>
            <a:ext cx="8776900" cy="4384663"/>
            <a:chOff x="2377797" y="1608657"/>
            <a:chExt cx="8778145" cy="4385285"/>
          </a:xfrm>
        </p:grpSpPr>
        <p:sp>
          <p:nvSpPr>
            <p:cNvPr id="26" name="Flowchart: Extract 25"/>
            <p:cNvSpPr/>
            <p:nvPr/>
          </p:nvSpPr>
          <p:spPr bwMode="auto">
            <a:xfrm rot="5400000">
              <a:off x="4572323" y="-585869"/>
              <a:ext cx="4385285" cy="8774337"/>
            </a:xfrm>
            <a:prstGeom prst="flowChartExtra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GB" sz="2000">
                <a:gradFill>
                  <a:gsLst>
                    <a:gs pos="5439">
                      <a:srgbClr val="F8F8F8"/>
                    </a:gs>
                    <a:gs pos="10000">
                      <a:srgbClr val="F8F8F8"/>
                    </a:gs>
                  </a:gsLst>
                  <a:lin ang="5400000" scaled="0"/>
                </a:gradFill>
              </a:endParaRPr>
            </a:p>
          </p:txBody>
        </p:sp>
        <p:sp>
          <p:nvSpPr>
            <p:cNvPr id="27" name="Rectangle 26"/>
            <p:cNvSpPr/>
            <p:nvPr/>
          </p:nvSpPr>
          <p:spPr bwMode="auto">
            <a:xfrm>
              <a:off x="6675431" y="2424567"/>
              <a:ext cx="4480511" cy="275346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7200">
                  <a:solidFill>
                    <a:schemeClr val="tx1"/>
                  </a:solidFill>
                  <a:latin typeface="+mj-lt"/>
                </a:rPr>
                <a:t>128</a:t>
              </a:r>
            </a:p>
            <a:p>
              <a:pPr algn="ctr" defTabSz="932293" fontAlgn="base">
                <a:spcBef>
                  <a:spcPct val="0"/>
                </a:spcBef>
                <a:spcAft>
                  <a:spcPct val="0"/>
                </a:spcAft>
              </a:pPr>
              <a:r>
                <a:rPr lang="en-GB" sz="3998">
                  <a:solidFill>
                    <a:schemeClr val="tx1"/>
                  </a:solidFill>
                  <a:latin typeface="+mj-lt"/>
                </a:rPr>
                <a:t>active queries</a:t>
              </a:r>
            </a:p>
          </p:txBody>
        </p:sp>
      </p:grpSp>
      <p:sp>
        <p:nvSpPr>
          <p:cNvPr id="28" name="TextBox 27"/>
          <p:cNvSpPr txBox="1"/>
          <p:nvPr/>
        </p:nvSpPr>
        <p:spPr>
          <a:xfrm>
            <a:off x="3058569" y="2785112"/>
            <a:ext cx="3398777" cy="1955582"/>
          </a:xfrm>
          <a:prstGeom prst="rect">
            <a:avLst/>
          </a:prstGeom>
          <a:noFill/>
        </p:spPr>
        <p:txBody>
          <a:bodyPr wrap="none" lIns="182854" tIns="146283" rIns="182854" bIns="146283" rtlCol="0">
            <a:spAutoFit/>
          </a:bodyPr>
          <a:lstStyle/>
          <a:p>
            <a:pPr algn="ctr">
              <a:lnSpc>
                <a:spcPct val="90000"/>
              </a:lnSpc>
              <a:spcAft>
                <a:spcPts val="600"/>
              </a:spcAft>
            </a:pPr>
            <a:r>
              <a:rPr lang="en-GB" sz="7198">
                <a:latin typeface="+mj-lt"/>
              </a:rPr>
              <a:t>1024</a:t>
            </a:r>
            <a:r>
              <a:rPr lang="en-GB" sz="4399">
                <a:latin typeface="+mj-lt"/>
              </a:rPr>
              <a:t> </a:t>
            </a:r>
          </a:p>
          <a:p>
            <a:pPr algn="ctr">
              <a:lnSpc>
                <a:spcPct val="90000"/>
              </a:lnSpc>
              <a:spcAft>
                <a:spcPts val="600"/>
              </a:spcAft>
            </a:pPr>
            <a:r>
              <a:rPr lang="en-GB" sz="3999">
                <a:latin typeface="+mj-lt"/>
              </a:rPr>
              <a:t>open sessions</a:t>
            </a:r>
            <a:endParaRPr lang="en-GB" sz="4399">
              <a:latin typeface="+mj-lt"/>
            </a:endParaRPr>
          </a:p>
        </p:txBody>
      </p:sp>
    </p:spTree>
    <p:extLst>
      <p:ext uri="{BB962C8B-B14F-4D97-AF65-F5344CB8AC3E}">
        <p14:creationId xmlns:p14="http://schemas.microsoft.com/office/powerpoint/2010/main" val="184042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A300B295-E5AC-488D-839D-B7617062675E}"/>
              </a:ext>
            </a:extLst>
          </p:cNvPr>
          <p:cNvGraphicFramePr>
            <a:graphicFrameLocks noGrp="1"/>
          </p:cNvGraphicFramePr>
          <p:nvPr/>
        </p:nvGraphicFramePr>
        <p:xfrm>
          <a:off x="5751683" y="1498263"/>
          <a:ext cx="932603" cy="4765603"/>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4765603">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3241033"/>
                  </a:ext>
                </a:extLst>
              </a:tr>
            </a:tbl>
          </a:graphicData>
        </a:graphic>
      </p:graphicFrame>
      <p:graphicFrame>
        <p:nvGraphicFramePr>
          <p:cNvPr id="34" name="Table 33">
            <a:extLst>
              <a:ext uri="{FF2B5EF4-FFF2-40B4-BE49-F238E27FC236}">
                <a16:creationId xmlns:a16="http://schemas.microsoft.com/office/drawing/2014/main" id="{E8C4DA3B-1A7C-42DA-8D4F-FAD2B0159E95}"/>
              </a:ext>
            </a:extLst>
          </p:cNvPr>
          <p:cNvGraphicFramePr>
            <a:graphicFrameLocks noGrp="1"/>
          </p:cNvGraphicFramePr>
          <p:nvPr/>
        </p:nvGraphicFramePr>
        <p:xfrm>
          <a:off x="6217984" y="1509277"/>
          <a:ext cx="932603" cy="4766640"/>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332410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6881486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1642017"/>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3329911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3543357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346601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7898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9031087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6132959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605440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993867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1707412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827254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092503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754755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1227302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7087499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90579215"/>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9373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180438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549415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1033641"/>
                  </a:ext>
                </a:extLst>
              </a:tr>
            </a:tbl>
          </a:graphicData>
        </a:graphic>
      </p:graphicFrame>
      <p:sp>
        <p:nvSpPr>
          <p:cNvPr id="3" name="Title 2">
            <a:extLst>
              <a:ext uri="{FF2B5EF4-FFF2-40B4-BE49-F238E27FC236}">
                <a16:creationId xmlns:a16="http://schemas.microsoft.com/office/drawing/2014/main" id="{C8FF56BA-3C2D-435B-A47F-0ED2E9AD9848}"/>
              </a:ext>
            </a:extLst>
          </p:cNvPr>
          <p:cNvSpPr>
            <a:spLocks noGrp="1"/>
          </p:cNvSpPr>
          <p:nvPr>
            <p:ph type="title"/>
          </p:nvPr>
        </p:nvSpPr>
        <p:spPr>
          <a:xfrm>
            <a:off x="855768" y="12953"/>
            <a:ext cx="10724938" cy="1351952"/>
          </a:xfrm>
        </p:spPr>
        <p:txBody>
          <a:bodyPr/>
          <a:lstStyle/>
          <a:p>
            <a:r>
              <a:rPr lang="en-US"/>
              <a:t>Concurrency slots</a:t>
            </a:r>
          </a:p>
        </p:txBody>
      </p:sp>
      <p:sp>
        <p:nvSpPr>
          <p:cNvPr id="6" name="Right Brace 5">
            <a:extLst>
              <a:ext uri="{FF2B5EF4-FFF2-40B4-BE49-F238E27FC236}">
                <a16:creationId xmlns:a16="http://schemas.microsoft.com/office/drawing/2014/main" id="{D6A89E21-4FED-4674-B5E3-317ABD5875C5}"/>
              </a:ext>
            </a:extLst>
          </p:cNvPr>
          <p:cNvSpPr/>
          <p:nvPr/>
        </p:nvSpPr>
        <p:spPr>
          <a:xfrm>
            <a:off x="6896564" y="1498263"/>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61808A7-56AA-4B30-98B9-DBB738B17A21}"/>
              </a:ext>
            </a:extLst>
          </p:cNvPr>
          <p:cNvSpPr txBox="1"/>
          <p:nvPr/>
        </p:nvSpPr>
        <p:spPr>
          <a:xfrm>
            <a:off x="7673351" y="3551249"/>
            <a:ext cx="1918279" cy="670445"/>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Total system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available memory</a:t>
            </a:r>
          </a:p>
        </p:txBody>
      </p:sp>
      <p:sp>
        <p:nvSpPr>
          <p:cNvPr id="16" name="Right Brace 15">
            <a:extLst>
              <a:ext uri="{FF2B5EF4-FFF2-40B4-BE49-F238E27FC236}">
                <a16:creationId xmlns:a16="http://schemas.microsoft.com/office/drawing/2014/main" id="{ECEADC9B-512B-4DA9-B46F-2B60E03BF2C0}"/>
              </a:ext>
            </a:extLst>
          </p:cNvPr>
          <p:cNvSpPr/>
          <p:nvPr/>
        </p:nvSpPr>
        <p:spPr>
          <a:xfrm>
            <a:off x="7361422" y="1509277"/>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AEC981B2-2838-48CB-85D4-58701E13462C}"/>
              </a:ext>
            </a:extLst>
          </p:cNvPr>
          <p:cNvSpPr txBox="1"/>
          <p:nvPr/>
        </p:nvSpPr>
        <p:spPr>
          <a:xfrm>
            <a:off x="8138994" y="3409992"/>
            <a:ext cx="3032243" cy="93987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Concurrency Slots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20 per DW500c: 250MB/slot</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 4 per DW100c: 100MB/slot</a:t>
            </a:r>
          </a:p>
        </p:txBody>
      </p:sp>
    </p:spTree>
    <p:extLst>
      <p:ext uri="{BB962C8B-B14F-4D97-AF65-F5344CB8AC3E}">
        <p14:creationId xmlns:p14="http://schemas.microsoft.com/office/powerpoint/2010/main" val="324920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11111E-6 L -0.33789 -0.00625 " pathEditMode="relative" rAng="0" ptsTypes="AA">
                                      <p:cBhvr>
                                        <p:cTn id="6" dur="2000" fill="hold"/>
                                        <p:tgtEl>
                                          <p:spTgt spid="33"/>
                                        </p:tgtEl>
                                        <p:attrNameLst>
                                          <p:attrName>ppt_x</p:attrName>
                                          <p:attrName>ppt_y</p:attrName>
                                        </p:attrNameLst>
                                      </p:cBhvr>
                                      <p:rCtr x="-16901" y="-324"/>
                                    </p:animMotion>
                                  </p:childTnLst>
                                </p:cTn>
                              </p:par>
                              <p:par>
                                <p:cTn id="7" presetID="42" presetClass="path" presetSubtype="0" accel="50000" decel="50000" fill="hold" grpId="0" nodeType="withEffect">
                                  <p:stCondLst>
                                    <p:cond delay="0"/>
                                  </p:stCondLst>
                                  <p:childTnLst>
                                    <p:animMotion origin="layout" path="M 2.70833E-6 -1.11111E-6 L -0.33763 -0.00625 " pathEditMode="relative" rAng="0" ptsTypes="AA">
                                      <p:cBhvr>
                                        <p:cTn id="8" dur="2000" fill="hold"/>
                                        <p:tgtEl>
                                          <p:spTgt spid="6"/>
                                        </p:tgtEl>
                                        <p:attrNameLst>
                                          <p:attrName>ppt_x</p:attrName>
                                          <p:attrName>ppt_y</p:attrName>
                                        </p:attrNameLst>
                                      </p:cBhvr>
                                      <p:rCtr x="-16888" y="-324"/>
                                    </p:animMotion>
                                  </p:childTnLst>
                                </p:cTn>
                              </p:par>
                              <p:par>
                                <p:cTn id="9" presetID="42" presetClass="path" presetSubtype="0" accel="50000" decel="50000" fill="hold" grpId="0" nodeType="withEffect">
                                  <p:stCondLst>
                                    <p:cond delay="0"/>
                                  </p:stCondLst>
                                  <p:childTnLst>
                                    <p:animMotion origin="layout" path="M -6.25E-7 3.7037E-7 L -0.33919 -0.00857 " pathEditMode="relative" rAng="0" ptsTypes="AA">
                                      <p:cBhvr>
                                        <p:cTn id="10" dur="2000" fill="hold"/>
                                        <p:tgtEl>
                                          <p:spTgt spid="7"/>
                                        </p:tgtEl>
                                        <p:attrNameLst>
                                          <p:attrName>ppt_x</p:attrName>
                                          <p:attrName>ppt_y</p:attrName>
                                        </p:attrNameLst>
                                      </p:cBhvr>
                                      <p:rCtr x="-16966" y="-440"/>
                                    </p:animMotion>
                                  </p:childTnLst>
                                </p:cTn>
                              </p:par>
                            </p:childTnLst>
                          </p:cTn>
                        </p:par>
                        <p:par>
                          <p:cTn id="11" fill="hold">
                            <p:stCondLst>
                              <p:cond delay="2000"/>
                            </p:stCondLst>
                            <p:childTnLst>
                              <p:par>
                                <p:cTn id="12" presetID="2" presetClass="entr" presetSubtype="4" fill="hold" nodeType="afterEffect">
                                  <p:stCondLst>
                                    <p:cond delay="25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750" fill="hold"/>
                                        <p:tgtEl>
                                          <p:spTgt spid="34"/>
                                        </p:tgtEl>
                                        <p:attrNameLst>
                                          <p:attrName>ppt_x</p:attrName>
                                        </p:attrNameLst>
                                      </p:cBhvr>
                                      <p:tavLst>
                                        <p:tav tm="0">
                                          <p:val>
                                            <p:strVal val="#ppt_x"/>
                                          </p:val>
                                        </p:tav>
                                        <p:tav tm="100000">
                                          <p:val>
                                            <p:strVal val="#ppt_x"/>
                                          </p:val>
                                        </p:tav>
                                      </p:tavLst>
                                    </p:anim>
                                    <p:anim calcmode="lin" valueType="num">
                                      <p:cBhvr additive="base">
                                        <p:cTn id="15" dur="750" fill="hold"/>
                                        <p:tgtEl>
                                          <p:spTgt spid="3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6" grpId="0" animBg="1"/>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FC21-6624-4363-977C-A3B2591E3D15}"/>
              </a:ext>
            </a:extLst>
          </p:cNvPr>
          <p:cNvSpPr>
            <a:spLocks noGrp="1"/>
          </p:cNvSpPr>
          <p:nvPr>
            <p:ph type="title"/>
          </p:nvPr>
        </p:nvSpPr>
        <p:spPr/>
        <p:txBody>
          <a:bodyPr/>
          <a:lstStyle/>
          <a:p>
            <a:r>
              <a:rPr lang="en-US"/>
              <a:t>Concurrent Query and Slots</a:t>
            </a:r>
          </a:p>
        </p:txBody>
      </p:sp>
      <p:graphicFrame>
        <p:nvGraphicFramePr>
          <p:cNvPr id="5" name="Chart 4">
            <a:extLst>
              <a:ext uri="{FF2B5EF4-FFF2-40B4-BE49-F238E27FC236}">
                <a16:creationId xmlns:a16="http://schemas.microsoft.com/office/drawing/2014/main" id="{B7F8ACE9-3ADB-4C2F-A2F4-9C7C849AA33F}"/>
              </a:ext>
            </a:extLst>
          </p:cNvPr>
          <p:cNvGraphicFramePr>
            <a:graphicFrameLocks/>
          </p:cNvGraphicFramePr>
          <p:nvPr/>
        </p:nvGraphicFramePr>
        <p:xfrm>
          <a:off x="1265941" y="1440155"/>
          <a:ext cx="10056973" cy="51046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50984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Resource classes</a:t>
            </a:r>
            <a:endParaRPr lang="en-GB"/>
          </a:p>
        </p:txBody>
      </p:sp>
      <p:sp>
        <p:nvSpPr>
          <p:cNvPr id="8" name="Text Placeholder 7">
            <a:extLst>
              <a:ext uri="{FF2B5EF4-FFF2-40B4-BE49-F238E27FC236}">
                <a16:creationId xmlns:a16="http://schemas.microsoft.com/office/drawing/2014/main" id="{ACA82031-6C2C-4891-BB8F-3365CD063C9B}"/>
              </a:ext>
            </a:extLst>
          </p:cNvPr>
          <p:cNvSpPr>
            <a:spLocks noGrp="1"/>
          </p:cNvSpPr>
          <p:nvPr>
            <p:ph type="body" sz="quarter" idx="10"/>
          </p:nvPr>
        </p:nvSpPr>
        <p:spPr>
          <a:xfrm>
            <a:off x="275482" y="1213175"/>
            <a:ext cx="11887100" cy="2829685"/>
          </a:xfrm>
        </p:spPr>
        <p:txBody>
          <a:bodyPr/>
          <a:lstStyle/>
          <a:p>
            <a:r>
              <a:rPr lang="en-US"/>
              <a:t>Dynamic</a:t>
            </a:r>
          </a:p>
          <a:p>
            <a:pPr lvl="1"/>
            <a:r>
              <a:rPr lang="en-US"/>
              <a:t>Increases resource consumption as you scale</a:t>
            </a:r>
          </a:p>
          <a:p>
            <a:pPr lvl="1"/>
            <a:r>
              <a:rPr lang="en-US"/>
              <a:t>No increase in concurrency as you scale</a:t>
            </a:r>
          </a:p>
          <a:p>
            <a:r>
              <a:rPr lang="en-US"/>
              <a:t>Static</a:t>
            </a:r>
          </a:p>
          <a:p>
            <a:pPr lvl="1"/>
            <a:r>
              <a:rPr lang="en-US"/>
              <a:t>Maintain resource consumption as you scale</a:t>
            </a:r>
          </a:p>
          <a:p>
            <a:pPr lvl="1"/>
            <a:r>
              <a:rPr lang="en-US"/>
              <a:t>Increase concurrent queries as you scale</a:t>
            </a:r>
          </a:p>
        </p:txBody>
      </p:sp>
      <p:sp>
        <p:nvSpPr>
          <p:cNvPr id="6" name="Rectangle 5"/>
          <p:cNvSpPr/>
          <p:nvPr/>
        </p:nvSpPr>
        <p:spPr>
          <a:xfrm>
            <a:off x="616936" y="4603722"/>
            <a:ext cx="5601302" cy="19579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Consume Slots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Rectangle 6"/>
          <p:cNvSpPr/>
          <p:nvPr/>
        </p:nvSpPr>
        <p:spPr>
          <a:xfrm>
            <a:off x="6222556" y="4603722"/>
            <a:ext cx="5601302" cy="1957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Increase memory</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Isolate resources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2861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a:t>Resource Classes – Dynamic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2636397"/>
          </a:xfrm>
        </p:spPr>
        <p:txBody>
          <a:bodyPr/>
          <a:lstStyle/>
          <a:p>
            <a:pPr marL="0" indent="0">
              <a:buNone/>
            </a:pPr>
            <a:r>
              <a:rPr lang="en-US" sz="3199"/>
              <a:t>Allocates variable amounts of memory depending on the scale of the DW instance.</a:t>
            </a:r>
          </a:p>
          <a:p>
            <a:pPr marL="0" indent="0">
              <a:buNone/>
            </a:pPr>
            <a:endParaRPr lang="en-US" sz="3199"/>
          </a:p>
          <a:p>
            <a:pPr marL="228574" lvl="1" indent="0">
              <a:spcBef>
                <a:spcPts val="1224"/>
              </a:spcBef>
              <a:buNone/>
            </a:pPr>
            <a:r>
              <a:rPr lang="en-US"/>
              <a:t>  Beneficial for variable sized workloads that scale to meet demand.</a:t>
            </a:r>
          </a:p>
          <a:p>
            <a:pPr marL="228574" lvl="1" indent="0">
              <a:spcBef>
                <a:spcPts val="1224"/>
              </a:spcBef>
              <a:buNone/>
            </a:pPr>
            <a:r>
              <a:rPr lang="en-US"/>
              <a:t>  There is no increase in concurrency with scaling.  </a:t>
            </a:r>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274281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3C1DBC-8447-4ECC-8881-196FA6651D2B}"/>
              </a:ext>
            </a:extLst>
          </p:cNvPr>
          <p:cNvCxnSpPr>
            <a:cxnSpLocks/>
          </p:cNvCxnSpPr>
          <p:nvPr/>
        </p:nvCxnSpPr>
        <p:spPr>
          <a:xfrm>
            <a:off x="2865914" y="5173424"/>
            <a:ext cx="457135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56072-F8DE-496D-A993-558AF2CE708A}"/>
              </a:ext>
            </a:extLst>
          </p:cNvPr>
          <p:cNvCxnSpPr>
            <a:cxnSpLocks/>
          </p:cNvCxnSpPr>
          <p:nvPr/>
        </p:nvCxnSpPr>
        <p:spPr>
          <a:xfrm>
            <a:off x="2865914" y="5782939"/>
            <a:ext cx="639989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50BBC316-B71E-4FF0-B869-4F7037A8A794}"/>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11" name="Arrow: Right 10">
            <a:extLst>
              <a:ext uri="{FF2B5EF4-FFF2-40B4-BE49-F238E27FC236}">
                <a16:creationId xmlns:a16="http://schemas.microsoft.com/office/drawing/2014/main" id="{167D8F89-FBDD-46B0-B686-98391B337D5E}"/>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Graphic 11" descr="Checkmark">
            <a:extLst>
              <a:ext uri="{FF2B5EF4-FFF2-40B4-BE49-F238E27FC236}">
                <a16:creationId xmlns:a16="http://schemas.microsoft.com/office/drawing/2014/main" id="{2075FE93-5AA0-4537-B41E-23838CEDB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97" y="3143383"/>
            <a:ext cx="548562" cy="548562"/>
          </a:xfrm>
          <a:prstGeom prst="rect">
            <a:avLst/>
          </a:prstGeom>
        </p:spPr>
      </p:pic>
    </p:spTree>
    <p:extLst>
      <p:ext uri="{BB962C8B-B14F-4D97-AF65-F5344CB8AC3E}">
        <p14:creationId xmlns:p14="http://schemas.microsoft.com/office/powerpoint/2010/main" val="287205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Dynamic Resource Classes</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4043286"/>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extLst>
              <p:ext uri="{D42A27DB-BD31-4B8C-83A1-F6EECF244321}">
                <p14:modId xmlns:p14="http://schemas.microsoft.com/office/powerpoint/2010/main" val="2605348350"/>
              </p:ext>
            </p:extLst>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Tree>
    <p:extLst>
      <p:ext uri="{BB962C8B-B14F-4D97-AF65-F5344CB8AC3E}">
        <p14:creationId xmlns:p14="http://schemas.microsoft.com/office/powerpoint/2010/main" val="3167208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a:t>Resource Classes – Static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3050750"/>
          </a:xfrm>
        </p:spPr>
        <p:txBody>
          <a:bodyPr/>
          <a:lstStyle/>
          <a:p>
            <a:pPr marL="0" indent="0">
              <a:buNone/>
            </a:pPr>
            <a:r>
              <a:rPr lang="en-US" sz="3199"/>
              <a:t>Allocates a fixed amount of memory regardless of the scale level.</a:t>
            </a:r>
          </a:p>
          <a:p>
            <a:pPr marL="0" indent="0">
              <a:buNone/>
            </a:pPr>
            <a:endParaRPr lang="en-US" sz="3199"/>
          </a:p>
          <a:p>
            <a:pPr marL="228574" lvl="1" indent="0">
              <a:spcBef>
                <a:spcPts val="1224"/>
              </a:spcBef>
              <a:buNone/>
            </a:pPr>
            <a:r>
              <a:rPr lang="en-US"/>
              <a:t>  Essential for high query concurrency workloads.</a:t>
            </a:r>
          </a:p>
          <a:p>
            <a:pPr marL="228574" lvl="1" indent="0">
              <a:spcBef>
                <a:spcPts val="1224"/>
              </a:spcBef>
              <a:buNone/>
            </a:pPr>
            <a:r>
              <a:rPr lang="en-US"/>
              <a:t>  Queries may run the same regardless of the service level.</a:t>
            </a:r>
          </a:p>
          <a:p>
            <a:pPr marL="228574" lvl="1" indent="0">
              <a:buNone/>
            </a:pPr>
            <a:endParaRPr lang="en-US"/>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A061DE-1F52-4934-BB3C-754592C8FAF3}"/>
              </a:ext>
            </a:extLst>
          </p:cNvPr>
          <p:cNvCxnSpPr>
            <a:cxnSpLocks/>
          </p:cNvCxnSpPr>
          <p:nvPr/>
        </p:nvCxnSpPr>
        <p:spPr>
          <a:xfrm>
            <a:off x="2865913"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23C01B-B1AB-4FC9-939A-ABB02E6E0FAD}"/>
              </a:ext>
            </a:extLst>
          </p:cNvPr>
          <p:cNvCxnSpPr>
            <a:cxnSpLocks/>
          </p:cNvCxnSpPr>
          <p:nvPr/>
        </p:nvCxnSpPr>
        <p:spPr>
          <a:xfrm>
            <a:off x="2865913"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3BA84C-5CF3-4F2B-A54B-998FB2D3BA0A}"/>
              </a:ext>
            </a:extLst>
          </p:cNvPr>
          <p:cNvCxnSpPr>
            <a:cxnSpLocks/>
          </p:cNvCxnSpPr>
          <p:nvPr/>
        </p:nvCxnSpPr>
        <p:spPr>
          <a:xfrm>
            <a:off x="4161129"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0D1B72D-F5D3-4DAE-9827-9999D15B0F15}"/>
              </a:ext>
            </a:extLst>
          </p:cNvPr>
          <p:cNvCxnSpPr>
            <a:cxnSpLocks/>
          </p:cNvCxnSpPr>
          <p:nvPr/>
        </p:nvCxnSpPr>
        <p:spPr>
          <a:xfrm>
            <a:off x="5456346"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A2C93-B863-47E6-AA23-48E5486A16D3}"/>
              </a:ext>
            </a:extLst>
          </p:cNvPr>
          <p:cNvCxnSpPr>
            <a:cxnSpLocks/>
          </p:cNvCxnSpPr>
          <p:nvPr/>
        </p:nvCxnSpPr>
        <p:spPr>
          <a:xfrm>
            <a:off x="4161129"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81FC6B-9E6A-4687-AC59-C6AC5242548B}"/>
              </a:ext>
            </a:extLst>
          </p:cNvPr>
          <p:cNvCxnSpPr>
            <a:cxnSpLocks/>
          </p:cNvCxnSpPr>
          <p:nvPr/>
        </p:nvCxnSpPr>
        <p:spPr>
          <a:xfrm>
            <a:off x="5456346"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E6BBD3-7CFF-4FE0-BA31-C70E74E4CB42}"/>
              </a:ext>
            </a:extLst>
          </p:cNvPr>
          <p:cNvCxnSpPr>
            <a:cxnSpLocks/>
          </p:cNvCxnSpPr>
          <p:nvPr/>
        </p:nvCxnSpPr>
        <p:spPr>
          <a:xfrm>
            <a:off x="6751562"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2C173E-E0C8-4E38-B7A4-B8C5AC00DAA6}"/>
              </a:ext>
            </a:extLst>
          </p:cNvPr>
          <p:cNvCxnSpPr>
            <a:cxnSpLocks/>
          </p:cNvCxnSpPr>
          <p:nvPr/>
        </p:nvCxnSpPr>
        <p:spPr>
          <a:xfrm>
            <a:off x="8046777"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3BF0BBEC-ECED-444B-B15C-F607C26B1907}"/>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34" name="Arrow: Right 33">
            <a:extLst>
              <a:ext uri="{FF2B5EF4-FFF2-40B4-BE49-F238E27FC236}">
                <a16:creationId xmlns:a16="http://schemas.microsoft.com/office/drawing/2014/main" id="{D5E22E3F-5F1D-4D9A-B290-5931BC2EFAE4}"/>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Graphic 6" descr="Checkmark">
            <a:extLst>
              <a:ext uri="{FF2B5EF4-FFF2-40B4-BE49-F238E27FC236}">
                <a16:creationId xmlns:a16="http://schemas.microsoft.com/office/drawing/2014/main" id="{0DECB53F-B89D-4CC9-80CE-4F7105908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011" y="3183091"/>
            <a:ext cx="548562" cy="548562"/>
          </a:xfrm>
          <a:prstGeom prst="rect">
            <a:avLst/>
          </a:prstGeom>
        </p:spPr>
      </p:pic>
    </p:spTree>
    <p:extLst>
      <p:ext uri="{BB962C8B-B14F-4D97-AF65-F5344CB8AC3E}">
        <p14:creationId xmlns:p14="http://schemas.microsoft.com/office/powerpoint/2010/main" val="167594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0D5C-EE94-4B75-BA74-D633B1164CA0}"/>
              </a:ext>
            </a:extLst>
          </p:cNvPr>
          <p:cNvSpPr>
            <a:spLocks noGrp="1"/>
          </p:cNvSpPr>
          <p:nvPr>
            <p:ph type="title"/>
          </p:nvPr>
        </p:nvSpPr>
        <p:spPr/>
        <p:txBody>
          <a:bodyPr/>
          <a:lstStyle/>
          <a:p>
            <a:r>
              <a:rPr lang="en-GB" dirty="0"/>
              <a:t>Gen 2 Concurrency – Static RC</a:t>
            </a:r>
          </a:p>
        </p:txBody>
      </p:sp>
      <p:graphicFrame>
        <p:nvGraphicFramePr>
          <p:cNvPr id="3" name="Table 2">
            <a:extLst>
              <a:ext uri="{FF2B5EF4-FFF2-40B4-BE49-F238E27FC236}">
                <a16:creationId xmlns:a16="http://schemas.microsoft.com/office/drawing/2014/main" id="{4D7E4ECE-471E-4068-AC18-8A5152050DA5}"/>
              </a:ext>
            </a:extLst>
          </p:cNvPr>
          <p:cNvGraphicFramePr>
            <a:graphicFrameLocks noGrp="1"/>
          </p:cNvGraphicFramePr>
          <p:nvPr/>
        </p:nvGraphicFramePr>
        <p:xfrm>
          <a:off x="427037" y="1204220"/>
          <a:ext cx="11552233" cy="5470782"/>
        </p:xfrm>
        <a:graphic>
          <a:graphicData uri="http://schemas.openxmlformats.org/drawingml/2006/table">
            <a:tbl>
              <a:tblPr/>
              <a:tblGrid>
                <a:gridCol w="1050203">
                  <a:extLst>
                    <a:ext uri="{9D8B030D-6E8A-4147-A177-3AD203B41FA5}">
                      <a16:colId xmlns:a16="http://schemas.microsoft.com/office/drawing/2014/main" val="85099462"/>
                    </a:ext>
                  </a:extLst>
                </a:gridCol>
                <a:gridCol w="1050203">
                  <a:extLst>
                    <a:ext uri="{9D8B030D-6E8A-4147-A177-3AD203B41FA5}">
                      <a16:colId xmlns:a16="http://schemas.microsoft.com/office/drawing/2014/main" val="3846539627"/>
                    </a:ext>
                  </a:extLst>
                </a:gridCol>
                <a:gridCol w="1050203">
                  <a:extLst>
                    <a:ext uri="{9D8B030D-6E8A-4147-A177-3AD203B41FA5}">
                      <a16:colId xmlns:a16="http://schemas.microsoft.com/office/drawing/2014/main" val="3170421319"/>
                    </a:ext>
                  </a:extLst>
                </a:gridCol>
                <a:gridCol w="1050203">
                  <a:extLst>
                    <a:ext uri="{9D8B030D-6E8A-4147-A177-3AD203B41FA5}">
                      <a16:colId xmlns:a16="http://schemas.microsoft.com/office/drawing/2014/main" val="1636199252"/>
                    </a:ext>
                  </a:extLst>
                </a:gridCol>
                <a:gridCol w="1050203">
                  <a:extLst>
                    <a:ext uri="{9D8B030D-6E8A-4147-A177-3AD203B41FA5}">
                      <a16:colId xmlns:a16="http://schemas.microsoft.com/office/drawing/2014/main" val="3732013871"/>
                    </a:ext>
                  </a:extLst>
                </a:gridCol>
                <a:gridCol w="1050203">
                  <a:extLst>
                    <a:ext uri="{9D8B030D-6E8A-4147-A177-3AD203B41FA5}">
                      <a16:colId xmlns:a16="http://schemas.microsoft.com/office/drawing/2014/main" val="2278782361"/>
                    </a:ext>
                  </a:extLst>
                </a:gridCol>
                <a:gridCol w="1050203">
                  <a:extLst>
                    <a:ext uri="{9D8B030D-6E8A-4147-A177-3AD203B41FA5}">
                      <a16:colId xmlns:a16="http://schemas.microsoft.com/office/drawing/2014/main" val="3350525169"/>
                    </a:ext>
                  </a:extLst>
                </a:gridCol>
                <a:gridCol w="1050203">
                  <a:extLst>
                    <a:ext uri="{9D8B030D-6E8A-4147-A177-3AD203B41FA5}">
                      <a16:colId xmlns:a16="http://schemas.microsoft.com/office/drawing/2014/main" val="3444799075"/>
                    </a:ext>
                  </a:extLst>
                </a:gridCol>
                <a:gridCol w="1050203">
                  <a:extLst>
                    <a:ext uri="{9D8B030D-6E8A-4147-A177-3AD203B41FA5}">
                      <a16:colId xmlns:a16="http://schemas.microsoft.com/office/drawing/2014/main" val="3153711393"/>
                    </a:ext>
                  </a:extLst>
                </a:gridCol>
                <a:gridCol w="1050203">
                  <a:extLst>
                    <a:ext uri="{9D8B030D-6E8A-4147-A177-3AD203B41FA5}">
                      <a16:colId xmlns:a16="http://schemas.microsoft.com/office/drawing/2014/main" val="3009133187"/>
                    </a:ext>
                  </a:extLst>
                </a:gridCol>
                <a:gridCol w="1050203">
                  <a:extLst>
                    <a:ext uri="{9D8B030D-6E8A-4147-A177-3AD203B41FA5}">
                      <a16:colId xmlns:a16="http://schemas.microsoft.com/office/drawing/2014/main" val="2516552562"/>
                    </a:ext>
                  </a:extLst>
                </a:gridCol>
              </a:tblGrid>
              <a:tr h="684283">
                <a:tc>
                  <a:txBody>
                    <a:bodyPr/>
                    <a:lstStyle/>
                    <a:p>
                      <a:pPr algn="ctr" rtl="0"/>
                      <a:r>
                        <a:rPr lang="en-US" sz="1600" b="1" dirty="0">
                          <a:effectLst/>
                        </a:rPr>
                        <a:t>Service Level</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Maximum concurrent queries</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400" b="1" dirty="0">
                          <a:effectLst/>
                        </a:rPr>
                        <a:t>Concurrency slots available</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staticrc10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staticrc30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staticrc50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staticrc70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776407"/>
                  </a:ext>
                </a:extLst>
              </a:tr>
              <a:tr h="168207">
                <a:tc>
                  <a:txBody>
                    <a:bodyPr/>
                    <a:lstStyle/>
                    <a:p>
                      <a:pPr algn="ctr" rtl="0"/>
                      <a:r>
                        <a:rPr lang="en-US" sz="1600">
                          <a:effectLst/>
                        </a:rPr>
                        <a:t>DW100c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2545893"/>
                  </a:ext>
                </a:extLst>
              </a:tr>
              <a:tr h="297226">
                <a:tc>
                  <a:txBody>
                    <a:bodyPr/>
                    <a:lstStyle/>
                    <a:p>
                      <a:pPr algn="ctr" rtl="0"/>
                      <a:r>
                        <a:rPr lang="en-US" sz="1600">
                          <a:effectLst/>
                        </a:rPr>
                        <a:t>DW200c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8721547"/>
                  </a:ext>
                </a:extLst>
              </a:tr>
              <a:tr h="297226">
                <a:tc>
                  <a:txBody>
                    <a:bodyPr/>
                    <a:lstStyle/>
                    <a:p>
                      <a:pPr algn="ctr" rtl="0"/>
                      <a:r>
                        <a:rPr lang="en-US" sz="1600">
                          <a:effectLst/>
                        </a:rPr>
                        <a:t>DW300c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337328"/>
                  </a:ext>
                </a:extLst>
              </a:tr>
              <a:tr h="297226">
                <a:tc>
                  <a:txBody>
                    <a:bodyPr/>
                    <a:lstStyle/>
                    <a:p>
                      <a:pPr algn="ctr" rtl="0"/>
                      <a:r>
                        <a:rPr lang="en-US" sz="1600">
                          <a:effectLst/>
                        </a:rPr>
                        <a:t>DW400c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4034213"/>
                  </a:ext>
                </a:extLst>
              </a:tr>
              <a:tr h="297226">
                <a:tc>
                  <a:txBody>
                    <a:bodyPr/>
                    <a:lstStyle/>
                    <a:p>
                      <a:pPr algn="ctr" rtl="0"/>
                      <a:r>
                        <a:rPr lang="en-US" sz="1600">
                          <a:effectLst/>
                        </a:rPr>
                        <a:t>DW500c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23780"/>
                  </a:ext>
                </a:extLst>
              </a:tr>
              <a:tr h="297226">
                <a:tc>
                  <a:txBody>
                    <a:bodyPr/>
                    <a:lstStyle/>
                    <a:p>
                      <a:pPr algn="ctr" rtl="0"/>
                      <a:r>
                        <a:rPr lang="en-US" sz="1600">
                          <a:effectLst/>
                        </a:rPr>
                        <a:t>DW1000c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50214"/>
                  </a:ext>
                </a:extLst>
              </a:tr>
              <a:tr h="297226">
                <a:tc>
                  <a:txBody>
                    <a:bodyPr/>
                    <a:lstStyle/>
                    <a:p>
                      <a:pPr algn="ctr" rtl="0"/>
                      <a:r>
                        <a:rPr lang="en-US" sz="1600">
                          <a:effectLst/>
                        </a:rPr>
                        <a:t>DW1500c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1719310"/>
                  </a:ext>
                </a:extLst>
              </a:tr>
              <a:tr h="297226">
                <a:tc>
                  <a:txBody>
                    <a:bodyPr/>
                    <a:lstStyle/>
                    <a:p>
                      <a:pPr algn="ctr" rtl="0"/>
                      <a:r>
                        <a:rPr lang="en-US" sz="1600">
                          <a:effectLst/>
                        </a:rPr>
                        <a:t>DW2000c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0922517"/>
                  </a:ext>
                </a:extLst>
              </a:tr>
              <a:tr h="297226">
                <a:tc>
                  <a:txBody>
                    <a:bodyPr/>
                    <a:lstStyle/>
                    <a:p>
                      <a:pPr algn="ctr" rtl="0"/>
                      <a:r>
                        <a:rPr lang="en-US" sz="1600">
                          <a:effectLst/>
                        </a:rPr>
                        <a:t>DW2500c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4299231"/>
                  </a:ext>
                </a:extLst>
              </a:tr>
              <a:tr h="297226">
                <a:tc>
                  <a:txBody>
                    <a:bodyPr/>
                    <a:lstStyle/>
                    <a:p>
                      <a:pPr algn="ctr" rtl="0"/>
                      <a:r>
                        <a:rPr lang="en-US" sz="1600">
                          <a:effectLst/>
                        </a:rPr>
                        <a:t>DW3000c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2111571"/>
                  </a:ext>
                </a:extLst>
              </a:tr>
              <a:tr h="297226">
                <a:tc>
                  <a:txBody>
                    <a:bodyPr/>
                    <a:lstStyle/>
                    <a:p>
                      <a:pPr algn="ctr" rtl="0"/>
                      <a:r>
                        <a:rPr lang="en-US" sz="1600" dirty="0">
                          <a:effectLst/>
                        </a:rPr>
                        <a:t>DW5000c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4382110"/>
                  </a:ext>
                </a:extLst>
              </a:tr>
              <a:tr h="297226">
                <a:tc>
                  <a:txBody>
                    <a:bodyPr/>
                    <a:lstStyle/>
                    <a:p>
                      <a:pPr algn="ctr" rtl="0"/>
                      <a:r>
                        <a:rPr lang="en-US" sz="1600">
                          <a:effectLst/>
                        </a:rPr>
                        <a:t>DW6000c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992091"/>
                  </a:ext>
                </a:extLst>
              </a:tr>
              <a:tr h="297226">
                <a:tc>
                  <a:txBody>
                    <a:bodyPr/>
                    <a:lstStyle/>
                    <a:p>
                      <a:pPr algn="ctr" rtl="0"/>
                      <a:r>
                        <a:rPr lang="en-US" sz="1600">
                          <a:effectLst/>
                        </a:rPr>
                        <a:t>DW7500c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5629265"/>
                  </a:ext>
                </a:extLst>
              </a:tr>
              <a:tr h="297226">
                <a:tc>
                  <a:txBody>
                    <a:bodyPr/>
                    <a:lstStyle/>
                    <a:p>
                      <a:pPr algn="ctr" rtl="0"/>
                      <a:r>
                        <a:rPr lang="en-US" sz="1600">
                          <a:effectLst/>
                        </a:rPr>
                        <a:t>DW10000c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830748"/>
                  </a:ext>
                </a:extLst>
              </a:tr>
              <a:tr h="297226">
                <a:tc>
                  <a:txBody>
                    <a:bodyPr/>
                    <a:lstStyle/>
                    <a:p>
                      <a:pPr algn="ctr" rtl="0"/>
                      <a:r>
                        <a:rPr lang="en-US" sz="1600" dirty="0">
                          <a:effectLst/>
                        </a:rPr>
                        <a:t>DW15000c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02308"/>
                  </a:ext>
                </a:extLst>
              </a:tr>
              <a:tr h="297226">
                <a:tc>
                  <a:txBody>
                    <a:bodyPr/>
                    <a:lstStyle/>
                    <a:p>
                      <a:pPr algn="ctr" rtl="0"/>
                      <a:r>
                        <a:rPr lang="en-US" sz="1600" dirty="0">
                          <a:effectLst/>
                        </a:rPr>
                        <a:t>DW30000c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6976418"/>
                  </a:ext>
                </a:extLst>
              </a:tr>
            </a:tbl>
          </a:graphicData>
        </a:graphic>
      </p:graphicFrame>
    </p:spTree>
    <p:extLst>
      <p:ext uri="{BB962C8B-B14F-4D97-AF65-F5344CB8AC3E}">
        <p14:creationId xmlns:p14="http://schemas.microsoft.com/office/powerpoint/2010/main" val="21339790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968CCA-D32A-4105-9E2F-2A6D696A427C}"/>
              </a:ext>
            </a:extLst>
          </p:cNvPr>
          <p:cNvSpPr>
            <a:spLocks noGrp="1"/>
          </p:cNvSpPr>
          <p:nvPr>
            <p:ph type="body" sz="quarter" idx="10"/>
          </p:nvPr>
        </p:nvSpPr>
        <p:spPr>
          <a:xfrm>
            <a:off x="274638" y="1212850"/>
            <a:ext cx="11887200" cy="4124206"/>
          </a:xfrm>
        </p:spPr>
        <p:txBody>
          <a:bodyPr/>
          <a:lstStyle/>
          <a:p>
            <a:r>
              <a:rPr lang="en-US" sz="3600" dirty="0"/>
              <a:t>Azure Overview - Azure and the Modern Data Estate</a:t>
            </a:r>
          </a:p>
          <a:p>
            <a:r>
              <a:rPr lang="en-US" sz="3600" dirty="0"/>
              <a:t>SQL Data Warehouse Architecture &amp; Overview</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Topics</a:t>
            </a:r>
          </a:p>
        </p:txBody>
      </p:sp>
    </p:spTree>
    <p:extLst>
      <p:ext uri="{BB962C8B-B14F-4D97-AF65-F5344CB8AC3E}">
        <p14:creationId xmlns:p14="http://schemas.microsoft.com/office/powerpoint/2010/main" val="8929909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Data Distribution</a:t>
            </a:r>
          </a:p>
        </p:txBody>
      </p:sp>
    </p:spTree>
    <p:extLst>
      <p:ext uri="{BB962C8B-B14F-4D97-AF65-F5344CB8AC3E}">
        <p14:creationId xmlns:p14="http://schemas.microsoft.com/office/powerpoint/2010/main" val="11677272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352" y="345409"/>
            <a:ext cx="10717957" cy="1036291"/>
          </a:xfrm>
        </p:spPr>
        <p:txBody>
          <a:bodyPr/>
          <a:lstStyle/>
          <a:p>
            <a:r>
              <a:rPr lang="en-US"/>
              <a:t>Table Distribution Options</a:t>
            </a:r>
          </a:p>
        </p:txBody>
      </p:sp>
      <p:grpSp>
        <p:nvGrpSpPr>
          <p:cNvPr id="4" name="Group 3"/>
          <p:cNvGrpSpPr/>
          <p:nvPr/>
        </p:nvGrpSpPr>
        <p:grpSpPr>
          <a:xfrm>
            <a:off x="8275151" y="1421551"/>
            <a:ext cx="3938579" cy="3145416"/>
            <a:chOff x="4264819" y="1763395"/>
            <a:chExt cx="3657600" cy="3460630"/>
          </a:xfrm>
          <a:solidFill>
            <a:schemeClr val="bg2">
              <a:lumMod val="20000"/>
              <a:lumOff val="80000"/>
            </a:schemeClr>
          </a:solidFill>
        </p:grpSpPr>
        <p:sp>
          <p:nvSpPr>
            <p:cNvPr id="5" name="Rectangle 4"/>
            <p:cNvSpPr/>
            <p:nvPr/>
          </p:nvSpPr>
          <p:spPr bwMode="auto">
            <a:xfrm>
              <a:off x="4264819" y="1763395"/>
              <a:ext cx="3657600" cy="819597"/>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1999" kern="0">
                <a:gradFill>
                  <a:gsLst>
                    <a:gs pos="0">
                      <a:sysClr val="window" lastClr="FFFFFF"/>
                    </a:gs>
                    <a:gs pos="100000">
                      <a:sysClr val="window" lastClr="FFFFFF"/>
                    </a:gs>
                  </a:gsLst>
                  <a:lin ang="16200000" scaled="0"/>
                </a:gradFill>
              </a:endParaRPr>
            </a:p>
          </p:txBody>
        </p:sp>
        <p:sp>
          <p:nvSpPr>
            <p:cNvPr id="6" name="Rectangle 5"/>
            <p:cNvSpPr/>
            <p:nvPr/>
          </p:nvSpPr>
          <p:spPr bwMode="auto">
            <a:xfrm>
              <a:off x="4264819" y="2582992"/>
              <a:ext cx="3657600" cy="2641033"/>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1999" kern="0">
                <a:gradFill>
                  <a:gsLst>
                    <a:gs pos="0">
                      <a:srgbClr val="FFFFFF"/>
                    </a:gs>
                    <a:gs pos="100000">
                      <a:srgbClr val="FFFFFF"/>
                    </a:gs>
                  </a:gsLst>
                  <a:lin ang="5400000" scaled="0"/>
                </a:gradFill>
              </a:endParaRPr>
            </a:p>
          </p:txBody>
        </p:sp>
      </p:grpSp>
      <p:sp>
        <p:nvSpPr>
          <p:cNvPr id="16" name="TextBox 15"/>
          <p:cNvSpPr txBox="1"/>
          <p:nvPr/>
        </p:nvSpPr>
        <p:spPr>
          <a:xfrm>
            <a:off x="8487777" y="1451883"/>
            <a:ext cx="3638331" cy="406265"/>
          </a:xfrm>
          <a:prstGeom prst="rect">
            <a:avLst/>
          </a:prstGeom>
          <a:solidFill>
            <a:schemeClr val="bg2">
              <a:lumMod val="20000"/>
              <a:lumOff val="80000"/>
            </a:schemeClr>
          </a:solidFill>
        </p:spPr>
        <p:txBody>
          <a:bodyPr wrap="square" rtlCol="0">
            <a:spAutoFit/>
          </a:bodyPr>
          <a:lstStyle/>
          <a:p>
            <a:pPr algn="ctr"/>
            <a:r>
              <a:rPr lang="en-US" sz="2040" b="1">
                <a:latin typeface="Segoe"/>
                <a:ea typeface="Segoe UI" pitchFamily="34" charset="0"/>
                <a:cs typeface="Segoe WP Semibold" panose="020B0702040204020203" pitchFamily="34" charset="0"/>
              </a:rPr>
              <a:t>Replicated</a:t>
            </a:r>
          </a:p>
        </p:txBody>
      </p:sp>
      <p:grpSp>
        <p:nvGrpSpPr>
          <p:cNvPr id="17" name="Group 16"/>
          <p:cNvGrpSpPr/>
          <p:nvPr/>
        </p:nvGrpSpPr>
        <p:grpSpPr>
          <a:xfrm>
            <a:off x="4285775" y="1409130"/>
            <a:ext cx="3901754" cy="3157837"/>
            <a:chOff x="3127344" y="1198457"/>
            <a:chExt cx="2898575" cy="2001761"/>
          </a:xfrm>
          <a:solidFill>
            <a:schemeClr val="bg2">
              <a:lumMod val="20000"/>
              <a:lumOff val="80000"/>
            </a:schemeClr>
          </a:solidFill>
        </p:grpSpPr>
        <p:grpSp>
          <p:nvGrpSpPr>
            <p:cNvPr id="7" name="Group 6"/>
            <p:cNvGrpSpPr/>
            <p:nvPr/>
          </p:nvGrpSpPr>
          <p:grpSpPr>
            <a:xfrm>
              <a:off x="3127344" y="1198457"/>
              <a:ext cx="2898575" cy="2001761"/>
              <a:chOff x="4264819" y="1755904"/>
              <a:chExt cx="3657600" cy="3199974"/>
            </a:xfrm>
            <a:grpFill/>
          </p:grpSpPr>
          <p:sp>
            <p:nvSpPr>
              <p:cNvPr id="8" name="Rectangle 7"/>
              <p:cNvSpPr/>
              <p:nvPr/>
            </p:nvSpPr>
            <p:spPr bwMode="auto">
              <a:xfrm>
                <a:off x="4264819" y="2507393"/>
                <a:ext cx="3657600" cy="244848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2447" kern="0">
                  <a:gradFill>
                    <a:gsLst>
                      <a:gs pos="0">
                        <a:srgbClr val="FFFFFF"/>
                      </a:gs>
                      <a:gs pos="100000">
                        <a:srgbClr val="FFFFFF"/>
                      </a:gs>
                    </a:gsLst>
                    <a:lin ang="5400000" scaled="0"/>
                  </a:gradFill>
                </a:endParaRPr>
              </a:p>
            </p:txBody>
          </p:sp>
          <p:sp>
            <p:nvSpPr>
              <p:cNvPr id="10" name="Rectangle 9"/>
              <p:cNvSpPr/>
              <p:nvPr/>
            </p:nvSpPr>
            <p:spPr bwMode="auto">
              <a:xfrm>
                <a:off x="4264819" y="1755904"/>
                <a:ext cx="3657600" cy="75148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4" name="TextBox 13"/>
            <p:cNvSpPr txBox="1"/>
            <p:nvPr/>
          </p:nvSpPr>
          <p:spPr>
            <a:xfrm>
              <a:off x="3350396" y="1206331"/>
              <a:ext cx="2443207" cy="465623"/>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Round Robin</a:t>
              </a:r>
            </a:p>
            <a:p>
              <a:pPr algn="ctr"/>
              <a:r>
                <a:rPr lang="en-US" sz="2040">
                  <a:latin typeface="Segoe"/>
                  <a:ea typeface="Segoe UI" pitchFamily="34" charset="0"/>
                  <a:cs typeface="Segoe WP Semibold" panose="020B0702040204020203" pitchFamily="34" charset="0"/>
                </a:rPr>
                <a:t>(Default)</a:t>
              </a:r>
            </a:p>
          </p:txBody>
        </p:sp>
        <p:sp>
          <p:nvSpPr>
            <p:cNvPr id="19" name="Rectangle 18"/>
            <p:cNvSpPr/>
            <p:nvPr/>
          </p:nvSpPr>
          <p:spPr>
            <a:xfrm>
              <a:off x="3148867" y="1649720"/>
              <a:ext cx="2867318" cy="1334604"/>
            </a:xfrm>
            <a:prstGeom prst="rect">
              <a:avLst/>
            </a:prstGeom>
            <a:grpFill/>
          </p:spPr>
          <p:txBody>
            <a:bodyPr wrap="square">
              <a:spAutoFit/>
            </a:bodyPr>
            <a:lstStyle/>
            <a:p>
              <a:pPr>
                <a:defRPr/>
              </a:pPr>
              <a:r>
                <a:rPr lang="en-US" sz="1836" kern="0">
                  <a:latin typeface="Segoe"/>
                  <a:sym typeface="Wingdings 2" pitchFamily="18" charset="2"/>
                </a:rPr>
                <a:t>Data distributed evenly across nodes</a:t>
              </a:r>
            </a:p>
            <a:p>
              <a:pPr>
                <a:defRPr/>
              </a:pPr>
              <a:endParaRPr lang="en-US" sz="1836" kern="0">
                <a:latin typeface="Segoe"/>
                <a:sym typeface="Wingdings 2" pitchFamily="18" charset="2"/>
              </a:endParaRPr>
            </a:p>
            <a:p>
              <a:pPr>
                <a:defRPr/>
              </a:pPr>
              <a:r>
                <a:rPr lang="en-US" sz="1836" kern="0">
                  <a:latin typeface="Segoe"/>
                  <a:sym typeface="Wingdings 2" pitchFamily="18" charset="2"/>
                </a:rPr>
                <a:t>Easy place to start, don’t need to know anything about the data</a:t>
              </a:r>
            </a:p>
            <a:p>
              <a:pPr>
                <a:defRPr/>
              </a:pPr>
              <a:endParaRPr lang="en-US" sz="1836" kern="0">
                <a:latin typeface="Segoe"/>
                <a:sym typeface="Wingdings 2" pitchFamily="18" charset="2"/>
              </a:endParaRPr>
            </a:p>
            <a:p>
              <a:pPr>
                <a:defRPr/>
              </a:pPr>
              <a:r>
                <a:rPr lang="en-US" sz="1799" kern="0"/>
                <a:t>Simplicity at a cost</a:t>
              </a:r>
            </a:p>
          </p:txBody>
        </p:sp>
      </p:grpSp>
      <p:sp>
        <p:nvSpPr>
          <p:cNvPr id="20" name="Rectangle 19"/>
          <p:cNvSpPr/>
          <p:nvPr/>
        </p:nvSpPr>
        <p:spPr>
          <a:xfrm>
            <a:off x="8294687" y="2190141"/>
            <a:ext cx="3938579" cy="1817240"/>
          </a:xfrm>
          <a:prstGeom prst="rect">
            <a:avLst/>
          </a:prstGeom>
        </p:spPr>
        <p:txBody>
          <a:bodyPr wrap="square">
            <a:spAutoFit/>
          </a:bodyPr>
          <a:lstStyle/>
          <a:p>
            <a:pPr defTabSz="1655634"/>
            <a:r>
              <a:rPr lang="en-US" sz="1836" kern="0">
                <a:latin typeface="Segoe"/>
              </a:rPr>
              <a:t>Data repeated on every node</a:t>
            </a:r>
          </a:p>
          <a:p>
            <a:pPr defTabSz="1655634"/>
            <a:endParaRPr lang="en-US" sz="1836" kern="0">
              <a:latin typeface="Segoe"/>
            </a:endParaRPr>
          </a:p>
          <a:p>
            <a:pPr defTabSz="1655634"/>
            <a:r>
              <a:rPr lang="en-US" sz="1836" kern="0">
                <a:latin typeface="Segoe"/>
              </a:rPr>
              <a:t>Simplifies many query plans and reduces data movement</a:t>
            </a:r>
          </a:p>
          <a:p>
            <a:pPr defTabSz="1655634"/>
            <a:endParaRPr lang="en-US" sz="1836" kern="0">
              <a:latin typeface="Segoe"/>
            </a:endParaRPr>
          </a:p>
          <a:p>
            <a:pPr defTabSz="1655634"/>
            <a:r>
              <a:rPr lang="en-US" sz="1799" kern="0"/>
              <a:t>Best with joining hash table</a:t>
            </a:r>
          </a:p>
        </p:txBody>
      </p:sp>
      <p:grpSp>
        <p:nvGrpSpPr>
          <p:cNvPr id="9" name="Group 8"/>
          <p:cNvGrpSpPr/>
          <p:nvPr/>
        </p:nvGrpSpPr>
        <p:grpSpPr>
          <a:xfrm>
            <a:off x="279354" y="1396286"/>
            <a:ext cx="3897026" cy="3214587"/>
            <a:chOff x="203326" y="1208649"/>
            <a:chExt cx="2867994" cy="1771403"/>
          </a:xfrm>
          <a:solidFill>
            <a:schemeClr val="bg2">
              <a:lumMod val="20000"/>
              <a:lumOff val="80000"/>
            </a:schemeClr>
          </a:solidFill>
        </p:grpSpPr>
        <p:grpSp>
          <p:nvGrpSpPr>
            <p:cNvPr id="11" name="Group 10"/>
            <p:cNvGrpSpPr/>
            <p:nvPr/>
          </p:nvGrpSpPr>
          <p:grpSpPr>
            <a:xfrm>
              <a:off x="203326" y="1208649"/>
              <a:ext cx="2867993" cy="1747208"/>
              <a:chOff x="8010525" y="1554481"/>
              <a:chExt cx="3657600" cy="2726258"/>
            </a:xfrm>
            <a:grpFill/>
          </p:grpSpPr>
          <p:sp>
            <p:nvSpPr>
              <p:cNvPr id="12" name="Rectangle 11"/>
              <p:cNvSpPr/>
              <p:nvPr/>
            </p:nvSpPr>
            <p:spPr bwMode="auto">
              <a:xfrm>
                <a:off x="8010525" y="2195114"/>
                <a:ext cx="3657600" cy="208562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defTabSz="1241614"/>
                <a:endParaRPr lang="en-US" sz="1999" kern="0"/>
              </a:p>
            </p:txBody>
          </p:sp>
          <p:sp>
            <p:nvSpPr>
              <p:cNvPr id="13" name="Rectangle 12"/>
              <p:cNvSpPr/>
              <p:nvPr/>
            </p:nvSpPr>
            <p:spPr bwMode="auto">
              <a:xfrm>
                <a:off x="8010525" y="1554481"/>
                <a:ext cx="3657600" cy="666983"/>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65577" tIns="0" rIns="165577" bIns="33117"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5" name="TextBox 14"/>
            <p:cNvSpPr txBox="1"/>
            <p:nvPr/>
          </p:nvSpPr>
          <p:spPr>
            <a:xfrm>
              <a:off x="308648" y="1215727"/>
              <a:ext cx="2689274" cy="228330"/>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Hash Distributed</a:t>
              </a:r>
            </a:p>
          </p:txBody>
        </p:sp>
        <p:sp>
          <p:nvSpPr>
            <p:cNvPr id="18" name="Rectangle 17"/>
            <p:cNvSpPr/>
            <p:nvPr/>
          </p:nvSpPr>
          <p:spPr>
            <a:xfrm>
              <a:off x="203824" y="1657931"/>
              <a:ext cx="2867496" cy="1322121"/>
            </a:xfrm>
            <a:prstGeom prst="rect">
              <a:avLst/>
            </a:prstGeom>
            <a:grpFill/>
          </p:spPr>
          <p:txBody>
            <a:bodyPr wrap="square">
              <a:spAutoFit/>
            </a:bodyPr>
            <a:lstStyle/>
            <a:p>
              <a:pPr>
                <a:defRPr/>
              </a:pPr>
              <a:r>
                <a:rPr lang="en-US" sz="1836" kern="0">
                  <a:latin typeface="Segoe"/>
                  <a:sym typeface="Wingdings 2" pitchFamily="18" charset="2"/>
                </a:rPr>
                <a:t>Data divided across nodes based on hashing algorithm</a:t>
              </a:r>
            </a:p>
            <a:p>
              <a:pPr>
                <a:defRPr/>
              </a:pPr>
              <a:endParaRPr lang="en-US" sz="1836" kern="0">
                <a:latin typeface="Segoe"/>
                <a:sym typeface="Wingdings 2" pitchFamily="18" charset="2"/>
              </a:endParaRPr>
            </a:p>
            <a:p>
              <a:pPr>
                <a:defRPr/>
              </a:pPr>
              <a:r>
                <a:rPr lang="en-US" sz="1836" kern="0">
                  <a:latin typeface="Segoe"/>
                  <a:sym typeface="Wingdings 2" pitchFamily="18" charset="2"/>
                </a:rPr>
                <a:t>Same value will always hash to same distribution</a:t>
              </a:r>
            </a:p>
            <a:p>
              <a:pPr>
                <a:defRPr/>
              </a:pPr>
              <a:endParaRPr lang="en-US" sz="1836" kern="0">
                <a:latin typeface="Segoe"/>
                <a:sym typeface="Wingdings 2" pitchFamily="18" charset="2"/>
              </a:endParaRPr>
            </a:p>
            <a:p>
              <a:pPr>
                <a:defRPr/>
              </a:pPr>
              <a:r>
                <a:rPr lang="en-US" sz="1836" kern="0">
                  <a:latin typeface="Segoe"/>
                  <a:sym typeface="Wingdings 2" pitchFamily="18" charset="2"/>
                </a:rPr>
                <a:t>Single column only</a:t>
              </a:r>
            </a:p>
            <a:p>
              <a:pPr>
                <a:defRPr/>
              </a:pPr>
              <a:endParaRPr lang="en-US" sz="1836" kern="0">
                <a:latin typeface="Segoe"/>
                <a:sym typeface="Wingdings 2" pitchFamily="18" charset="2"/>
              </a:endParaRPr>
            </a:p>
          </p:txBody>
        </p:sp>
      </p:grpSp>
      <p:sp>
        <p:nvSpPr>
          <p:cNvPr id="21" name="Rectangle 20"/>
          <p:cNvSpPr/>
          <p:nvPr/>
        </p:nvSpPr>
        <p:spPr bwMode="auto">
          <a:xfrm>
            <a:off x="296208" y="4684811"/>
            <a:ext cx="3863314" cy="1934176"/>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931617" fontAlgn="base">
              <a:spcBef>
                <a:spcPct val="0"/>
              </a:spcBef>
              <a:spcAft>
                <a:spcPct val="0"/>
              </a:spcAft>
            </a:pPr>
            <a:endParaRPr lang="en-US" sz="1799" kern="0">
              <a:sym typeface="Wingdings 2" pitchFamily="18" charset="2"/>
            </a:endParaRPr>
          </a:p>
          <a:p>
            <a:pPr algn="ctr" defTabSz="931617" fontAlgn="base">
              <a:spcBef>
                <a:spcPct val="0"/>
              </a:spcBef>
              <a:spcAft>
                <a:spcPct val="0"/>
              </a:spcAft>
            </a:pPr>
            <a:r>
              <a:rPr lang="en-US" sz="2448" kern="0">
                <a:latin typeface="Segoe"/>
                <a:sym typeface="Wingdings 2" pitchFamily="18" charset="2"/>
              </a:rPr>
              <a:t>Check for Data Skew, NULLS, -1</a:t>
            </a:r>
            <a:endParaRPr lang="en-US" sz="2448">
              <a:gradFill>
                <a:gsLst>
                  <a:gs pos="0">
                    <a:srgbClr val="FFFFFF"/>
                  </a:gs>
                  <a:gs pos="100000">
                    <a:srgbClr val="FFFFFF"/>
                  </a:gs>
                </a:gsLst>
                <a:lin ang="5400000" scaled="0"/>
              </a:gradFill>
              <a:latin typeface="Segoe"/>
            </a:endParaRPr>
          </a:p>
        </p:txBody>
      </p:sp>
      <p:sp>
        <p:nvSpPr>
          <p:cNvPr id="22" name="Rectangle 21"/>
          <p:cNvSpPr/>
          <p:nvPr/>
        </p:nvSpPr>
        <p:spPr bwMode="auto">
          <a:xfrm>
            <a:off x="4304994" y="4648873"/>
            <a:ext cx="3863314" cy="1970113"/>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a:defRPr/>
            </a:pPr>
            <a:endParaRPr lang="en-US" sz="1799" kern="0">
              <a:sym typeface="Wingdings 2" pitchFamily="18" charset="2"/>
            </a:endParaRPr>
          </a:p>
          <a:p>
            <a:pPr algn="ctr">
              <a:defRPr/>
            </a:pPr>
            <a:r>
              <a:rPr lang="en-US" sz="2448" kern="0">
                <a:latin typeface="Segoe"/>
                <a:sym typeface="Wingdings 2" pitchFamily="18" charset="2"/>
              </a:rPr>
              <a:t>Will incur more data movement at query time</a:t>
            </a:r>
          </a:p>
          <a:p>
            <a:pPr algn="ctr">
              <a:defRPr/>
            </a:pPr>
            <a:endParaRPr lang="en-US" sz="1799" kern="0">
              <a:sym typeface="Wingdings 2" pitchFamily="18" charset="2"/>
            </a:endParaRPr>
          </a:p>
          <a:p>
            <a:pPr algn="ctr">
              <a:defRPr/>
            </a:pPr>
            <a:r>
              <a:rPr lang="en-US" sz="1799" kern="0">
                <a:sym typeface="Wingdings 2" pitchFamily="18" charset="2"/>
              </a:rPr>
              <a:t> </a:t>
            </a:r>
            <a:endParaRPr lang="en-US" sz="1799" kern="0"/>
          </a:p>
        </p:txBody>
      </p:sp>
      <p:sp>
        <p:nvSpPr>
          <p:cNvPr id="23" name="Rectangle 22"/>
          <p:cNvSpPr/>
          <p:nvPr/>
        </p:nvSpPr>
        <p:spPr bwMode="auto">
          <a:xfrm>
            <a:off x="8312782" y="4639357"/>
            <a:ext cx="3863314" cy="197963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1655634"/>
            <a:endParaRPr lang="en-US" sz="1632" kern="0">
              <a:latin typeface="Segoe"/>
            </a:endParaRPr>
          </a:p>
          <a:p>
            <a:pPr algn="ctr" defTabSz="1655634"/>
            <a:r>
              <a:rPr lang="en-US" sz="2448" kern="0">
                <a:latin typeface="Segoe"/>
              </a:rPr>
              <a:t>Consumes more space</a:t>
            </a:r>
          </a:p>
          <a:p>
            <a:pPr algn="ctr" defTabSz="1655634"/>
            <a:r>
              <a:rPr lang="en-US" sz="2448" kern="0">
                <a:latin typeface="Segoe"/>
              </a:rPr>
              <a:t>Joining two Replicated Table runs </a:t>
            </a:r>
          </a:p>
          <a:p>
            <a:pPr algn="ctr" defTabSz="1655634"/>
            <a:r>
              <a:rPr lang="en-US" sz="2448" kern="0">
                <a:latin typeface="Segoe"/>
              </a:rPr>
              <a:t>on one node</a:t>
            </a:r>
          </a:p>
          <a:p>
            <a:pPr algn="ctr" defTabSz="931617" fontAlgn="base">
              <a:spcBef>
                <a:spcPct val="0"/>
              </a:spcBef>
              <a:spcAft>
                <a:spcPct val="0"/>
              </a:spcAft>
            </a:pPr>
            <a:endParaRPr lang="en-US" sz="1999">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812350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Creating tables</a:t>
            </a:r>
          </a:p>
        </p:txBody>
      </p:sp>
      <p:sp>
        <p:nvSpPr>
          <p:cNvPr id="3" name="Rectangle 2"/>
          <p:cNvSpPr/>
          <p:nvPr/>
        </p:nvSpPr>
        <p:spPr>
          <a:xfrm>
            <a:off x="275482" y="1213173"/>
            <a:ext cx="6446740" cy="4863021"/>
          </a:xfrm>
          <a:prstGeom prst="rect">
            <a:avLst/>
          </a:prstGeom>
        </p:spPr>
        <p:txBody>
          <a:bodyPr wrap="square">
            <a:spAutoFit/>
          </a:bodyPr>
          <a:lstStyle/>
          <a:p>
            <a:pPr defTabSz="914224"/>
            <a:r>
              <a:rPr lang="en-GB" sz="1599" kern="0" dirty="0">
                <a:solidFill>
                  <a:srgbClr val="0000FF"/>
                </a:solidFill>
                <a:highlight>
                  <a:srgbClr val="FFFFFF"/>
                </a:highlight>
                <a:latin typeface="Consolas" panose="020B0609020204030204" pitchFamily="49" charset="0"/>
              </a:rPr>
              <a:t>CREATE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TABLE</a:t>
            </a:r>
            <a:r>
              <a:rPr lang="en-GB" sz="1599" kern="0" dirty="0">
                <a:solidFill>
                  <a:srgbClr val="000000"/>
                </a:solidFill>
                <a:highlight>
                  <a:srgbClr val="FFFFFF"/>
                </a:highlight>
                <a:latin typeface="Consolas" panose="020B0609020204030204" pitchFamily="49" charset="0"/>
              </a:rPr>
              <a:t> [build]</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a:t>
            </a:r>
            <a:r>
              <a:rPr lang="en-GB" sz="1599" kern="0" dirty="0" err="1">
                <a:solidFill>
                  <a:srgbClr val="000000"/>
                </a:solidFill>
                <a:highlight>
                  <a:srgbClr val="FFFFFF"/>
                </a:highlight>
                <a:latin typeface="Consolas" panose="020B0609020204030204" pitchFamily="49" charset="0"/>
              </a:rPr>
              <a:t>FactOnlineSales</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OnlineSalesKey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DateKey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datetime</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StoreKey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ProductKey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PromotionKey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CurrencyKey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CustomerKey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SalesOrderNumber</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FF"/>
                </a:solidFill>
                <a:highlight>
                  <a:srgbClr val="FFFFFF"/>
                </a:highlight>
                <a:latin typeface="Consolas" panose="020B0609020204030204" pitchFamily="49" charset="0"/>
              </a:rPr>
              <a:t>nvarchar</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20</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SalesOrderLineNumber</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SalesQuantity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SalesAmount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money</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FF"/>
                </a:solidFill>
                <a:highlight>
                  <a:srgbClr val="FFFFFF"/>
                </a:highlight>
                <a:latin typeface="Consolas" panose="020B0609020204030204" pitchFamily="49" charset="0"/>
              </a:rPr>
              <a:t>WITH</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CLUSTERED</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COLUMNSTORE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INDEX</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DISTRIBUTION</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ROUND_ROBIN</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ysClr val="windowText" lastClr="000000"/>
              </a:solidFill>
            </a:endParaRPr>
          </a:p>
        </p:txBody>
      </p:sp>
      <p:sp>
        <p:nvSpPr>
          <p:cNvPr id="4" name="Rectangle 3"/>
          <p:cNvSpPr/>
          <p:nvPr/>
        </p:nvSpPr>
        <p:spPr>
          <a:xfrm>
            <a:off x="6063789" y="1213173"/>
            <a:ext cx="6346258" cy="4863021"/>
          </a:xfrm>
          <a:prstGeom prst="rect">
            <a:avLst/>
          </a:prstGeom>
        </p:spPr>
        <p:txBody>
          <a:bodyPr wrap="square">
            <a:spAutoFit/>
          </a:bodyPr>
          <a:lstStyle/>
          <a:p>
            <a:pPr defTabSz="914224"/>
            <a:r>
              <a:rPr lang="en-GB" sz="1599" kern="0">
                <a:solidFill>
                  <a:srgbClr val="0000FF"/>
                </a:solidFill>
                <a:highlight>
                  <a:srgbClr val="FFFFFF"/>
                </a:highlight>
                <a:latin typeface="Consolas" panose="020B0609020204030204" pitchFamily="49" charset="0"/>
              </a:rPr>
              <a:t>CREATE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TABLE</a:t>
            </a:r>
            <a:r>
              <a:rPr lang="en-GB" sz="1599" kern="0">
                <a:solidFill>
                  <a:srgbClr val="000000"/>
                </a:solidFill>
                <a:highlight>
                  <a:srgbClr val="FFFFFF"/>
                </a:highlight>
                <a:latin typeface="Consolas" panose="020B0609020204030204" pitchFamily="49" charset="0"/>
              </a:rPr>
              <a:t> [build]</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FactOnlineSales</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OnlineSalesKey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DateKey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datetime</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StoreKey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PromotionKey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CurrencyKey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CustomerKey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nvarchar</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20</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SalesOrderLineNumber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SalesQuantity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SalesAmount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money</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FF"/>
                </a:solidFill>
                <a:highlight>
                  <a:srgbClr val="FFFFFF"/>
                </a:highlight>
                <a:latin typeface="Consolas" panose="020B0609020204030204" pitchFamily="49" charset="0"/>
              </a:rPr>
              <a:t>WITH</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CLUSTERED</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COLUMNSTORE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INDEX</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DISTRIBUTION</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HASH</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a:t>
            </a:r>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ysClr val="windowText" lastClr="000000"/>
              </a:solidFill>
            </a:endParaRPr>
          </a:p>
        </p:txBody>
      </p:sp>
      <p:sp>
        <p:nvSpPr>
          <p:cNvPr id="5" name="Up Arrow 4"/>
          <p:cNvSpPr/>
          <p:nvPr/>
        </p:nvSpPr>
        <p:spPr bwMode="auto">
          <a:xfrm>
            <a:off x="2402355"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46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Hash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1353068450"/>
              </p:ext>
            </p:extLst>
          </p:nvPr>
        </p:nvGraphicFramePr>
        <p:xfrm>
          <a:off x="1023395" y="2609358"/>
          <a:ext cx="2937702" cy="2486944"/>
        </p:xfrm>
        <a:graphic>
          <a:graphicData uri="http://schemas.openxmlformats.org/drawingml/2006/table">
            <a:tbl>
              <a:tblPr firstRow="1" bandRow="1">
                <a:tableStyleId>{5C22544A-7EE6-4342-B048-85BDC9FD1C3A}</a:tableStyleId>
              </a:tblPr>
              <a:tblGrid>
                <a:gridCol w="1016420">
                  <a:extLst>
                    <a:ext uri="{9D8B030D-6E8A-4147-A177-3AD203B41FA5}">
                      <a16:colId xmlns:a16="http://schemas.microsoft.com/office/drawing/2014/main" val="3218981169"/>
                    </a:ext>
                  </a:extLst>
                </a:gridCol>
                <a:gridCol w="942048">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3348694252"/>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pic>
        <p:nvPicPr>
          <p:cNvPr id="6" name="Picture 5">
            <a:extLst>
              <a:ext uri="{FF2B5EF4-FFF2-40B4-BE49-F238E27FC236}">
                <a16:creationId xmlns:a16="http://schemas.microsoft.com/office/drawing/2014/main" id="{9BAA5910-D8FD-4874-8614-9FE57A852D78}"/>
              </a:ext>
            </a:extLst>
          </p:cNvPr>
          <p:cNvPicPr>
            <a:picLocks noChangeAspect="1"/>
          </p:cNvPicPr>
          <p:nvPr/>
        </p:nvPicPr>
        <p:blipFill>
          <a:blip r:embed="rId2"/>
          <a:stretch>
            <a:fillRect/>
          </a:stretch>
        </p:blipFill>
        <p:spPr>
          <a:xfrm>
            <a:off x="8950330" y="265106"/>
            <a:ext cx="3380687" cy="718882"/>
          </a:xfrm>
          <a:prstGeom prst="rect">
            <a:avLst/>
          </a:prstGeom>
        </p:spPr>
      </p:pic>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8" name="TextBox 37">
            <a:extLst>
              <a:ext uri="{FF2B5EF4-FFF2-40B4-BE49-F238E27FC236}">
                <a16:creationId xmlns:a16="http://schemas.microsoft.com/office/drawing/2014/main" id="{0AFC8409-6251-464E-AF17-860B69E7C19B}"/>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Hash(47)</a:t>
            </a:r>
          </a:p>
        </p:txBody>
      </p:sp>
      <p:sp>
        <p:nvSpPr>
          <p:cNvPr id="39" name="TextBox 38">
            <a:extLst>
              <a:ext uri="{FF2B5EF4-FFF2-40B4-BE49-F238E27FC236}">
                <a16:creationId xmlns:a16="http://schemas.microsoft.com/office/drawing/2014/main" id="{1DB548CF-5B59-498F-8574-6B3F2A320581}"/>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Hash(36)</a:t>
            </a:r>
          </a:p>
        </p:txBody>
      </p:sp>
      <p:sp>
        <p:nvSpPr>
          <p:cNvPr id="32" name="TextBox 31">
            <a:extLst>
              <a:ext uri="{FF2B5EF4-FFF2-40B4-BE49-F238E27FC236}">
                <a16:creationId xmlns:a16="http://schemas.microsoft.com/office/drawing/2014/main" id="{99D846AE-8BE7-4D62-9C24-8D4B68C0E8E1}"/>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271233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p:stCondLst>
                              <p:cond delay="0"/>
                            </p:stCondLst>
                            <p:childTnLst>
                              <p:par>
                                <p:cTn id="64" presetID="6" presetClass="emph" presetSubtype="0" fill="hold" grpId="1" nodeType="afterEffect">
                                  <p:stCondLst>
                                    <p:cond delay="0"/>
                                  </p:stCondLst>
                                  <p:childTnLst>
                                    <p:animScale>
                                      <p:cBhvr>
                                        <p:cTn id="65" dur="2000" fill="hold"/>
                                        <p:tgtEl>
                                          <p:spTgt spid="38"/>
                                        </p:tgtEl>
                                      </p:cBhvr>
                                      <p:by x="150000" y="150000"/>
                                    </p:animScale>
                                  </p:childTnLst>
                                </p:cTn>
                              </p:par>
                            </p:childTnLst>
                          </p:cTn>
                        </p:par>
                        <p:par>
                          <p:cTn id="66" fill="hold">
                            <p:stCondLst>
                              <p:cond delay="2000"/>
                            </p:stCondLst>
                            <p:childTnLst>
                              <p:par>
                                <p:cTn id="67" presetID="10" presetClass="exit" presetSubtype="0" fill="hold" grpId="2" nodeType="afterEffect">
                                  <p:stCondLst>
                                    <p:cond delay="0"/>
                                  </p:stCondLst>
                                  <p:childTnLst>
                                    <p:animEffect transition="out" filter="fade">
                                      <p:cBhvr>
                                        <p:cTn id="68" dur="500"/>
                                        <p:tgtEl>
                                          <p:spTgt spid="38"/>
                                        </p:tgtEl>
                                      </p:cBhvr>
                                    </p:animEffect>
                                    <p:set>
                                      <p:cBhvr>
                                        <p:cTn id="69" dur="1" fill="hold">
                                          <p:stCondLst>
                                            <p:cond delay="499"/>
                                          </p:stCondLst>
                                        </p:cTn>
                                        <p:tgtEl>
                                          <p:spTgt spid="38"/>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8"/>
                                        </p:tgtEl>
                                        <p:attrNameLst>
                                          <p:attrName>style.visibility</p:attrName>
                                        </p:attrNameLst>
                                      </p:cBhvr>
                                      <p:to>
                                        <p:strVal val="visible"/>
                                      </p:to>
                                    </p:set>
                                  </p:childTnLst>
                                </p:cTn>
                              </p:par>
                              <p:par>
                                <p:cTn id="72" presetID="42" presetClass="path" presetSubtype="0" accel="50000" decel="50000" fill="hold" nodeType="withEffect">
                                  <p:stCondLst>
                                    <p:cond delay="0"/>
                                  </p:stCondLst>
                                  <p:childTnLst>
                                    <p:animMotion origin="layout" path="M -6.25E-7 4.81481E-6 L 0.50599 -0.19491 " pathEditMode="relative" rAng="0" ptsTypes="AA">
                                      <p:cBhvr>
                                        <p:cTn id="73" dur="2000" fill="hold"/>
                                        <p:tgtEl>
                                          <p:spTgt spid="8"/>
                                        </p:tgtEl>
                                        <p:attrNameLst>
                                          <p:attrName>ppt_x</p:attrName>
                                          <p:attrName>ppt_y</p:attrName>
                                        </p:attrNameLst>
                                      </p:cBhvr>
                                      <p:rCtr x="25299" y="-9745"/>
                                    </p:animMotion>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9"/>
                                        </p:tgtEl>
                                        <p:attrNameLst>
                                          <p:attrName>style.visibility</p:attrName>
                                        </p:attrNameLst>
                                      </p:cBhvr>
                                      <p:to>
                                        <p:strVal val="visible"/>
                                      </p:to>
                                    </p:set>
                                  </p:childTnLst>
                                </p:cTn>
                              </p:par>
                            </p:childTnLst>
                          </p:cTn>
                        </p:par>
                        <p:par>
                          <p:cTn id="78" fill="hold">
                            <p:stCondLst>
                              <p:cond delay="0"/>
                            </p:stCondLst>
                            <p:childTnLst>
                              <p:par>
                                <p:cTn id="79" presetID="6" presetClass="emph" presetSubtype="0" fill="hold" grpId="1" nodeType="afterEffect">
                                  <p:stCondLst>
                                    <p:cond delay="0"/>
                                  </p:stCondLst>
                                  <p:childTnLst>
                                    <p:animScale>
                                      <p:cBhvr>
                                        <p:cTn id="80" dur="2000" fill="hold"/>
                                        <p:tgtEl>
                                          <p:spTgt spid="39"/>
                                        </p:tgtEl>
                                      </p:cBhvr>
                                      <p:by x="150000" y="150000"/>
                                    </p:animScale>
                                  </p:childTnLst>
                                </p:cTn>
                              </p:par>
                            </p:childTnLst>
                          </p:cTn>
                        </p:par>
                        <p:par>
                          <p:cTn id="81" fill="hold">
                            <p:stCondLst>
                              <p:cond delay="2000"/>
                            </p:stCondLst>
                            <p:childTnLst>
                              <p:par>
                                <p:cTn id="82" presetID="10" presetClass="exit" presetSubtype="0" fill="hold" grpId="2" nodeType="afterEffect">
                                  <p:stCondLst>
                                    <p:cond delay="0"/>
                                  </p:stCondLst>
                                  <p:childTnLst>
                                    <p:animEffect transition="out" filter="fade">
                                      <p:cBhvr>
                                        <p:cTn id="83" dur="500"/>
                                        <p:tgtEl>
                                          <p:spTgt spid="39"/>
                                        </p:tgtEl>
                                      </p:cBhvr>
                                    </p:animEffect>
                                    <p:set>
                                      <p:cBhvr>
                                        <p:cTn id="84" dur="1" fill="hold">
                                          <p:stCondLst>
                                            <p:cond delay="499"/>
                                          </p:stCondLst>
                                        </p:cTn>
                                        <p:tgtEl>
                                          <p:spTgt spid="3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42" presetClass="path" presetSubtype="0" accel="50000" decel="50000" fill="hold" nodeType="withEffect">
                                  <p:stCondLst>
                                    <p:cond delay="0"/>
                                  </p:stCondLst>
                                  <p:childTnLst>
                                    <p:animMotion origin="layout" path="M -6.25E-7 2.96296E-6 L 0.50651 -0.02385 " pathEditMode="relative" rAng="0" ptsTypes="AA">
                                      <p:cBhvr>
                                        <p:cTn id="88" dur="2000" fill="hold"/>
                                        <p:tgtEl>
                                          <p:spTgt spid="9"/>
                                        </p:tgtEl>
                                        <p:attrNameLst>
                                          <p:attrName>ppt_x</p:attrName>
                                          <p:attrName>ppt_y</p:attrName>
                                        </p:attrNameLst>
                                      </p:cBhvr>
                                      <p:rCtr x="25326" y="-1204"/>
                                    </p:animMotion>
                                  </p:childTnLst>
                                </p:cTn>
                              </p:par>
                            </p:childTnLst>
                          </p:cTn>
                        </p:par>
                        <p:par>
                          <p:cTn id="89" fill="hold">
                            <p:stCondLst>
                              <p:cond delay="4000"/>
                            </p:stCondLst>
                            <p:childTnLst>
                              <p:par>
                                <p:cTn id="90" presetID="1"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par>
                                <p:cTn id="92" presetID="42" presetClass="path" presetSubtype="0" accel="50000" decel="50000" fill="hold" nodeType="withEffect">
                                  <p:stCondLst>
                                    <p:cond delay="0"/>
                                  </p:stCondLst>
                                  <p:childTnLst>
                                    <p:animMotion origin="layout" path="M -6.25E-7 2.59259E-6 L 0.50586 -0.18565 " pathEditMode="relative" rAng="0" ptsTypes="AA">
                                      <p:cBhvr>
                                        <p:cTn id="93" dur="2000" fill="hold"/>
                                        <p:tgtEl>
                                          <p:spTgt spid="34"/>
                                        </p:tgtEl>
                                        <p:attrNameLst>
                                          <p:attrName>ppt_x</p:attrName>
                                          <p:attrName>ppt_y</p:attrName>
                                        </p:attrNameLst>
                                      </p:cBhvr>
                                      <p:rCtr x="25286" y="-9282"/>
                                    </p:animMotion>
                                  </p:childTnLst>
                                </p:cTn>
                              </p:par>
                            </p:childTnLst>
                          </p:cTn>
                        </p:par>
                        <p:par>
                          <p:cTn id="94" fill="hold">
                            <p:stCondLst>
                              <p:cond delay="6000"/>
                            </p:stCondLst>
                            <p:childTnLst>
                              <p:par>
                                <p:cTn id="95" presetID="1" presetClass="entr" presetSubtype="0" fill="hold" nodeType="after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42" presetClass="path" presetSubtype="0" accel="50000" decel="50000" fill="hold" nodeType="withEffect">
                                  <p:stCondLst>
                                    <p:cond delay="0"/>
                                  </p:stCondLst>
                                  <p:childTnLst>
                                    <p:animMotion origin="layout" path="M -6.25E-7 7.40741E-7 L 0.50716 0.2081 " pathEditMode="relative" rAng="0" ptsTypes="AA">
                                      <p:cBhvr>
                                        <p:cTn id="98" dur="2000" fill="hold"/>
                                        <p:tgtEl>
                                          <p:spTgt spid="35"/>
                                        </p:tgtEl>
                                        <p:attrNameLst>
                                          <p:attrName>ppt_x</p:attrName>
                                          <p:attrName>ppt_y</p:attrName>
                                        </p:attrNameLst>
                                      </p:cBhvr>
                                      <p:rCtr x="25352" y="10394"/>
                                    </p:animMotion>
                                  </p:childTnLst>
                                </p:cTn>
                              </p:par>
                            </p:childTnLst>
                          </p:cTn>
                        </p:par>
                        <p:par>
                          <p:cTn id="99" fill="hold">
                            <p:stCondLst>
                              <p:cond delay="8000"/>
                            </p:stCondLst>
                            <p:childTnLst>
                              <p:par>
                                <p:cTn id="100" presetID="1"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childTnLst>
                                </p:cTn>
                              </p:par>
                              <p:par>
                                <p:cTn id="102" presetID="42" presetClass="path" presetSubtype="0" accel="50000" decel="50000" fill="hold" nodeType="withEffect">
                                  <p:stCondLst>
                                    <p:cond delay="0"/>
                                  </p:stCondLst>
                                  <p:childTnLst>
                                    <p:animMotion origin="layout" path="M -6.25E-7 -2.22222E-6 L 0.50599 0.05394 " pathEditMode="relative" rAng="0" ptsTypes="AA">
                                      <p:cBhvr>
                                        <p:cTn id="103" dur="2000" fill="hold"/>
                                        <p:tgtEl>
                                          <p:spTgt spid="36"/>
                                        </p:tgtEl>
                                        <p:attrNameLst>
                                          <p:attrName>ppt_x</p:attrName>
                                          <p:attrName>ppt_y</p:attrName>
                                        </p:attrNameLst>
                                      </p:cBhvr>
                                      <p:rCtr x="25299" y="2685"/>
                                    </p:animMotion>
                                  </p:childTnLst>
                                </p:cTn>
                              </p:par>
                            </p:childTnLst>
                          </p:cTn>
                        </p:par>
                        <p:par>
                          <p:cTn id="104" fill="hold">
                            <p:stCondLst>
                              <p:cond delay="10000"/>
                            </p:stCondLst>
                            <p:childTnLst>
                              <p:par>
                                <p:cTn id="105" presetID="1"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childTnLst>
                                </p:cTn>
                              </p:par>
                              <p:par>
                                <p:cTn id="107" presetID="42" presetClass="path" presetSubtype="0" accel="50000" decel="50000" fill="hold" nodeType="withEffect">
                                  <p:stCondLst>
                                    <p:cond delay="0"/>
                                  </p:stCondLst>
                                  <p:childTnLst>
                                    <p:animMotion origin="layout" path="M -6.25E-7 -2.59259E-6 L 0.50651 -0.10301 " pathEditMode="relative" rAng="0" ptsTypes="AA">
                                      <p:cBhvr>
                                        <p:cTn id="108" dur="2000" fill="hold"/>
                                        <p:tgtEl>
                                          <p:spTgt spid="37"/>
                                        </p:tgtEl>
                                        <p:attrNameLst>
                                          <p:attrName>ppt_x</p:attrName>
                                          <p:attrName>ppt_y</p:attrName>
                                        </p:attrNameLst>
                                      </p:cBhvr>
                                      <p:rCtr x="25326" y="-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8" grpId="0"/>
      <p:bldP spid="38" grpId="1"/>
      <p:bldP spid="38" grpId="2"/>
      <p:bldP spid="39" grpId="0"/>
      <p:bldP spid="39" grpId="1"/>
      <p:bldP spid="39" grpId="2"/>
      <p:bldP spid="3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Round Robin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2095872133"/>
              </p:ext>
            </p:extLst>
          </p:nvPr>
        </p:nvGraphicFramePr>
        <p:xfrm>
          <a:off x="1036637" y="2656378"/>
          <a:ext cx="2937702" cy="4041284"/>
        </p:xfrm>
        <a:graphic>
          <a:graphicData uri="http://schemas.openxmlformats.org/drawingml/2006/table">
            <a:tbl>
              <a:tblPr firstRow="1" bandRow="1">
                <a:tableStyleId>{5C22544A-7EE6-4342-B048-85BDC9FD1C3A}</a:tableStyleId>
              </a:tblPr>
              <a:tblGrid>
                <a:gridCol w="1045381">
                  <a:extLst>
                    <a:ext uri="{9D8B030D-6E8A-4147-A177-3AD203B41FA5}">
                      <a16:colId xmlns:a16="http://schemas.microsoft.com/office/drawing/2014/main" val="3218981169"/>
                    </a:ext>
                  </a:extLst>
                </a:gridCol>
                <a:gridCol w="965982">
                  <a:extLst>
                    <a:ext uri="{9D8B030D-6E8A-4147-A177-3AD203B41FA5}">
                      <a16:colId xmlns:a16="http://schemas.microsoft.com/office/drawing/2014/main" val="3419172996"/>
                    </a:ext>
                  </a:extLst>
                </a:gridCol>
                <a:gridCol w="926339">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r h="310868">
                <a:tc>
                  <a:txBody>
                    <a:bodyPr/>
                    <a:lstStyle/>
                    <a:p>
                      <a:r>
                        <a:rPr lang="en-US" sz="1400"/>
                        <a:t>88</a:t>
                      </a:r>
                    </a:p>
                  </a:txBody>
                  <a:tcPr marL="93260" marR="93260" marT="46630" marB="46630"/>
                </a:tc>
                <a:tc>
                  <a:txBody>
                    <a:bodyPr/>
                    <a:lstStyle/>
                    <a:p>
                      <a:r>
                        <a:rPr lang="en-US" sz="1400"/>
                        <a:t>$4,453.21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450589330"/>
                  </a:ext>
                </a:extLst>
              </a:tr>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41457860"/>
                  </a:ext>
                </a:extLst>
              </a:tr>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57984703"/>
                  </a:ext>
                </a:extLst>
              </a:tr>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577836276"/>
                  </a:ext>
                </a:extLst>
              </a:tr>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877249986"/>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extLst>
              <p:ext uri="{D42A27DB-BD31-4B8C-83A1-F6EECF244321}">
                <p14:modId xmlns:p14="http://schemas.microsoft.com/office/powerpoint/2010/main" val="3943047008"/>
              </p:ext>
            </p:extLst>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pic>
        <p:nvPicPr>
          <p:cNvPr id="3" name="Picture 2">
            <a:extLst>
              <a:ext uri="{FF2B5EF4-FFF2-40B4-BE49-F238E27FC236}">
                <a16:creationId xmlns:a16="http://schemas.microsoft.com/office/drawing/2014/main" id="{0C79883C-4D6A-4729-8EEF-210C942E3D67}"/>
              </a:ext>
            </a:extLst>
          </p:cNvPr>
          <p:cNvPicPr>
            <a:picLocks noChangeAspect="1"/>
          </p:cNvPicPr>
          <p:nvPr/>
        </p:nvPicPr>
        <p:blipFill>
          <a:blip r:embed="rId3"/>
          <a:stretch>
            <a:fillRect/>
          </a:stretch>
        </p:blipFill>
        <p:spPr>
          <a:xfrm>
            <a:off x="8970962" y="296862"/>
            <a:ext cx="2962275" cy="657225"/>
          </a:xfrm>
          <a:prstGeom prst="rect">
            <a:avLst/>
          </a:prstGeom>
        </p:spPr>
      </p:pic>
      <p:graphicFrame>
        <p:nvGraphicFramePr>
          <p:cNvPr id="40" name="Table 39">
            <a:extLst>
              <a:ext uri="{FF2B5EF4-FFF2-40B4-BE49-F238E27FC236}">
                <a16:creationId xmlns:a16="http://schemas.microsoft.com/office/drawing/2014/main" id="{39F0283D-1ABE-45FA-8EA0-7DED0A5145F8}"/>
              </a:ext>
            </a:extLst>
          </p:cNvPr>
          <p:cNvGraphicFramePr>
            <a:graphicFrameLocks noGrp="1"/>
          </p:cNvGraphicFramePr>
          <p:nvPr/>
        </p:nvGraphicFramePr>
        <p:xfrm>
          <a:off x="1023395" y="483737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1" name="Table 40">
            <a:extLst>
              <a:ext uri="{FF2B5EF4-FFF2-40B4-BE49-F238E27FC236}">
                <a16:creationId xmlns:a16="http://schemas.microsoft.com/office/drawing/2014/main" id="{F407E3B8-0B6D-4785-AD94-B4DB3582F6DC}"/>
              </a:ext>
            </a:extLst>
          </p:cNvPr>
          <p:cNvGraphicFramePr>
            <a:graphicFrameLocks noGrp="1"/>
          </p:cNvGraphicFramePr>
          <p:nvPr>
            <p:extLst>
              <p:ext uri="{D42A27DB-BD31-4B8C-83A1-F6EECF244321}">
                <p14:modId xmlns:p14="http://schemas.microsoft.com/office/powerpoint/2010/main" val="3536170785"/>
              </p:ext>
            </p:extLst>
          </p:nvPr>
        </p:nvGraphicFramePr>
        <p:xfrm>
          <a:off x="1023395" y="5155437"/>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42</a:t>
                      </a:r>
                    </a:p>
                  </a:txBody>
                  <a:tcPr marL="93260" marR="93260" marT="46630" marB="46630"/>
                </a:tc>
                <a:tc>
                  <a:txBody>
                    <a:bodyPr/>
                    <a:lstStyle/>
                    <a:p>
                      <a:r>
                        <a:rPr lang="en-US" sz="1400"/>
                        <a:t>$4,453.21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2" name="Table 41">
            <a:extLst>
              <a:ext uri="{FF2B5EF4-FFF2-40B4-BE49-F238E27FC236}">
                <a16:creationId xmlns:a16="http://schemas.microsoft.com/office/drawing/2014/main" id="{B51A890E-173A-4551-BE14-3C50ACC5FEDA}"/>
              </a:ext>
            </a:extLst>
          </p:cNvPr>
          <p:cNvGraphicFramePr>
            <a:graphicFrameLocks noGrp="1"/>
          </p:cNvGraphicFramePr>
          <p:nvPr/>
        </p:nvGraphicFramePr>
        <p:xfrm>
          <a:off x="1023395" y="547349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3" name="Table 42">
            <a:extLst>
              <a:ext uri="{FF2B5EF4-FFF2-40B4-BE49-F238E27FC236}">
                <a16:creationId xmlns:a16="http://schemas.microsoft.com/office/drawing/2014/main" id="{1FFF6AE1-AB2E-406D-B2C8-E4B9C094A248}"/>
              </a:ext>
            </a:extLst>
          </p:cNvPr>
          <p:cNvGraphicFramePr>
            <a:graphicFrameLocks noGrp="1"/>
          </p:cNvGraphicFramePr>
          <p:nvPr/>
        </p:nvGraphicFramePr>
        <p:xfrm>
          <a:off x="1023395" y="579155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4" name="Table 43">
            <a:extLst>
              <a:ext uri="{FF2B5EF4-FFF2-40B4-BE49-F238E27FC236}">
                <a16:creationId xmlns:a16="http://schemas.microsoft.com/office/drawing/2014/main" id="{BC9EE842-2C2E-47E1-A3C9-E6FD7FAC4A56}"/>
              </a:ext>
            </a:extLst>
          </p:cNvPr>
          <p:cNvGraphicFramePr>
            <a:graphicFrameLocks noGrp="1"/>
          </p:cNvGraphicFramePr>
          <p:nvPr/>
        </p:nvGraphicFramePr>
        <p:xfrm>
          <a:off x="1023395" y="610127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5" name="Table 44">
            <a:extLst>
              <a:ext uri="{FF2B5EF4-FFF2-40B4-BE49-F238E27FC236}">
                <a16:creationId xmlns:a16="http://schemas.microsoft.com/office/drawing/2014/main" id="{9E31054A-DD43-4F1E-9A3F-5162D7DD7AA2}"/>
              </a:ext>
            </a:extLst>
          </p:cNvPr>
          <p:cNvGraphicFramePr>
            <a:graphicFrameLocks noGrp="1"/>
          </p:cNvGraphicFramePr>
          <p:nvPr/>
        </p:nvGraphicFramePr>
        <p:xfrm>
          <a:off x="1023395" y="641933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2" name="TextBox 31">
            <a:extLst>
              <a:ext uri="{FF2B5EF4-FFF2-40B4-BE49-F238E27FC236}">
                <a16:creationId xmlns:a16="http://schemas.microsoft.com/office/drawing/2014/main" id="{03B745CE-D2CB-4057-A497-DE4E85D3C10B}"/>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41198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6.25E-7 4.81481E-6 L 0.50599 -0.19491 " pathEditMode="relative" rAng="0" ptsTypes="AA">
                                      <p:cBhvr>
                                        <p:cTn id="64" dur="1000" fill="hold"/>
                                        <p:tgtEl>
                                          <p:spTgt spid="8"/>
                                        </p:tgtEl>
                                        <p:attrNameLst>
                                          <p:attrName>ppt_x</p:attrName>
                                          <p:attrName>ppt_y</p:attrName>
                                        </p:attrNameLst>
                                      </p:cBhvr>
                                      <p:rCtr x="25299" y="-9745"/>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42" presetClass="path" presetSubtype="0" accel="50000" decel="50000" fill="hold" nodeType="withEffect">
                                  <p:stCondLst>
                                    <p:cond delay="0"/>
                                  </p:stCondLst>
                                  <p:childTnLst>
                                    <p:animMotion origin="layout" path="M 1.52413E-6 -3.09578E-6 L 0.50791 -0.13504 " pathEditMode="relative" rAng="0" ptsTypes="AA">
                                      <p:cBhvr>
                                        <p:cTn id="70" dur="1000" fill="hold"/>
                                        <p:tgtEl>
                                          <p:spTgt spid="9"/>
                                        </p:tgtEl>
                                        <p:attrNameLst>
                                          <p:attrName>ppt_x</p:attrName>
                                          <p:attrName>ppt_y</p:attrName>
                                        </p:attrNameLst>
                                      </p:cBhvr>
                                      <p:rCtr x="25389" y="-6764"/>
                                    </p:animMotion>
                                  </p:childTnLst>
                                </p:cTn>
                              </p:par>
                            </p:childTnLst>
                          </p:cTn>
                        </p:par>
                        <p:par>
                          <p:cTn id="71" fill="hold">
                            <p:stCondLst>
                              <p:cond delay="1000"/>
                            </p:stCondLst>
                            <p:childTnLst>
                              <p:par>
                                <p:cTn id="72" presetID="1" presetClass="entr" presetSubtype="0" fill="hold" nodeType="after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42" presetClass="path" presetSubtype="0" accel="50000" decel="50000" fill="hold" nodeType="withEffect">
                                  <p:stCondLst>
                                    <p:cond delay="0"/>
                                  </p:stCondLst>
                                  <p:childTnLst>
                                    <p:animMotion origin="layout" path="M 1.52413E-6 4.25783E-6 L 0.50791 -0.06877 " pathEditMode="relative" rAng="0" ptsTypes="AA">
                                      <p:cBhvr>
                                        <p:cTn id="75" dur="1000" fill="hold"/>
                                        <p:tgtEl>
                                          <p:spTgt spid="34"/>
                                        </p:tgtEl>
                                        <p:attrNameLst>
                                          <p:attrName>ppt_x</p:attrName>
                                          <p:attrName>ppt_y</p:attrName>
                                        </p:attrNameLst>
                                      </p:cBhvr>
                                      <p:rCtr x="25389" y="-3450"/>
                                    </p:animMotion>
                                  </p:childTnLst>
                                </p:cTn>
                              </p:par>
                            </p:childTnLst>
                          </p:cTn>
                        </p:par>
                        <p:par>
                          <p:cTn id="76" fill="hold">
                            <p:stCondLst>
                              <p:cond delay="2000"/>
                            </p:stCondLst>
                            <p:childTnLst>
                              <p:par>
                                <p:cTn id="77" presetID="1" presetClass="entr" presetSubtype="0"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42" presetClass="path" presetSubtype="0" accel="50000" decel="50000" fill="hold" nodeType="withEffect">
                                  <p:stCondLst>
                                    <p:cond delay="0"/>
                                  </p:stCondLst>
                                  <p:childTnLst>
                                    <p:animMotion origin="layout" path="M 1.52413E-6 1.61144E-6 L 0.50791 -0.01929 " pathEditMode="relative" rAng="0" ptsTypes="AA">
                                      <p:cBhvr>
                                        <p:cTn id="80" dur="1000" fill="hold"/>
                                        <p:tgtEl>
                                          <p:spTgt spid="35"/>
                                        </p:tgtEl>
                                        <p:attrNameLst>
                                          <p:attrName>ppt_x</p:attrName>
                                          <p:attrName>ppt_y</p:attrName>
                                        </p:attrNameLst>
                                      </p:cBhvr>
                                      <p:rCtr x="25389" y="-976"/>
                                    </p:animMotion>
                                  </p:childTnLst>
                                </p:cTn>
                              </p:par>
                            </p:childTnLst>
                          </p:cTn>
                        </p:par>
                        <p:par>
                          <p:cTn id="81" fill="hold">
                            <p:stCondLst>
                              <p:cond delay="3000"/>
                            </p:stCondLst>
                            <p:childTnLst>
                              <p:par>
                                <p:cTn id="82" presetID="1" presetClass="entr" presetSubtype="0" fill="hold" nodeType="afterEffect">
                                  <p:stCondLst>
                                    <p:cond delay="0"/>
                                  </p:stCondLst>
                                  <p:childTnLst>
                                    <p:set>
                                      <p:cBhvr>
                                        <p:cTn id="83" dur="1" fill="hold">
                                          <p:stCondLst>
                                            <p:cond delay="0"/>
                                          </p:stCondLst>
                                        </p:cTn>
                                        <p:tgtEl>
                                          <p:spTgt spid="36"/>
                                        </p:tgtEl>
                                        <p:attrNameLst>
                                          <p:attrName>style.visibility</p:attrName>
                                        </p:attrNameLst>
                                      </p:cBhvr>
                                      <p:to>
                                        <p:strVal val="visible"/>
                                      </p:to>
                                    </p:set>
                                  </p:childTnLst>
                                </p:cTn>
                              </p:par>
                              <p:par>
                                <p:cTn id="84" presetID="42" presetClass="path" presetSubtype="0" accel="50000" decel="50000" fill="hold" nodeType="withEffect">
                                  <p:stCondLst>
                                    <p:cond delay="0"/>
                                  </p:stCondLst>
                                  <p:childTnLst>
                                    <p:animMotion origin="layout" path="M -6.25E-7 -2.22222E-6 L 0.50599 0.05394 " pathEditMode="relative" rAng="0" ptsTypes="AA">
                                      <p:cBhvr>
                                        <p:cTn id="85" dur="1000" fill="hold"/>
                                        <p:tgtEl>
                                          <p:spTgt spid="36"/>
                                        </p:tgtEl>
                                        <p:attrNameLst>
                                          <p:attrName>ppt_x</p:attrName>
                                          <p:attrName>ppt_y</p:attrName>
                                        </p:attrNameLst>
                                      </p:cBhvr>
                                      <p:rCtr x="25299" y="2685"/>
                                    </p:animMotion>
                                  </p:childTnLst>
                                </p:cTn>
                              </p:par>
                            </p:childTnLst>
                          </p:cTn>
                        </p:par>
                        <p:par>
                          <p:cTn id="86" fill="hold">
                            <p:stCondLst>
                              <p:cond delay="4000"/>
                            </p:stCondLst>
                            <p:childTnLst>
                              <p:par>
                                <p:cTn id="87" presetID="1" presetClass="entr" presetSubtype="0"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42" presetClass="path" presetSubtype="0" accel="50000" decel="50000" fill="hold" nodeType="withEffect">
                                  <p:stCondLst>
                                    <p:cond delay="0"/>
                                  </p:stCondLst>
                                  <p:childTnLst>
                                    <p:animMotion origin="layout" path="M 1.52413E-6 4.17158E-6 L 0.50791 0.12641 " pathEditMode="relative" rAng="0" ptsTypes="AA">
                                      <p:cBhvr>
                                        <p:cTn id="90" dur="1000" fill="hold"/>
                                        <p:tgtEl>
                                          <p:spTgt spid="37"/>
                                        </p:tgtEl>
                                        <p:attrNameLst>
                                          <p:attrName>ppt_x</p:attrName>
                                          <p:attrName>ppt_y</p:attrName>
                                        </p:attrNameLst>
                                      </p:cBhvr>
                                      <p:rCtr x="25389" y="6310"/>
                                    </p:animMotion>
                                  </p:childTnLst>
                                </p:cTn>
                              </p:par>
                            </p:childTnLst>
                          </p:cTn>
                        </p:par>
                        <p:par>
                          <p:cTn id="91" fill="hold">
                            <p:stCondLst>
                              <p:cond delay="5000"/>
                            </p:stCondLst>
                            <p:childTnLst>
                              <p:par>
                                <p:cTn id="92" presetID="1" presetClass="entr" presetSubtype="0" fill="hold" nodeType="afterEffect">
                                  <p:stCondLst>
                                    <p:cond delay="0"/>
                                  </p:stCondLst>
                                  <p:childTnLst>
                                    <p:set>
                                      <p:cBhvr>
                                        <p:cTn id="93" dur="1" fill="hold">
                                          <p:stCondLst>
                                            <p:cond delay="0"/>
                                          </p:stCondLst>
                                        </p:cTn>
                                        <p:tgtEl>
                                          <p:spTgt spid="40"/>
                                        </p:tgtEl>
                                        <p:attrNameLst>
                                          <p:attrName>style.visibility</p:attrName>
                                        </p:attrNameLst>
                                      </p:cBhvr>
                                      <p:to>
                                        <p:strVal val="visible"/>
                                      </p:to>
                                    </p:set>
                                  </p:childTnLst>
                                </p:cTn>
                              </p:par>
                              <p:par>
                                <p:cTn id="94" presetID="42" presetClass="path" presetSubtype="0" accel="50000" decel="50000" fill="hold" nodeType="withEffect">
                                  <p:stCondLst>
                                    <p:cond delay="0"/>
                                  </p:stCondLst>
                                  <p:childTnLst>
                                    <p:animMotion origin="layout" path="M 1.52413E-6 6.35497E-7 L 0.50179 -0.46732 " pathEditMode="relative" rAng="0" ptsTypes="AA">
                                      <p:cBhvr>
                                        <p:cTn id="95" dur="1000" fill="hold"/>
                                        <p:tgtEl>
                                          <p:spTgt spid="40"/>
                                        </p:tgtEl>
                                        <p:attrNameLst>
                                          <p:attrName>ppt_x</p:attrName>
                                          <p:attrName>ppt_y</p:attrName>
                                        </p:attrNameLst>
                                      </p:cBhvr>
                                      <p:rCtr x="25083" y="-23377"/>
                                    </p:animMotion>
                                  </p:childTnLst>
                                </p:cTn>
                              </p:par>
                            </p:childTnLst>
                          </p:cTn>
                        </p:par>
                        <p:par>
                          <p:cTn id="96" fill="hold">
                            <p:stCondLst>
                              <p:cond delay="6000"/>
                            </p:stCondLst>
                            <p:childTnLst>
                              <p:par>
                                <p:cTn id="97" presetID="1" presetClass="entr" presetSubtype="0" fill="hold" nodeType="after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42" presetClass="path" presetSubtype="0" accel="50000" decel="50000" fill="hold" nodeType="withEffect">
                                  <p:stCondLst>
                                    <p:cond delay="0"/>
                                  </p:stCondLst>
                                  <p:childTnLst>
                                    <p:animMotion origin="layout" path="M 1.52413E-6 -2.01089E-6 L 0.50791 -0.41171 " pathEditMode="relative" rAng="0" ptsTypes="AA">
                                      <p:cBhvr>
                                        <p:cTn id="100" dur="1000" fill="hold"/>
                                        <p:tgtEl>
                                          <p:spTgt spid="41"/>
                                        </p:tgtEl>
                                        <p:attrNameLst>
                                          <p:attrName>ppt_x</p:attrName>
                                          <p:attrName>ppt_y</p:attrName>
                                        </p:attrNameLst>
                                      </p:cBhvr>
                                      <p:rCtr x="25389" y="-20586"/>
                                    </p:animMotion>
                                  </p:childTnLst>
                                </p:cTn>
                              </p:par>
                            </p:childTnLst>
                          </p:cTn>
                        </p:par>
                        <p:par>
                          <p:cTn id="101" fill="hold">
                            <p:stCondLst>
                              <p:cond delay="7000"/>
                            </p:stCondLst>
                            <p:childTnLst>
                              <p:par>
                                <p:cTn id="102" presetID="1" presetClass="entr" presetSubtype="0" fill="hold" nodeType="afterEffect">
                                  <p:stCondLst>
                                    <p:cond delay="0"/>
                                  </p:stCondLst>
                                  <p:childTnLst>
                                    <p:set>
                                      <p:cBhvr>
                                        <p:cTn id="103" dur="1" fill="hold">
                                          <p:stCondLst>
                                            <p:cond delay="0"/>
                                          </p:stCondLst>
                                        </p:cTn>
                                        <p:tgtEl>
                                          <p:spTgt spid="42"/>
                                        </p:tgtEl>
                                        <p:attrNameLst>
                                          <p:attrName>style.visibility</p:attrName>
                                        </p:attrNameLst>
                                      </p:cBhvr>
                                      <p:to>
                                        <p:strVal val="visible"/>
                                      </p:to>
                                    </p:set>
                                  </p:childTnLst>
                                </p:cTn>
                              </p:par>
                              <p:par>
                                <p:cTn id="104" presetID="42" presetClass="path" presetSubtype="0" accel="50000" decel="50000" fill="hold" nodeType="withEffect">
                                  <p:stCondLst>
                                    <p:cond delay="0"/>
                                  </p:stCondLst>
                                  <p:childTnLst>
                                    <p:animMotion origin="layout" path="M 1.52413E-6 -1.62052E-6 L 0.50791 -0.33999 " pathEditMode="relative" rAng="0" ptsTypes="AA">
                                      <p:cBhvr>
                                        <p:cTn id="105" dur="1000" fill="hold"/>
                                        <p:tgtEl>
                                          <p:spTgt spid="42"/>
                                        </p:tgtEl>
                                        <p:attrNameLst>
                                          <p:attrName>ppt_x</p:attrName>
                                          <p:attrName>ppt_y</p:attrName>
                                        </p:attrNameLst>
                                      </p:cBhvr>
                                      <p:rCtr x="25389" y="-17000"/>
                                    </p:animMotion>
                                  </p:childTnLst>
                                </p:cTn>
                              </p:par>
                            </p:childTnLst>
                          </p:cTn>
                        </p:par>
                        <p:par>
                          <p:cTn id="106" fill="hold">
                            <p:stCondLst>
                              <p:cond delay="8000"/>
                            </p:stCondLst>
                            <p:childTnLst>
                              <p:par>
                                <p:cTn id="107" presetID="1" presetClass="entr" presetSubtype="0" fill="hold" nodeType="after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par>
                                <p:cTn id="109" presetID="42" presetClass="path" presetSubtype="0" accel="50000" decel="50000" fill="hold" nodeType="withEffect">
                                  <p:stCondLst>
                                    <p:cond delay="0"/>
                                  </p:stCondLst>
                                  <p:childTnLst>
                                    <p:animMotion origin="layout" path="M 1.52413E-6 -4.26691E-6 L 0.50791 -0.28483 " pathEditMode="relative" rAng="0" ptsTypes="AA">
                                      <p:cBhvr>
                                        <p:cTn id="110" dur="1000" fill="hold"/>
                                        <p:tgtEl>
                                          <p:spTgt spid="43"/>
                                        </p:tgtEl>
                                        <p:attrNameLst>
                                          <p:attrName>ppt_x</p:attrName>
                                          <p:attrName>ppt_y</p:attrName>
                                        </p:attrNameLst>
                                      </p:cBhvr>
                                      <p:rCtr x="25389" y="-14253"/>
                                    </p:animMotion>
                                  </p:childTnLst>
                                </p:cTn>
                              </p:par>
                            </p:childTnLst>
                          </p:cTn>
                        </p:par>
                        <p:par>
                          <p:cTn id="111" fill="hold">
                            <p:stCondLst>
                              <p:cond delay="9000"/>
                            </p:stCondLst>
                            <p:childTnLst>
                              <p:par>
                                <p:cTn id="112" presetID="1" presetClass="entr" presetSubtype="0" fill="hold" nodeType="afterEffect">
                                  <p:stCondLst>
                                    <p:cond delay="0"/>
                                  </p:stCondLst>
                                  <p:childTnLst>
                                    <p:set>
                                      <p:cBhvr>
                                        <p:cTn id="113" dur="1" fill="hold">
                                          <p:stCondLst>
                                            <p:cond delay="0"/>
                                          </p:stCondLst>
                                        </p:cTn>
                                        <p:tgtEl>
                                          <p:spTgt spid="44"/>
                                        </p:tgtEl>
                                        <p:attrNameLst>
                                          <p:attrName>style.visibility</p:attrName>
                                        </p:attrNameLst>
                                      </p:cBhvr>
                                      <p:to>
                                        <p:strVal val="visible"/>
                                      </p:to>
                                    </p:set>
                                  </p:childTnLst>
                                </p:cTn>
                              </p:par>
                              <p:par>
                                <p:cTn id="114" presetID="42" presetClass="path" presetSubtype="0" accel="50000" decel="50000" fill="hold" nodeType="withEffect">
                                  <p:stCondLst>
                                    <p:cond delay="0"/>
                                  </p:stCondLst>
                                  <p:childTnLst>
                                    <p:animMotion origin="layout" path="M 1.52413E-6 -2.09714E-6 L 0.50791 -0.22015 " pathEditMode="relative" rAng="0" ptsTypes="AA">
                                      <p:cBhvr>
                                        <p:cTn id="115" dur="1000" fill="hold"/>
                                        <p:tgtEl>
                                          <p:spTgt spid="44"/>
                                        </p:tgtEl>
                                        <p:attrNameLst>
                                          <p:attrName>ppt_x</p:attrName>
                                          <p:attrName>ppt_y</p:attrName>
                                        </p:attrNameLst>
                                      </p:cBhvr>
                                      <p:rCtr x="25389" y="-11008"/>
                                    </p:animMotion>
                                  </p:childTnLst>
                                </p:cTn>
                              </p:par>
                            </p:childTnLst>
                          </p:cTn>
                        </p:par>
                        <p:par>
                          <p:cTn id="116" fill="hold">
                            <p:stCondLst>
                              <p:cond delay="10000"/>
                            </p:stCondLst>
                            <p:childTnLst>
                              <p:par>
                                <p:cTn id="117" presetID="1" presetClass="entr" presetSubtype="0" fill="hold" nodeType="after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par>
                                <p:cTn id="119" presetID="42" presetClass="path" presetSubtype="0" accel="50000" decel="50000" fill="hold" nodeType="withEffect">
                                  <p:stCondLst>
                                    <p:cond delay="0"/>
                                  </p:stCondLst>
                                  <p:childTnLst>
                                    <p:animMotion origin="layout" path="M 1.52413E-6 -4.74353E-6 L 0.50791 -0.15456 " pathEditMode="relative" rAng="0" ptsTypes="AA">
                                      <p:cBhvr>
                                        <p:cTn id="120" dur="1000" fill="hold"/>
                                        <p:tgtEl>
                                          <p:spTgt spid="45"/>
                                        </p:tgtEl>
                                        <p:attrNameLst>
                                          <p:attrName>ppt_x</p:attrName>
                                          <p:attrName>ppt_y</p:attrName>
                                        </p:attrNameLst>
                                      </p:cBhvr>
                                      <p:rCtr x="25389" y="-77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2"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Replicated Table Scenarios</a:t>
            </a:r>
          </a:p>
        </p:txBody>
      </p:sp>
      <p:sp>
        <p:nvSpPr>
          <p:cNvPr id="3" name="Text Placeholder 2">
            <a:extLst>
              <a:ext uri="{FF2B5EF4-FFF2-40B4-BE49-F238E27FC236}">
                <a16:creationId xmlns:a16="http://schemas.microsoft.com/office/drawing/2014/main" id="{C53E9CFA-9970-4840-B5FB-552E2C1C7AA6}"/>
              </a:ext>
            </a:extLst>
          </p:cNvPr>
          <p:cNvSpPr>
            <a:spLocks noGrp="1"/>
          </p:cNvSpPr>
          <p:nvPr>
            <p:ph idx="1"/>
          </p:nvPr>
        </p:nvSpPr>
        <p:spPr>
          <a:xfrm>
            <a:off x="855768" y="1287462"/>
            <a:ext cx="10724938" cy="4551602"/>
          </a:xfrm>
        </p:spPr>
        <p:txBody>
          <a:bodyPr/>
          <a:lstStyle/>
          <a:p>
            <a:pPr marL="0" indent="0">
              <a:buNone/>
            </a:pPr>
            <a:r>
              <a:rPr lang="en-US" dirty="0"/>
              <a:t>Scenarios to consider using Replicated tables:</a:t>
            </a:r>
          </a:p>
          <a:p>
            <a:pPr marL="466298" lvl="1" indent="0">
              <a:buNone/>
            </a:pPr>
            <a:r>
              <a:rPr lang="en-US" dirty="0">
                <a:latin typeface="+mj-lt"/>
              </a:rPr>
              <a:t>Star schema reporting</a:t>
            </a:r>
          </a:p>
          <a:p>
            <a:pPr marL="932597" lvl="2" indent="0">
              <a:buNone/>
            </a:pPr>
            <a:r>
              <a:rPr lang="en-US" dirty="0">
                <a:latin typeface="+mj-lt"/>
              </a:rPr>
              <a:t>Dimensions – descriptive entities about fact data</a:t>
            </a:r>
          </a:p>
          <a:p>
            <a:pPr marL="466298" lvl="1" indent="0">
              <a:buNone/>
            </a:pPr>
            <a:r>
              <a:rPr lang="en-US" dirty="0">
                <a:latin typeface="+mj-lt"/>
              </a:rPr>
              <a:t>ETL master data, common domain data used during transaction loading</a:t>
            </a:r>
          </a:p>
          <a:p>
            <a:pPr marL="297371" lvl="1" indent="0">
              <a:buNone/>
            </a:pPr>
            <a:endParaRPr lang="en-US" dirty="0">
              <a:latin typeface="+mj-lt"/>
            </a:endParaRPr>
          </a:p>
          <a:p>
            <a:pPr marL="0" indent="0">
              <a:buNone/>
            </a:pPr>
            <a:endParaRPr lang="en-US" dirty="0"/>
          </a:p>
          <a:p>
            <a:pPr marL="466298" lvl="1" indent="0">
              <a:buNone/>
            </a:pPr>
            <a:endParaRPr lang="en-US" dirty="0"/>
          </a:p>
          <a:p>
            <a:pPr marL="466298" lvl="1"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D924212A-72B6-4B87-8F11-86F46299B464}"/>
              </a:ext>
            </a:extLst>
          </p:cNvPr>
          <p:cNvPicPr>
            <a:picLocks noChangeAspect="1"/>
          </p:cNvPicPr>
          <p:nvPr/>
        </p:nvPicPr>
        <p:blipFill>
          <a:blip r:embed="rId3"/>
          <a:stretch>
            <a:fillRect/>
          </a:stretch>
        </p:blipFill>
        <p:spPr>
          <a:xfrm>
            <a:off x="3911240" y="3293252"/>
            <a:ext cx="4626368" cy="2987245"/>
          </a:xfrm>
          <a:prstGeom prst="rect">
            <a:avLst/>
          </a:prstGeom>
        </p:spPr>
      </p:pic>
      <p:sp>
        <p:nvSpPr>
          <p:cNvPr id="5" name="Oval 4">
            <a:extLst>
              <a:ext uri="{FF2B5EF4-FFF2-40B4-BE49-F238E27FC236}">
                <a16:creationId xmlns:a16="http://schemas.microsoft.com/office/drawing/2014/main" id="{80585F8C-2E6F-45AA-958D-B57F101189CE}"/>
              </a:ext>
            </a:extLst>
          </p:cNvPr>
          <p:cNvSpPr/>
          <p:nvPr/>
        </p:nvSpPr>
        <p:spPr bwMode="auto">
          <a:xfrm>
            <a:off x="3831819"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8AB2395E-C493-4B37-98C5-1FBD5B0093FD}"/>
              </a:ext>
            </a:extLst>
          </p:cNvPr>
          <p:cNvSpPr/>
          <p:nvPr/>
        </p:nvSpPr>
        <p:spPr bwMode="auto">
          <a:xfrm>
            <a:off x="6700290"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B611B2E0-FA53-445A-BBD5-CF4F03597F6C}"/>
              </a:ext>
            </a:extLst>
          </p:cNvPr>
          <p:cNvSpPr/>
          <p:nvPr/>
        </p:nvSpPr>
        <p:spPr bwMode="auto">
          <a:xfrm>
            <a:off x="6721410"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E2058EB8-013A-4F5C-82C3-6AE50EBB506A}"/>
              </a:ext>
            </a:extLst>
          </p:cNvPr>
          <p:cNvSpPr/>
          <p:nvPr/>
        </p:nvSpPr>
        <p:spPr bwMode="auto">
          <a:xfrm>
            <a:off x="3852092"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158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T-SQL: Create a Replicated table</a:t>
            </a:r>
          </a:p>
        </p:txBody>
      </p:sp>
      <p:sp>
        <p:nvSpPr>
          <p:cNvPr id="7" name="Text Placeholder 2">
            <a:extLst>
              <a:ext uri="{FF2B5EF4-FFF2-40B4-BE49-F238E27FC236}">
                <a16:creationId xmlns:a16="http://schemas.microsoft.com/office/drawing/2014/main" id="{DC4D1A09-674A-4DC6-BCD4-FF50862C3BAA}"/>
              </a:ext>
            </a:extLst>
          </p:cNvPr>
          <p:cNvSpPr>
            <a:spLocks noGrp="1"/>
          </p:cNvSpPr>
          <p:nvPr>
            <p:ph idx="4294967295"/>
          </p:nvPr>
        </p:nvSpPr>
        <p:spPr>
          <a:xfrm>
            <a:off x="838200" y="1570038"/>
            <a:ext cx="7970837" cy="4543425"/>
          </a:xfrm>
        </p:spPr>
        <p:txBody>
          <a:bodyPr/>
          <a:lstStyle/>
          <a:p>
            <a:pPr marL="0" indent="0">
              <a:lnSpc>
                <a:spcPct val="100000"/>
              </a:lnSpc>
              <a:spcBef>
                <a:spcPts val="0"/>
              </a:spcBef>
              <a:buNone/>
            </a:pPr>
            <a:r>
              <a:rPr lang="en-GB" sz="1632" dirty="0">
                <a:solidFill>
                  <a:srgbClr val="0000FF"/>
                </a:solidFill>
                <a:highlight>
                  <a:srgbClr val="FFFFFF"/>
                </a:highlight>
                <a:latin typeface="Consolas" panose="020B0609020204030204" pitchFamily="49" charset="0"/>
              </a:rPr>
              <a:t>CREATE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TABLE</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dbo</a:t>
            </a:r>
            <a:r>
              <a:rPr lang="en-GB" sz="1632" dirty="0" err="1">
                <a:solidFill>
                  <a:srgbClr val="808080"/>
                </a:solidFill>
                <a:highlight>
                  <a:srgbClr val="FFFFFF"/>
                </a:highlight>
                <a:latin typeface="Consolas" panose="020B0609020204030204" pitchFamily="49" charset="0"/>
              </a:rPr>
              <a:t>.</a:t>
            </a:r>
            <a:r>
              <a:rPr lang="en-GB" sz="1632" dirty="0" err="1">
                <a:solidFill>
                  <a:srgbClr val="000000"/>
                </a:solidFill>
                <a:highlight>
                  <a:srgbClr val="FFFFFF"/>
                </a:highlight>
                <a:latin typeface="Consolas" panose="020B0609020204030204" pitchFamily="49" charset="0"/>
              </a:rPr>
              <a:t>DimCustomer</a:t>
            </a:r>
            <a:endParaRPr lang="en-GB" sz="1632" dirty="0">
              <a:solidFill>
                <a:srgbClr val="0000FF"/>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CustomerKey</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int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NOT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GeographyKey</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int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CustomerAlternateKey</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15</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NOT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Title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8</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FirstName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50</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LastName</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50</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BirthDate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date</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it-IT" sz="1632" dirty="0">
                <a:solidFill>
                  <a:srgbClr val="000000"/>
                </a:solidFill>
                <a:highlight>
                  <a:srgbClr val="FFFFFF"/>
                </a:highlight>
                <a:latin typeface="Consolas" panose="020B0609020204030204" pitchFamily="49" charset="0"/>
              </a:rPr>
              <a:t>   Gender               </a:t>
            </a:r>
            <a:r>
              <a:rPr lang="it-IT" sz="1632" dirty="0">
                <a:solidFill>
                  <a:srgbClr val="0000FF"/>
                </a:solidFill>
                <a:highlight>
                  <a:srgbClr val="FFFFFF"/>
                </a:highlight>
                <a:latin typeface="Consolas" panose="020B0609020204030204" pitchFamily="49" charset="0"/>
              </a:rPr>
              <a:t>nvarchar</a:t>
            </a:r>
            <a:r>
              <a:rPr lang="it-IT" sz="1632" dirty="0">
                <a:solidFill>
                  <a:srgbClr val="808080"/>
                </a:solidFill>
                <a:highlight>
                  <a:srgbClr val="FFFFFF"/>
                </a:highlight>
                <a:latin typeface="Consolas" panose="020B0609020204030204" pitchFamily="49" charset="0"/>
              </a:rPr>
              <a:t>(</a:t>
            </a:r>
            <a:r>
              <a:rPr lang="it-IT" sz="1632" dirty="0">
                <a:solidFill>
                  <a:srgbClr val="000000"/>
                </a:solidFill>
                <a:highlight>
                  <a:srgbClr val="FFFFFF"/>
                </a:highlight>
                <a:latin typeface="Consolas" panose="020B0609020204030204" pitchFamily="49" charset="0"/>
              </a:rPr>
              <a:t>1</a:t>
            </a:r>
            <a:r>
              <a:rPr lang="it-IT" sz="1632" dirty="0">
                <a:solidFill>
                  <a:srgbClr val="808080"/>
                </a:solidFill>
                <a:highlight>
                  <a:srgbClr val="FFFFFF"/>
                </a:highlight>
                <a:latin typeface="Consolas" panose="020B0609020204030204" pitchFamily="49" charset="0"/>
              </a:rPr>
              <a:t>)</a:t>
            </a:r>
            <a:r>
              <a:rPr lang="it-IT" sz="1632" dirty="0">
                <a:solidFill>
                  <a:srgbClr val="000000"/>
                </a:solidFill>
                <a:highlight>
                  <a:srgbClr val="FFFFFF"/>
                </a:highlight>
                <a:latin typeface="Consolas" panose="020B0609020204030204" pitchFamily="49" charset="0"/>
              </a:rPr>
              <a:t>     </a:t>
            </a:r>
            <a:r>
              <a:rPr lang="it-IT" sz="1632" dirty="0">
                <a:solidFill>
                  <a:srgbClr val="808080"/>
                </a:solidFill>
                <a:highlight>
                  <a:srgbClr val="FFFFFF"/>
                </a:highlight>
                <a:latin typeface="Consolas" panose="020B0609020204030204" pitchFamily="49" charset="0"/>
              </a:rPr>
              <a:t>NULL</a:t>
            </a:r>
            <a:endParaRPr lang="it-IT"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EmailAddress</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50</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YearlyIncome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money</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DateFirstPurchase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date</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0000FF"/>
                </a:solidFill>
                <a:highlight>
                  <a:srgbClr val="FFFFFF"/>
                </a:highlight>
                <a:latin typeface="Consolas" panose="020B0609020204030204" pitchFamily="49" charset="0"/>
              </a:rPr>
              <a:t>WITH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CLUSTERED</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COLUMNSTORE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INDEX</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DISTRIBUTION</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REPLICATED</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endParaRPr lang="en-GB" sz="1224" dirty="0">
              <a:solidFill>
                <a:srgbClr val="808080"/>
              </a:solidFill>
              <a:highlight>
                <a:srgbClr val="FFFFFF"/>
              </a:highlight>
              <a:latin typeface="Consolas" panose="020B0609020204030204" pitchFamily="49" charset="0"/>
            </a:endParaRPr>
          </a:p>
        </p:txBody>
      </p:sp>
      <p:sp>
        <p:nvSpPr>
          <p:cNvPr id="8" name="Up Arrow 3">
            <a:extLst>
              <a:ext uri="{FF2B5EF4-FFF2-40B4-BE49-F238E27FC236}">
                <a16:creationId xmlns:a16="http://schemas.microsoft.com/office/drawing/2014/main" id="{17F284EE-024C-4338-99FA-B6316CC2A570}"/>
              </a:ext>
            </a:extLst>
          </p:cNvPr>
          <p:cNvSpPr/>
          <p:nvPr/>
        </p:nvSpPr>
        <p:spPr bwMode="auto">
          <a:xfrm>
            <a:off x="2994527" y="5624245"/>
            <a:ext cx="1321947" cy="997886"/>
          </a:xfrm>
          <a:prstGeom prst="up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1119246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7" name="Rectangle 196">
            <a:extLst>
              <a:ext uri="{FF2B5EF4-FFF2-40B4-BE49-F238E27FC236}">
                <a16:creationId xmlns:a16="http://schemas.microsoft.com/office/drawing/2014/main" id="{57F392EF-C4A3-4BC6-B73F-5FC7819E9F5A}"/>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a:solidFill>
                  <a:prstClr val="white"/>
                </a:solidFill>
                <a:latin typeface="Calibri" panose="020F0502020204030204" pitchFamily="34" charset="0"/>
                <a:cs typeface="Calibri" panose="020F0502020204030204" pitchFamily="34" charset="0"/>
              </a:rPr>
              <a:t>CREATE</a:t>
            </a:r>
          </a:p>
        </p:txBody>
      </p:sp>
      <p:sp>
        <p:nvSpPr>
          <p:cNvPr id="199" name="Rectangle 198">
            <a:extLst>
              <a:ext uri="{FF2B5EF4-FFF2-40B4-BE49-F238E27FC236}">
                <a16:creationId xmlns:a16="http://schemas.microsoft.com/office/drawing/2014/main" id="{741292EE-47D3-48BE-BE1D-2AE2BF0DA38C}"/>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a:solidFill>
                  <a:prstClr val="white"/>
                </a:solidFill>
                <a:latin typeface="Calibri" panose="020F0502020204030204" pitchFamily="34" charset="0"/>
                <a:cs typeface="Calibri" panose="020F0502020204030204" pitchFamily="34" charset="0"/>
              </a:rPr>
              <a:t>SELECT</a:t>
            </a:r>
          </a:p>
        </p:txBody>
      </p:sp>
      <p:sp>
        <p:nvSpPr>
          <p:cNvPr id="251" name="Rectangle 250">
            <a:extLst>
              <a:ext uri="{FF2B5EF4-FFF2-40B4-BE49-F238E27FC236}">
                <a16:creationId xmlns:a16="http://schemas.microsoft.com/office/drawing/2014/main" id="{94E15792-29FE-45CF-B4FF-9513C43D621E}"/>
              </a:ext>
            </a:extLst>
          </p:cNvPr>
          <p:cNvSpPr/>
          <p:nvPr/>
        </p:nvSpPr>
        <p:spPr>
          <a:xfrm>
            <a:off x="1110239" y="4762531"/>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strike="sngStrike">
                <a:solidFill>
                  <a:prstClr val="white"/>
                </a:solidFill>
                <a:latin typeface="Calibri" panose="020F0502020204030204" pitchFamily="34" charset="0"/>
                <a:cs typeface="Calibri" panose="020F0502020204030204" pitchFamily="34" charset="0"/>
              </a:rPr>
              <a:t>UPDATE</a:t>
            </a:r>
          </a:p>
        </p:txBody>
      </p:sp>
      <p:sp>
        <p:nvSpPr>
          <p:cNvPr id="159" name="Rectangle: Rounded Corners 158">
            <a:extLst>
              <a:ext uri="{FF2B5EF4-FFF2-40B4-BE49-F238E27FC236}">
                <a16:creationId xmlns:a16="http://schemas.microsoft.com/office/drawing/2014/main" id="{648BB1FF-2BD4-458F-AFBA-EFBC971181DA}"/>
              </a:ext>
            </a:extLst>
          </p:cNvPr>
          <p:cNvSpPr/>
          <p:nvPr/>
        </p:nvSpPr>
        <p:spPr>
          <a:xfrm>
            <a:off x="3423630" y="1593228"/>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0" name="Cylinder 159">
            <a:extLst>
              <a:ext uri="{FF2B5EF4-FFF2-40B4-BE49-F238E27FC236}">
                <a16:creationId xmlns:a16="http://schemas.microsoft.com/office/drawing/2014/main" id="{6FF538C4-57A1-4AF4-81C8-517CEAFE71A1}"/>
              </a:ext>
            </a:extLst>
          </p:cNvPr>
          <p:cNvSpPr/>
          <p:nvPr/>
        </p:nvSpPr>
        <p:spPr>
          <a:xfrm>
            <a:off x="3869781"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1" name="TextBox 160">
            <a:extLst>
              <a:ext uri="{FF2B5EF4-FFF2-40B4-BE49-F238E27FC236}">
                <a16:creationId xmlns:a16="http://schemas.microsoft.com/office/drawing/2014/main" id="{05E08679-BB12-43F0-B3F2-094B576B2256}"/>
              </a:ext>
            </a:extLst>
          </p:cNvPr>
          <p:cNvSpPr txBox="1"/>
          <p:nvPr/>
        </p:nvSpPr>
        <p:spPr>
          <a:xfrm>
            <a:off x="3914368" y="216089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64" name="TextBox 163">
            <a:extLst>
              <a:ext uri="{FF2B5EF4-FFF2-40B4-BE49-F238E27FC236}">
                <a16:creationId xmlns:a16="http://schemas.microsoft.com/office/drawing/2014/main" id="{28527D4F-7289-43C2-A7F3-BA3B74C4C4F2}"/>
              </a:ext>
            </a:extLst>
          </p:cNvPr>
          <p:cNvSpPr txBox="1"/>
          <p:nvPr/>
        </p:nvSpPr>
        <p:spPr>
          <a:xfrm>
            <a:off x="3904013" y="3434549"/>
            <a:ext cx="656907" cy="222217"/>
          </a:xfrm>
          <a:prstGeom prst="rect">
            <a:avLst/>
          </a:prstGeom>
          <a:noFill/>
        </p:spPr>
        <p:txBody>
          <a:bodyPr wrap="square" rtlCol="0">
            <a:spAutoFit/>
          </a:bodyPr>
          <a:lstStyle/>
          <a:p>
            <a:pPr algn="ctr" defTabSz="932597">
              <a:defRPr/>
            </a:pPr>
            <a:r>
              <a:rPr lang="en-US" sz="816" err="1">
                <a:solidFill>
                  <a:srgbClr val="3F3F3F"/>
                </a:solidFill>
                <a:latin typeface="Calibri" panose="020F0502020204030204" pitchFamily="34" charset="0"/>
                <a:cs typeface="Calibri" panose="020F0502020204030204" pitchFamily="34" charset="0"/>
              </a:rPr>
              <a:t>Repl</a:t>
            </a:r>
            <a:r>
              <a:rPr lang="en-US" sz="816">
                <a:solidFill>
                  <a:srgbClr val="3F3F3F"/>
                </a:solidFill>
                <a:latin typeface="Calibri" panose="020F0502020204030204" pitchFamily="34" charset="0"/>
                <a:cs typeface="Calibri" panose="020F0502020204030204" pitchFamily="34" charset="0"/>
              </a:rPr>
              <a:t> Table</a:t>
            </a:r>
          </a:p>
        </p:txBody>
      </p:sp>
      <p:sp>
        <p:nvSpPr>
          <p:cNvPr id="165" name="TextBox 164">
            <a:extLst>
              <a:ext uri="{FF2B5EF4-FFF2-40B4-BE49-F238E27FC236}">
                <a16:creationId xmlns:a16="http://schemas.microsoft.com/office/drawing/2014/main" id="{101AD0A4-96FF-4A50-8955-AC418C41644D}"/>
              </a:ext>
            </a:extLst>
          </p:cNvPr>
          <p:cNvSpPr txBox="1"/>
          <p:nvPr/>
        </p:nvSpPr>
        <p:spPr>
          <a:xfrm>
            <a:off x="5582618" y="1373496"/>
            <a:ext cx="1268972" cy="280718"/>
          </a:xfrm>
          <a:prstGeom prst="rect">
            <a:avLst/>
          </a:prstGeom>
          <a:noFill/>
        </p:spPr>
        <p:txBody>
          <a:bodyPr wrap="square" rtlCol="0">
            <a:spAutoFit/>
          </a:bodyPr>
          <a:lstStyle/>
          <a:p>
            <a:pPr algn="ctr" defTabSz="932597">
              <a:defRPr/>
            </a:pPr>
            <a:r>
              <a:rPr lang="en-US" sz="1224">
                <a:solidFill>
                  <a:srgbClr val="3F3F3F"/>
                </a:solidFill>
                <a:latin typeface="Calibri" panose="020F0502020204030204" pitchFamily="34" charset="0"/>
                <a:cs typeface="Calibri" panose="020F0502020204030204" pitchFamily="34" charset="0"/>
              </a:rPr>
              <a:t>Compute Node 1</a:t>
            </a:r>
          </a:p>
        </p:txBody>
      </p:sp>
      <p:sp>
        <p:nvSpPr>
          <p:cNvPr id="166" name="TextBox 165">
            <a:extLst>
              <a:ext uri="{FF2B5EF4-FFF2-40B4-BE49-F238E27FC236}">
                <a16:creationId xmlns:a16="http://schemas.microsoft.com/office/drawing/2014/main" id="{88C5B7A9-47F1-4483-AEA4-55B6537088A3}"/>
              </a:ext>
            </a:extLst>
          </p:cNvPr>
          <p:cNvSpPr txBox="1"/>
          <p:nvPr/>
        </p:nvSpPr>
        <p:spPr>
          <a:xfrm>
            <a:off x="3845443" y="365428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Distribution_1</a:t>
            </a:r>
          </a:p>
        </p:txBody>
      </p:sp>
      <p:sp>
        <p:nvSpPr>
          <p:cNvPr id="167" name="Cylinder 166">
            <a:extLst>
              <a:ext uri="{FF2B5EF4-FFF2-40B4-BE49-F238E27FC236}">
                <a16:creationId xmlns:a16="http://schemas.microsoft.com/office/drawing/2014/main" id="{F267D36D-E287-4901-84BF-20042655C72A}"/>
              </a:ext>
            </a:extLst>
          </p:cNvPr>
          <p:cNvSpPr/>
          <p:nvPr/>
        </p:nvSpPr>
        <p:spPr>
          <a:xfrm>
            <a:off x="5182572"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8" name="TextBox 167">
            <a:extLst>
              <a:ext uri="{FF2B5EF4-FFF2-40B4-BE49-F238E27FC236}">
                <a16:creationId xmlns:a16="http://schemas.microsoft.com/office/drawing/2014/main" id="{F317E883-4750-4923-ACBA-8B63228BB427}"/>
              </a:ext>
            </a:extLst>
          </p:cNvPr>
          <p:cNvSpPr txBox="1"/>
          <p:nvPr/>
        </p:nvSpPr>
        <p:spPr>
          <a:xfrm>
            <a:off x="5227159" y="216089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72" name="TextBox 171">
            <a:extLst>
              <a:ext uri="{FF2B5EF4-FFF2-40B4-BE49-F238E27FC236}">
                <a16:creationId xmlns:a16="http://schemas.microsoft.com/office/drawing/2014/main" id="{74C8797F-3710-475E-9890-7E89FFDBC68F}"/>
              </a:ext>
            </a:extLst>
          </p:cNvPr>
          <p:cNvSpPr txBox="1"/>
          <p:nvPr/>
        </p:nvSpPr>
        <p:spPr>
          <a:xfrm>
            <a:off x="5158234" y="365428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Distribution_2</a:t>
            </a:r>
          </a:p>
        </p:txBody>
      </p:sp>
      <p:sp>
        <p:nvSpPr>
          <p:cNvPr id="173" name="Cylinder 172">
            <a:extLst>
              <a:ext uri="{FF2B5EF4-FFF2-40B4-BE49-F238E27FC236}">
                <a16:creationId xmlns:a16="http://schemas.microsoft.com/office/drawing/2014/main" id="{E64D0368-735B-4C86-8CBB-FB6ADDF3CA68}"/>
              </a:ext>
            </a:extLst>
          </p:cNvPr>
          <p:cNvSpPr/>
          <p:nvPr/>
        </p:nvSpPr>
        <p:spPr>
          <a:xfrm>
            <a:off x="6511134" y="1753281"/>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74" name="TextBox 173">
            <a:extLst>
              <a:ext uri="{FF2B5EF4-FFF2-40B4-BE49-F238E27FC236}">
                <a16:creationId xmlns:a16="http://schemas.microsoft.com/office/drawing/2014/main" id="{0CEA6D5B-E51E-41EE-99EA-46A27E070F26}"/>
              </a:ext>
            </a:extLst>
          </p:cNvPr>
          <p:cNvSpPr txBox="1"/>
          <p:nvPr/>
        </p:nvSpPr>
        <p:spPr>
          <a:xfrm>
            <a:off x="6555721" y="215827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78" name="TextBox 177">
            <a:extLst>
              <a:ext uri="{FF2B5EF4-FFF2-40B4-BE49-F238E27FC236}">
                <a16:creationId xmlns:a16="http://schemas.microsoft.com/office/drawing/2014/main" id="{D2CF9477-65A5-4143-9269-AFDA6623967B}"/>
              </a:ext>
            </a:extLst>
          </p:cNvPr>
          <p:cNvSpPr txBox="1"/>
          <p:nvPr/>
        </p:nvSpPr>
        <p:spPr>
          <a:xfrm>
            <a:off x="6486796" y="365166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Distribution_3</a:t>
            </a:r>
          </a:p>
        </p:txBody>
      </p:sp>
      <p:sp>
        <p:nvSpPr>
          <p:cNvPr id="179" name="Cylinder 178">
            <a:extLst>
              <a:ext uri="{FF2B5EF4-FFF2-40B4-BE49-F238E27FC236}">
                <a16:creationId xmlns:a16="http://schemas.microsoft.com/office/drawing/2014/main" id="{8956A9D8-B48E-4721-A60D-D1DEEC5C6957}"/>
              </a:ext>
            </a:extLst>
          </p:cNvPr>
          <p:cNvSpPr/>
          <p:nvPr/>
        </p:nvSpPr>
        <p:spPr>
          <a:xfrm>
            <a:off x="7832029" y="1756044"/>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80" name="TextBox 179">
            <a:extLst>
              <a:ext uri="{FF2B5EF4-FFF2-40B4-BE49-F238E27FC236}">
                <a16:creationId xmlns:a16="http://schemas.microsoft.com/office/drawing/2014/main" id="{874DE010-E3F2-43BF-8702-7AF6F6D42F58}"/>
              </a:ext>
            </a:extLst>
          </p:cNvPr>
          <p:cNvSpPr txBox="1"/>
          <p:nvPr/>
        </p:nvSpPr>
        <p:spPr>
          <a:xfrm>
            <a:off x="7876616" y="216103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84" name="TextBox 183">
            <a:extLst>
              <a:ext uri="{FF2B5EF4-FFF2-40B4-BE49-F238E27FC236}">
                <a16:creationId xmlns:a16="http://schemas.microsoft.com/office/drawing/2014/main" id="{14DCC91F-F34D-45F0-8D37-0AAC25D7FEA4}"/>
              </a:ext>
            </a:extLst>
          </p:cNvPr>
          <p:cNvSpPr txBox="1"/>
          <p:nvPr/>
        </p:nvSpPr>
        <p:spPr>
          <a:xfrm>
            <a:off x="7807692" y="3654426"/>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Distribution_4</a:t>
            </a:r>
          </a:p>
        </p:txBody>
      </p:sp>
      <p:sp>
        <p:nvSpPr>
          <p:cNvPr id="98" name="Rectangle: Rounded Corners 97">
            <a:extLst>
              <a:ext uri="{FF2B5EF4-FFF2-40B4-BE49-F238E27FC236}">
                <a16:creationId xmlns:a16="http://schemas.microsoft.com/office/drawing/2014/main" id="{10C6EE9E-DB89-4DC9-BAE7-607BA87CAFDE}"/>
              </a:ext>
            </a:extLst>
          </p:cNvPr>
          <p:cNvSpPr/>
          <p:nvPr/>
        </p:nvSpPr>
        <p:spPr>
          <a:xfrm>
            <a:off x="3423630" y="4307141"/>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99" name="Cylinder 98">
            <a:extLst>
              <a:ext uri="{FF2B5EF4-FFF2-40B4-BE49-F238E27FC236}">
                <a16:creationId xmlns:a16="http://schemas.microsoft.com/office/drawing/2014/main" id="{F611A0A6-8AB8-4658-B400-C18D3C39E787}"/>
              </a:ext>
            </a:extLst>
          </p:cNvPr>
          <p:cNvSpPr/>
          <p:nvPr/>
        </p:nvSpPr>
        <p:spPr>
          <a:xfrm>
            <a:off x="3869781"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00" name="TextBox 99">
            <a:extLst>
              <a:ext uri="{FF2B5EF4-FFF2-40B4-BE49-F238E27FC236}">
                <a16:creationId xmlns:a16="http://schemas.microsoft.com/office/drawing/2014/main" id="{7C4CF3B9-4CD0-4A1A-9C1D-C76BB7A189A5}"/>
              </a:ext>
            </a:extLst>
          </p:cNvPr>
          <p:cNvSpPr txBox="1"/>
          <p:nvPr/>
        </p:nvSpPr>
        <p:spPr>
          <a:xfrm>
            <a:off x="3914368" y="487480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03" name="TextBox 102">
            <a:extLst>
              <a:ext uri="{FF2B5EF4-FFF2-40B4-BE49-F238E27FC236}">
                <a16:creationId xmlns:a16="http://schemas.microsoft.com/office/drawing/2014/main" id="{BBCD9E70-63DD-48C5-A138-AEFD43C67BDB}"/>
              </a:ext>
            </a:extLst>
          </p:cNvPr>
          <p:cNvSpPr txBox="1"/>
          <p:nvPr/>
        </p:nvSpPr>
        <p:spPr>
          <a:xfrm>
            <a:off x="3904013" y="6148463"/>
            <a:ext cx="656907" cy="222217"/>
          </a:xfrm>
          <a:prstGeom prst="rect">
            <a:avLst/>
          </a:prstGeom>
          <a:noFill/>
        </p:spPr>
        <p:txBody>
          <a:bodyPr wrap="square" rtlCol="0">
            <a:spAutoFit/>
          </a:bodyPr>
          <a:lstStyle/>
          <a:p>
            <a:pPr algn="ctr" defTabSz="932597">
              <a:defRPr/>
            </a:pPr>
            <a:r>
              <a:rPr lang="en-US" sz="816" err="1">
                <a:solidFill>
                  <a:srgbClr val="3F3F3F"/>
                </a:solidFill>
                <a:latin typeface="Calibri" panose="020F0502020204030204" pitchFamily="34" charset="0"/>
                <a:cs typeface="Calibri" panose="020F0502020204030204" pitchFamily="34" charset="0"/>
              </a:rPr>
              <a:t>Repl</a:t>
            </a:r>
            <a:r>
              <a:rPr lang="en-US" sz="816">
                <a:solidFill>
                  <a:srgbClr val="3F3F3F"/>
                </a:solidFill>
                <a:latin typeface="Calibri" panose="020F0502020204030204" pitchFamily="34" charset="0"/>
                <a:cs typeface="Calibri" panose="020F0502020204030204" pitchFamily="34" charset="0"/>
              </a:rPr>
              <a:t> Table</a:t>
            </a:r>
          </a:p>
        </p:txBody>
      </p:sp>
      <p:sp>
        <p:nvSpPr>
          <p:cNvPr id="104" name="TextBox 103">
            <a:extLst>
              <a:ext uri="{FF2B5EF4-FFF2-40B4-BE49-F238E27FC236}">
                <a16:creationId xmlns:a16="http://schemas.microsoft.com/office/drawing/2014/main" id="{48056A43-FB49-47C0-9894-11DEFCE0D852}"/>
              </a:ext>
            </a:extLst>
          </p:cNvPr>
          <p:cNvSpPr txBox="1"/>
          <p:nvPr/>
        </p:nvSpPr>
        <p:spPr>
          <a:xfrm>
            <a:off x="5556471" y="4087409"/>
            <a:ext cx="1321267" cy="286306"/>
          </a:xfrm>
          <a:prstGeom prst="rect">
            <a:avLst/>
          </a:prstGeom>
          <a:noFill/>
        </p:spPr>
        <p:txBody>
          <a:bodyPr wrap="square" rtlCol="0">
            <a:spAutoFit/>
          </a:bodyPr>
          <a:lstStyle/>
          <a:p>
            <a:pPr algn="ctr" defTabSz="932597">
              <a:defRPr/>
            </a:pPr>
            <a:r>
              <a:rPr lang="en-US" sz="1224">
                <a:solidFill>
                  <a:srgbClr val="3F3F3F"/>
                </a:solidFill>
                <a:latin typeface="Calibri" panose="020F0502020204030204" pitchFamily="34" charset="0"/>
                <a:cs typeface="Calibri" panose="020F0502020204030204" pitchFamily="34" charset="0"/>
              </a:rPr>
              <a:t>Compute Node 2</a:t>
            </a:r>
          </a:p>
        </p:txBody>
      </p:sp>
      <p:sp>
        <p:nvSpPr>
          <p:cNvPr id="105" name="TextBox 104">
            <a:extLst>
              <a:ext uri="{FF2B5EF4-FFF2-40B4-BE49-F238E27FC236}">
                <a16:creationId xmlns:a16="http://schemas.microsoft.com/office/drawing/2014/main" id="{FA26A785-A92D-4614-9C3B-CE322E221780}"/>
              </a:ext>
            </a:extLst>
          </p:cNvPr>
          <p:cNvSpPr txBox="1"/>
          <p:nvPr/>
        </p:nvSpPr>
        <p:spPr>
          <a:xfrm>
            <a:off x="3845443" y="636819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Distribution_5</a:t>
            </a:r>
          </a:p>
        </p:txBody>
      </p:sp>
      <p:sp>
        <p:nvSpPr>
          <p:cNvPr id="106" name="Cylinder 105">
            <a:extLst>
              <a:ext uri="{FF2B5EF4-FFF2-40B4-BE49-F238E27FC236}">
                <a16:creationId xmlns:a16="http://schemas.microsoft.com/office/drawing/2014/main" id="{49BD7806-4AB9-4D8C-B60B-15762CD8F78D}"/>
              </a:ext>
            </a:extLst>
          </p:cNvPr>
          <p:cNvSpPr/>
          <p:nvPr/>
        </p:nvSpPr>
        <p:spPr>
          <a:xfrm>
            <a:off x="5182572"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F1A34A26-4DCF-43C9-B95F-4D417023C138}"/>
              </a:ext>
            </a:extLst>
          </p:cNvPr>
          <p:cNvSpPr txBox="1"/>
          <p:nvPr/>
        </p:nvSpPr>
        <p:spPr>
          <a:xfrm>
            <a:off x="5227159" y="487480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11" name="TextBox 110">
            <a:extLst>
              <a:ext uri="{FF2B5EF4-FFF2-40B4-BE49-F238E27FC236}">
                <a16:creationId xmlns:a16="http://schemas.microsoft.com/office/drawing/2014/main" id="{2EAB76A4-43F5-4581-A349-A7BB5489F105}"/>
              </a:ext>
            </a:extLst>
          </p:cNvPr>
          <p:cNvSpPr txBox="1"/>
          <p:nvPr/>
        </p:nvSpPr>
        <p:spPr>
          <a:xfrm>
            <a:off x="5158234" y="636819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Distribution_6</a:t>
            </a:r>
          </a:p>
        </p:txBody>
      </p:sp>
      <p:sp>
        <p:nvSpPr>
          <p:cNvPr id="112" name="Cylinder 111">
            <a:extLst>
              <a:ext uri="{FF2B5EF4-FFF2-40B4-BE49-F238E27FC236}">
                <a16:creationId xmlns:a16="http://schemas.microsoft.com/office/drawing/2014/main" id="{56546782-EEFC-43CC-B06E-AF6A44B1EF5B}"/>
              </a:ext>
            </a:extLst>
          </p:cNvPr>
          <p:cNvSpPr/>
          <p:nvPr/>
        </p:nvSpPr>
        <p:spPr>
          <a:xfrm>
            <a:off x="6511134" y="446719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30D719CF-E331-4B8D-AC61-AF27054531F6}"/>
              </a:ext>
            </a:extLst>
          </p:cNvPr>
          <p:cNvSpPr txBox="1"/>
          <p:nvPr/>
        </p:nvSpPr>
        <p:spPr>
          <a:xfrm>
            <a:off x="6555721" y="487218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17" name="TextBox 116">
            <a:extLst>
              <a:ext uri="{FF2B5EF4-FFF2-40B4-BE49-F238E27FC236}">
                <a16:creationId xmlns:a16="http://schemas.microsoft.com/office/drawing/2014/main" id="{024FC7EF-9E8A-43E8-96F9-FA696965A196}"/>
              </a:ext>
            </a:extLst>
          </p:cNvPr>
          <p:cNvSpPr txBox="1"/>
          <p:nvPr/>
        </p:nvSpPr>
        <p:spPr>
          <a:xfrm>
            <a:off x="6486796" y="636557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Distribution_7</a:t>
            </a:r>
          </a:p>
        </p:txBody>
      </p:sp>
      <p:sp>
        <p:nvSpPr>
          <p:cNvPr id="118" name="Cylinder 117">
            <a:extLst>
              <a:ext uri="{FF2B5EF4-FFF2-40B4-BE49-F238E27FC236}">
                <a16:creationId xmlns:a16="http://schemas.microsoft.com/office/drawing/2014/main" id="{DC413B44-444F-44B6-BBBE-110BDAAC155A}"/>
              </a:ext>
            </a:extLst>
          </p:cNvPr>
          <p:cNvSpPr/>
          <p:nvPr/>
        </p:nvSpPr>
        <p:spPr>
          <a:xfrm>
            <a:off x="7832029" y="4469958"/>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19" name="TextBox 118">
            <a:extLst>
              <a:ext uri="{FF2B5EF4-FFF2-40B4-BE49-F238E27FC236}">
                <a16:creationId xmlns:a16="http://schemas.microsoft.com/office/drawing/2014/main" id="{B0FFBEA1-B0C5-4EF4-8A64-FDAA6668B138}"/>
              </a:ext>
            </a:extLst>
          </p:cNvPr>
          <p:cNvSpPr txBox="1"/>
          <p:nvPr/>
        </p:nvSpPr>
        <p:spPr>
          <a:xfrm>
            <a:off x="7876616" y="4874946"/>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23" name="TextBox 122">
            <a:extLst>
              <a:ext uri="{FF2B5EF4-FFF2-40B4-BE49-F238E27FC236}">
                <a16:creationId xmlns:a16="http://schemas.microsoft.com/office/drawing/2014/main" id="{70CF62DD-6F71-4DBE-930A-0630C50042CB}"/>
              </a:ext>
            </a:extLst>
          </p:cNvPr>
          <p:cNvSpPr txBox="1"/>
          <p:nvPr/>
        </p:nvSpPr>
        <p:spPr>
          <a:xfrm>
            <a:off x="7807692" y="6368339"/>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Distribution_8</a:t>
            </a:r>
          </a:p>
        </p:txBody>
      </p:sp>
      <p:sp>
        <p:nvSpPr>
          <p:cNvPr id="3" name="Rectangle 2">
            <a:extLst>
              <a:ext uri="{FF2B5EF4-FFF2-40B4-BE49-F238E27FC236}">
                <a16:creationId xmlns:a16="http://schemas.microsoft.com/office/drawing/2014/main" id="{048DECD2-CF3F-4267-8ECE-3E70C330A849}"/>
              </a:ext>
            </a:extLst>
          </p:cNvPr>
          <p:cNvSpPr/>
          <p:nvPr/>
        </p:nvSpPr>
        <p:spPr>
          <a:xfrm>
            <a:off x="1110239" y="4758307"/>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white"/>
                </a:solidFill>
                <a:latin typeface="Calibri" panose="020F0502020204030204" pitchFamily="34" charset="0"/>
                <a:cs typeface="Calibri" panose="020F0502020204030204" pitchFamily="34" charset="0"/>
              </a:rPr>
              <a:t>CREATE</a:t>
            </a:r>
          </a:p>
        </p:txBody>
      </p:sp>
      <p:sp>
        <p:nvSpPr>
          <p:cNvPr id="4" name="Arrow: Right 3">
            <a:extLst>
              <a:ext uri="{FF2B5EF4-FFF2-40B4-BE49-F238E27FC236}">
                <a16:creationId xmlns:a16="http://schemas.microsoft.com/office/drawing/2014/main" id="{1D8F95EC-F029-4089-A5BD-9B7848D46CC2}"/>
              </a:ext>
            </a:extLst>
          </p:cNvPr>
          <p:cNvSpPr/>
          <p:nvPr/>
        </p:nvSpPr>
        <p:spPr>
          <a:xfrm rot="16200000">
            <a:off x="1307553" y="4354401"/>
            <a:ext cx="512932" cy="152451"/>
          </a:xfrm>
          <a:prstGeom prst="rightArrow">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85" name="Table 184">
            <a:extLst>
              <a:ext uri="{FF2B5EF4-FFF2-40B4-BE49-F238E27FC236}">
                <a16:creationId xmlns:a16="http://schemas.microsoft.com/office/drawing/2014/main" id="{C01C97DD-8293-498B-B15A-DB3E011EE5CC}"/>
              </a:ext>
            </a:extLst>
          </p:cNvPr>
          <p:cNvGraphicFramePr>
            <a:graphicFrameLocks noGrp="1"/>
          </p:cNvGraphicFramePr>
          <p:nvPr/>
        </p:nvGraphicFramePr>
        <p:xfrm>
          <a:off x="1354183" y="284358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6" name="Table 185">
            <a:extLst>
              <a:ext uri="{FF2B5EF4-FFF2-40B4-BE49-F238E27FC236}">
                <a16:creationId xmlns:a16="http://schemas.microsoft.com/office/drawing/2014/main" id="{C85B28D1-D45B-4ADB-8AB0-371D3AD8AAC3}"/>
              </a:ext>
            </a:extLst>
          </p:cNvPr>
          <p:cNvGraphicFramePr>
            <a:graphicFrameLocks noGrp="1"/>
          </p:cNvGraphicFramePr>
          <p:nvPr/>
        </p:nvGraphicFramePr>
        <p:xfrm>
          <a:off x="1354183" y="3150032"/>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7" name="Table 186">
            <a:extLst>
              <a:ext uri="{FF2B5EF4-FFF2-40B4-BE49-F238E27FC236}">
                <a16:creationId xmlns:a16="http://schemas.microsoft.com/office/drawing/2014/main" id="{D034FEBE-AB75-4794-845B-A4F41244D10E}"/>
              </a:ext>
            </a:extLst>
          </p:cNvPr>
          <p:cNvGraphicFramePr>
            <a:graphicFrameLocks noGrp="1"/>
          </p:cNvGraphicFramePr>
          <p:nvPr/>
        </p:nvGraphicFramePr>
        <p:xfrm>
          <a:off x="1354183" y="33821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8" name="Table 187">
            <a:extLst>
              <a:ext uri="{FF2B5EF4-FFF2-40B4-BE49-F238E27FC236}">
                <a16:creationId xmlns:a16="http://schemas.microsoft.com/office/drawing/2014/main" id="{8DC4D06D-9B77-4AFF-A005-8F4A1CE3E5ED}"/>
              </a:ext>
            </a:extLst>
          </p:cNvPr>
          <p:cNvGraphicFramePr>
            <a:graphicFrameLocks noGrp="1"/>
          </p:cNvGraphicFramePr>
          <p:nvPr/>
        </p:nvGraphicFramePr>
        <p:xfrm>
          <a:off x="1355359" y="363111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9" name="Table 188">
            <a:extLst>
              <a:ext uri="{FF2B5EF4-FFF2-40B4-BE49-F238E27FC236}">
                <a16:creationId xmlns:a16="http://schemas.microsoft.com/office/drawing/2014/main" id="{A11B02C2-72D8-45BE-8F9E-90F92165734F}"/>
              </a:ext>
            </a:extLst>
          </p:cNvPr>
          <p:cNvGraphicFramePr>
            <a:graphicFrameLocks noGrp="1"/>
          </p:cNvGraphicFramePr>
          <p:nvPr/>
        </p:nvGraphicFramePr>
        <p:xfrm>
          <a:off x="1355359" y="3616839"/>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0" name="Table 189">
            <a:extLst>
              <a:ext uri="{FF2B5EF4-FFF2-40B4-BE49-F238E27FC236}">
                <a16:creationId xmlns:a16="http://schemas.microsoft.com/office/drawing/2014/main" id="{0886776A-73DD-47BE-AB1C-10B6E2384F9C}"/>
              </a:ext>
            </a:extLst>
          </p:cNvPr>
          <p:cNvGraphicFramePr>
            <a:graphicFrameLocks noGrp="1"/>
          </p:cNvGraphicFramePr>
          <p:nvPr/>
        </p:nvGraphicFramePr>
        <p:xfrm>
          <a:off x="1354183" y="367015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1" name="Table 190">
            <a:extLst>
              <a:ext uri="{FF2B5EF4-FFF2-40B4-BE49-F238E27FC236}">
                <a16:creationId xmlns:a16="http://schemas.microsoft.com/office/drawing/2014/main" id="{FBC1D275-B017-4D64-8873-87EA8509A039}"/>
              </a:ext>
            </a:extLst>
          </p:cNvPr>
          <p:cNvGraphicFramePr>
            <a:graphicFrameLocks noGrp="1"/>
          </p:cNvGraphicFramePr>
          <p:nvPr/>
        </p:nvGraphicFramePr>
        <p:xfrm>
          <a:off x="1354183" y="37927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3" name="Table 192">
            <a:extLst>
              <a:ext uri="{FF2B5EF4-FFF2-40B4-BE49-F238E27FC236}">
                <a16:creationId xmlns:a16="http://schemas.microsoft.com/office/drawing/2014/main" id="{F295F7C7-49A0-4F65-A385-2B6555647F0A}"/>
              </a:ext>
            </a:extLst>
          </p:cNvPr>
          <p:cNvGraphicFramePr>
            <a:graphicFrameLocks noGrp="1"/>
          </p:cNvGraphicFramePr>
          <p:nvPr/>
        </p:nvGraphicFramePr>
        <p:xfrm>
          <a:off x="1355370" y="2981525"/>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2" name="Table 191">
            <a:extLst>
              <a:ext uri="{FF2B5EF4-FFF2-40B4-BE49-F238E27FC236}">
                <a16:creationId xmlns:a16="http://schemas.microsoft.com/office/drawing/2014/main" id="{E5C0FE73-AC27-49FE-A5BB-8C845403CAEA}"/>
              </a:ext>
            </a:extLst>
          </p:cNvPr>
          <p:cNvGraphicFramePr>
            <a:graphicFrameLocks noGrp="1"/>
          </p:cNvGraphicFramePr>
          <p:nvPr/>
        </p:nvGraphicFramePr>
        <p:xfrm>
          <a:off x="1349798" y="2889052"/>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195" name="Rectangle 194">
            <a:extLst>
              <a:ext uri="{FF2B5EF4-FFF2-40B4-BE49-F238E27FC236}">
                <a16:creationId xmlns:a16="http://schemas.microsoft.com/office/drawing/2014/main" id="{89B6C068-21A6-426C-99FF-9608880342C3}"/>
              </a:ext>
            </a:extLst>
          </p:cNvPr>
          <p:cNvSpPr/>
          <p:nvPr/>
        </p:nvSpPr>
        <p:spPr>
          <a:xfrm>
            <a:off x="1110239" y="4762339"/>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white"/>
                </a:solidFill>
                <a:latin typeface="Calibri" panose="020F0502020204030204" pitchFamily="34" charset="0"/>
                <a:cs typeface="Calibri" panose="020F0502020204030204" pitchFamily="34" charset="0"/>
              </a:rPr>
              <a:t>SELECT</a:t>
            </a:r>
          </a:p>
        </p:txBody>
      </p:sp>
      <p:graphicFrame>
        <p:nvGraphicFramePr>
          <p:cNvPr id="196" name="Table 195">
            <a:extLst>
              <a:ext uri="{FF2B5EF4-FFF2-40B4-BE49-F238E27FC236}">
                <a16:creationId xmlns:a16="http://schemas.microsoft.com/office/drawing/2014/main" id="{307BEF98-003D-4C99-9AED-42E8CD789610}"/>
              </a:ext>
            </a:extLst>
          </p:cNvPr>
          <p:cNvGraphicFramePr>
            <a:graphicFrameLocks noGrp="1"/>
          </p:cNvGraphicFramePr>
          <p:nvPr/>
        </p:nvGraphicFramePr>
        <p:xfrm>
          <a:off x="1352996" y="2896080"/>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5" name="Rectangle 4">
            <a:extLst>
              <a:ext uri="{FF2B5EF4-FFF2-40B4-BE49-F238E27FC236}">
                <a16:creationId xmlns:a16="http://schemas.microsoft.com/office/drawing/2014/main" id="{FFF0B201-363E-4D6D-A7F2-285B985511ED}"/>
              </a:ext>
            </a:extLst>
          </p:cNvPr>
          <p:cNvSpPr/>
          <p:nvPr/>
        </p:nvSpPr>
        <p:spPr>
          <a:xfrm>
            <a:off x="1273629" y="2772482"/>
            <a:ext cx="571325" cy="133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94" name="Table 193">
            <a:extLst>
              <a:ext uri="{FF2B5EF4-FFF2-40B4-BE49-F238E27FC236}">
                <a16:creationId xmlns:a16="http://schemas.microsoft.com/office/drawing/2014/main" id="{82947856-FFF3-4B9E-A2B5-73D01B71DE95}"/>
              </a:ext>
            </a:extLst>
          </p:cNvPr>
          <p:cNvGraphicFramePr>
            <a:graphicFrameLocks noGrp="1"/>
          </p:cNvGraphicFramePr>
          <p:nvPr/>
        </p:nvGraphicFramePr>
        <p:xfrm>
          <a:off x="1326483" y="2842422"/>
          <a:ext cx="466302" cy="1212384"/>
        </p:xfrm>
        <a:graphic>
          <a:graphicData uri="http://schemas.openxmlformats.org/drawingml/2006/table">
            <a:tbl>
              <a:tblPr firstRow="1" bandRow="1">
                <a:tableStyleId>{2D5ABB26-0587-4C30-8999-92F81FD0307C}</a:tableStyleId>
              </a:tblPr>
              <a:tblGrid>
                <a:gridCol w="77717">
                  <a:extLst>
                    <a:ext uri="{9D8B030D-6E8A-4147-A177-3AD203B41FA5}">
                      <a16:colId xmlns:a16="http://schemas.microsoft.com/office/drawing/2014/main" val="56699210"/>
                    </a:ext>
                  </a:extLst>
                </a:gridCol>
                <a:gridCol w="77717">
                  <a:extLst>
                    <a:ext uri="{9D8B030D-6E8A-4147-A177-3AD203B41FA5}">
                      <a16:colId xmlns:a16="http://schemas.microsoft.com/office/drawing/2014/main" val="1579527648"/>
                    </a:ext>
                  </a:extLst>
                </a:gridCol>
                <a:gridCol w="77717">
                  <a:extLst>
                    <a:ext uri="{9D8B030D-6E8A-4147-A177-3AD203B41FA5}">
                      <a16:colId xmlns:a16="http://schemas.microsoft.com/office/drawing/2014/main" val="483769483"/>
                    </a:ext>
                  </a:extLst>
                </a:gridCol>
                <a:gridCol w="77717">
                  <a:extLst>
                    <a:ext uri="{9D8B030D-6E8A-4147-A177-3AD203B41FA5}">
                      <a16:colId xmlns:a16="http://schemas.microsoft.com/office/drawing/2014/main" val="1096091184"/>
                    </a:ext>
                  </a:extLst>
                </a:gridCol>
                <a:gridCol w="77717">
                  <a:extLst>
                    <a:ext uri="{9D8B030D-6E8A-4147-A177-3AD203B41FA5}">
                      <a16:colId xmlns:a16="http://schemas.microsoft.com/office/drawing/2014/main" val="3719173496"/>
                    </a:ext>
                  </a:extLst>
                </a:gridCol>
                <a:gridCol w="77717">
                  <a:extLst>
                    <a:ext uri="{9D8B030D-6E8A-4147-A177-3AD203B41FA5}">
                      <a16:colId xmlns:a16="http://schemas.microsoft.com/office/drawing/2014/main" val="3514102221"/>
                    </a:ext>
                  </a:extLst>
                </a:gridCol>
              </a:tblGrid>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203" name="Rectangle 202">
            <a:extLst>
              <a:ext uri="{FF2B5EF4-FFF2-40B4-BE49-F238E27FC236}">
                <a16:creationId xmlns:a16="http://schemas.microsoft.com/office/drawing/2014/main" id="{1DEB7FA5-FE4D-41F8-802A-99C5D22FF014}"/>
              </a:ext>
            </a:extLst>
          </p:cNvPr>
          <p:cNvSpPr/>
          <p:nvPr/>
        </p:nvSpPr>
        <p:spPr>
          <a:xfrm>
            <a:off x="1110239" y="4762339"/>
            <a:ext cx="932603" cy="466302"/>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a:solidFill>
                  <a:prstClr val="white"/>
                </a:solidFill>
                <a:latin typeface="Calibri" panose="020F0502020204030204" pitchFamily="34" charset="0"/>
                <a:cs typeface="Calibri" panose="020F0502020204030204" pitchFamily="34" charset="0"/>
              </a:rPr>
              <a:t>UPDATE</a:t>
            </a:r>
          </a:p>
        </p:txBody>
      </p:sp>
      <p:pic>
        <p:nvPicPr>
          <p:cNvPr id="204" name="Graphic 203" descr="Close">
            <a:extLst>
              <a:ext uri="{FF2B5EF4-FFF2-40B4-BE49-F238E27FC236}">
                <a16:creationId xmlns:a16="http://schemas.microsoft.com/office/drawing/2014/main" id="{8CED4AD0-BF94-47CC-B46A-7CDF39122C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2948" y="5228324"/>
            <a:ext cx="746083" cy="746083"/>
          </a:xfrm>
          <a:prstGeom prst="rect">
            <a:avLst/>
          </a:prstGeom>
        </p:spPr>
      </p:pic>
      <p:pic>
        <p:nvPicPr>
          <p:cNvPr id="205" name="Graphic 204" descr="Close">
            <a:extLst>
              <a:ext uri="{FF2B5EF4-FFF2-40B4-BE49-F238E27FC236}">
                <a16:creationId xmlns:a16="http://schemas.microsoft.com/office/drawing/2014/main" id="{365470DF-CF60-47AC-A21C-16E7BA6861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6068" y="2573525"/>
            <a:ext cx="746083" cy="746083"/>
          </a:xfrm>
          <a:prstGeom prst="rect">
            <a:avLst/>
          </a:prstGeom>
        </p:spPr>
      </p:pic>
      <p:sp>
        <p:nvSpPr>
          <p:cNvPr id="206" name="Title 205">
            <a:extLst>
              <a:ext uri="{FF2B5EF4-FFF2-40B4-BE49-F238E27FC236}">
                <a16:creationId xmlns:a16="http://schemas.microsoft.com/office/drawing/2014/main" id="{370B0DD1-B5D7-4971-9BE7-A495599146A6}"/>
              </a:ext>
            </a:extLst>
          </p:cNvPr>
          <p:cNvSpPr>
            <a:spLocks noGrp="1"/>
          </p:cNvSpPr>
          <p:nvPr>
            <p:ph type="title"/>
          </p:nvPr>
        </p:nvSpPr>
        <p:spPr/>
        <p:txBody>
          <a:bodyPr/>
          <a:lstStyle/>
          <a:p>
            <a:r>
              <a:rPr lang="en-US" sz="4896"/>
              <a:t>Replicated Tables… How it works</a:t>
            </a:r>
          </a:p>
        </p:txBody>
      </p:sp>
      <p:cxnSp>
        <p:nvCxnSpPr>
          <p:cNvPr id="210" name="Straight Arrow Connector 209">
            <a:extLst>
              <a:ext uri="{FF2B5EF4-FFF2-40B4-BE49-F238E27FC236}">
                <a16:creationId xmlns:a16="http://schemas.microsoft.com/office/drawing/2014/main" id="{660ACBE1-5C32-40CA-ADC9-746F8A56CAB7}"/>
              </a:ext>
            </a:extLst>
          </p:cNvPr>
          <p:cNvCxnSpPr>
            <a:cxnSpLocks/>
            <a:stCxn id="194" idx="3"/>
          </p:cNvCxnSpPr>
          <p:nvPr/>
        </p:nvCxnSpPr>
        <p:spPr>
          <a:xfrm flipV="1">
            <a:off x="1792786" y="2134425"/>
            <a:ext cx="2417025" cy="1314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2D368E4-25C5-4601-B876-8116A60B1892}"/>
              </a:ext>
            </a:extLst>
          </p:cNvPr>
          <p:cNvCxnSpPr>
            <a:cxnSpLocks/>
            <a:stCxn id="194" idx="3"/>
          </p:cNvCxnSpPr>
          <p:nvPr/>
        </p:nvCxnSpPr>
        <p:spPr>
          <a:xfrm flipV="1">
            <a:off x="1792785" y="2094714"/>
            <a:ext cx="3762826" cy="13539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E43E2C5-EB7A-4385-A9A1-0D9D4BCC3C61}"/>
              </a:ext>
            </a:extLst>
          </p:cNvPr>
          <p:cNvCxnSpPr>
            <a:cxnSpLocks/>
            <a:stCxn id="194" idx="3"/>
          </p:cNvCxnSpPr>
          <p:nvPr/>
        </p:nvCxnSpPr>
        <p:spPr>
          <a:xfrm flipV="1">
            <a:off x="1792786" y="2090873"/>
            <a:ext cx="5099495" cy="13577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406AC0CB-1873-4269-A20F-9B59C5FDF99D}"/>
              </a:ext>
            </a:extLst>
          </p:cNvPr>
          <p:cNvCxnSpPr>
            <a:cxnSpLocks/>
            <a:stCxn id="194" idx="3"/>
          </p:cNvCxnSpPr>
          <p:nvPr/>
        </p:nvCxnSpPr>
        <p:spPr>
          <a:xfrm flipV="1">
            <a:off x="1792785" y="2095558"/>
            <a:ext cx="6444291" cy="13530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EEFD6B08-663C-4885-9B0D-00CD9D095172}"/>
              </a:ext>
            </a:extLst>
          </p:cNvPr>
          <p:cNvCxnSpPr>
            <a:cxnSpLocks/>
            <a:stCxn id="194" idx="3"/>
          </p:cNvCxnSpPr>
          <p:nvPr/>
        </p:nvCxnSpPr>
        <p:spPr>
          <a:xfrm>
            <a:off x="1792785" y="3448614"/>
            <a:ext cx="2434264" cy="133044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962B69B3-91B8-47C4-9691-D401427A019C}"/>
              </a:ext>
            </a:extLst>
          </p:cNvPr>
          <p:cNvCxnSpPr>
            <a:cxnSpLocks/>
            <a:stCxn id="194" idx="3"/>
          </p:cNvCxnSpPr>
          <p:nvPr/>
        </p:nvCxnSpPr>
        <p:spPr>
          <a:xfrm>
            <a:off x="1792785" y="3448615"/>
            <a:ext cx="3783781"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4C5109B1-0B14-42EC-A47F-DE166F6AC3BC}"/>
              </a:ext>
            </a:extLst>
          </p:cNvPr>
          <p:cNvCxnSpPr>
            <a:cxnSpLocks/>
            <a:stCxn id="194" idx="3"/>
          </p:cNvCxnSpPr>
          <p:nvPr/>
        </p:nvCxnSpPr>
        <p:spPr>
          <a:xfrm>
            <a:off x="1792786" y="3448615"/>
            <a:ext cx="5099495"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05BACAD0-62B6-442E-8434-6F2E2BCFAA25}"/>
              </a:ext>
            </a:extLst>
          </p:cNvPr>
          <p:cNvCxnSpPr>
            <a:cxnSpLocks/>
            <a:stCxn id="194" idx="3"/>
          </p:cNvCxnSpPr>
          <p:nvPr/>
        </p:nvCxnSpPr>
        <p:spPr>
          <a:xfrm>
            <a:off x="1792786" y="3448615"/>
            <a:ext cx="6404179"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0BE452DC-62A2-439F-8D3F-0087FFAD5196}"/>
              </a:ext>
            </a:extLst>
          </p:cNvPr>
          <p:cNvCxnSpPr>
            <a:cxnSpLocks/>
          </p:cNvCxnSpPr>
          <p:nvPr/>
        </p:nvCxnSpPr>
        <p:spPr>
          <a:xfrm flipH="1" flipV="1">
            <a:off x="1789099" y="3460679"/>
            <a:ext cx="2441097" cy="21530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B4150779-6536-411D-8424-98017FB35EE4}"/>
              </a:ext>
            </a:extLst>
          </p:cNvPr>
          <p:cNvCxnSpPr>
            <a:cxnSpLocks/>
            <a:endCxn id="194" idx="3"/>
          </p:cNvCxnSpPr>
          <p:nvPr/>
        </p:nvCxnSpPr>
        <p:spPr>
          <a:xfrm flipH="1">
            <a:off x="1792785" y="2924702"/>
            <a:ext cx="2434266" cy="5239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CAEE1FD-8B6E-4FCF-85DF-6A505CE04EF0}"/>
              </a:ext>
            </a:extLst>
          </p:cNvPr>
          <p:cNvCxnSpPr>
            <a:cxnSpLocks/>
          </p:cNvCxnSpPr>
          <p:nvPr/>
        </p:nvCxnSpPr>
        <p:spPr>
          <a:xfrm flipV="1">
            <a:off x="1794529" y="2130336"/>
            <a:ext cx="2417025" cy="1314189"/>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A5B6300-450E-4974-B063-4B15518FAE71}"/>
              </a:ext>
            </a:extLst>
          </p:cNvPr>
          <p:cNvCxnSpPr>
            <a:cxnSpLocks/>
          </p:cNvCxnSpPr>
          <p:nvPr/>
        </p:nvCxnSpPr>
        <p:spPr>
          <a:xfrm flipV="1">
            <a:off x="1792762" y="2095476"/>
            <a:ext cx="3762826" cy="1353901"/>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47DF060-9C0B-4C3C-A731-BDF883C2525D}"/>
              </a:ext>
            </a:extLst>
          </p:cNvPr>
          <p:cNvCxnSpPr>
            <a:cxnSpLocks/>
          </p:cNvCxnSpPr>
          <p:nvPr/>
        </p:nvCxnSpPr>
        <p:spPr>
          <a:xfrm flipV="1">
            <a:off x="1795053" y="2089739"/>
            <a:ext cx="5099495" cy="1357742"/>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0C7DE1-BB36-41E9-9A17-92BE78F92EA5}"/>
              </a:ext>
            </a:extLst>
          </p:cNvPr>
          <p:cNvCxnSpPr>
            <a:cxnSpLocks/>
          </p:cNvCxnSpPr>
          <p:nvPr/>
        </p:nvCxnSpPr>
        <p:spPr>
          <a:xfrm flipV="1">
            <a:off x="1791240" y="2095117"/>
            <a:ext cx="6444291" cy="1353056"/>
          </a:xfrm>
          <a:prstGeom prst="straightConnector1">
            <a:avLst/>
          </a:prstGeom>
          <a:ln w="12700">
            <a:solidFill>
              <a:srgbClr val="4472C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35D3E04-0C62-467D-8B73-83ED1411A2F1}"/>
              </a:ext>
            </a:extLst>
          </p:cNvPr>
          <p:cNvCxnSpPr>
            <a:cxnSpLocks/>
          </p:cNvCxnSpPr>
          <p:nvPr/>
        </p:nvCxnSpPr>
        <p:spPr>
          <a:xfrm>
            <a:off x="1792603" y="3448614"/>
            <a:ext cx="2434264" cy="133044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F2AD955-465C-43B1-ABB6-A03814CA9720}"/>
              </a:ext>
            </a:extLst>
          </p:cNvPr>
          <p:cNvCxnSpPr>
            <a:cxnSpLocks/>
          </p:cNvCxnSpPr>
          <p:nvPr/>
        </p:nvCxnSpPr>
        <p:spPr>
          <a:xfrm>
            <a:off x="1792785" y="3449425"/>
            <a:ext cx="3783781"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013975-A132-483C-88F6-645A6408F3DB}"/>
              </a:ext>
            </a:extLst>
          </p:cNvPr>
          <p:cNvCxnSpPr>
            <a:cxnSpLocks/>
          </p:cNvCxnSpPr>
          <p:nvPr/>
        </p:nvCxnSpPr>
        <p:spPr>
          <a:xfrm>
            <a:off x="1791958" y="3449243"/>
            <a:ext cx="5099495"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F2F720B-FCE3-4D80-A828-A5B080F3251C}"/>
              </a:ext>
            </a:extLst>
          </p:cNvPr>
          <p:cNvCxnSpPr>
            <a:cxnSpLocks/>
          </p:cNvCxnSpPr>
          <p:nvPr/>
        </p:nvCxnSpPr>
        <p:spPr>
          <a:xfrm>
            <a:off x="1792417" y="3448338"/>
            <a:ext cx="6404179"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77308B16-9D9B-4DF3-B237-414621D2B812}"/>
              </a:ext>
            </a:extLst>
          </p:cNvPr>
          <p:cNvSpPr/>
          <p:nvPr/>
        </p:nvSpPr>
        <p:spPr>
          <a:xfrm>
            <a:off x="9950348" y="3179809"/>
            <a:ext cx="1865207" cy="1865207"/>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srgbClr val="3F3F3F"/>
                </a:solidFill>
                <a:latin typeface="Calibri" panose="020F0502020204030204" pitchFamily="34" charset="0"/>
                <a:cs typeface="Calibri" panose="020F0502020204030204" pitchFamily="34" charset="0"/>
              </a:rPr>
              <a:t>Replication Cache  Manager</a:t>
            </a:r>
          </a:p>
        </p:txBody>
      </p:sp>
      <p:sp>
        <p:nvSpPr>
          <p:cNvPr id="76" name="Rectangle: Rounded Corners 75">
            <a:extLst>
              <a:ext uri="{FF2B5EF4-FFF2-40B4-BE49-F238E27FC236}">
                <a16:creationId xmlns:a16="http://schemas.microsoft.com/office/drawing/2014/main" id="{7FA54EEB-AEE7-4D83-B672-7EB9A81A99F2}"/>
              </a:ext>
            </a:extLst>
          </p:cNvPr>
          <p:cNvSpPr/>
          <p:nvPr/>
        </p:nvSpPr>
        <p:spPr>
          <a:xfrm>
            <a:off x="1110239" y="3015205"/>
            <a:ext cx="932603" cy="932603"/>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3F3F3F"/>
                </a:solidFill>
                <a:latin typeface="Calibri" panose="020F0502020204030204" pitchFamily="34" charset="0"/>
                <a:cs typeface="Calibri" panose="020F0502020204030204" pitchFamily="34" charset="0"/>
              </a:rPr>
              <a:t>Cache Build Request</a:t>
            </a:r>
          </a:p>
        </p:txBody>
      </p:sp>
    </p:spTree>
    <p:extLst>
      <p:ext uri="{BB962C8B-B14F-4D97-AF65-F5344CB8AC3E}">
        <p14:creationId xmlns:p14="http://schemas.microsoft.com/office/powerpoint/2010/main" val="2768614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25E-6 -3.33333E-6 L 0.21537 -0.13981 " pathEditMode="relative" rAng="0" ptsTypes="AA">
                                      <p:cBhvr>
                                        <p:cTn id="12" dur="1000" fill="hold"/>
                                        <p:tgtEl>
                                          <p:spTgt spid="193"/>
                                        </p:tgtEl>
                                        <p:attrNameLst>
                                          <p:attrName>ppt_x</p:attrName>
                                          <p:attrName>ppt_y</p:attrName>
                                        </p:attrNameLst>
                                      </p:cBhvr>
                                      <p:rCtr x="10768" y="-6991"/>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61"/>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0.00052 0.02083 L 0.32109 -0.1213 " pathEditMode="relative" rAng="0" ptsTypes="AA">
                                      <p:cBhvr>
                                        <p:cTn id="17" dur="1000" fill="hold"/>
                                        <p:tgtEl>
                                          <p:spTgt spid="185"/>
                                        </p:tgtEl>
                                        <p:attrNameLst>
                                          <p:attrName>ppt_x</p:attrName>
                                          <p:attrName>ppt_y</p:attrName>
                                        </p:attrNameLst>
                                      </p:cBhvr>
                                      <p:rCtr x="16081" y="-7106"/>
                                    </p:animMotion>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1.66667E-6 2.25514E-17 L 0.42787 -0.16505 " pathEditMode="relative" rAng="0" ptsTypes="AA">
                                      <p:cBhvr>
                                        <p:cTn id="22" dur="1000" fill="hold"/>
                                        <p:tgtEl>
                                          <p:spTgt spid="186"/>
                                        </p:tgtEl>
                                        <p:attrNameLst>
                                          <p:attrName>ppt_x</p:attrName>
                                          <p:attrName>ppt_y</p:attrName>
                                        </p:attrNameLst>
                                      </p:cBhvr>
                                      <p:rCtr x="21367" y="-8194"/>
                                    </p:animMotion>
                                  </p:childTnLst>
                                </p:cTn>
                              </p:par>
                            </p:childTnLst>
                          </p:cTn>
                        </p:par>
                        <p:par>
                          <p:cTn id="23" fill="hold">
                            <p:stCondLst>
                              <p:cond delay="3000"/>
                            </p:stCondLst>
                            <p:childTnLst>
                              <p:par>
                                <p:cTn id="24" presetID="1" presetClass="entr" presetSubtype="0" fill="hold" grpId="0" nodeType="afterEffect">
                                  <p:stCondLst>
                                    <p:cond delay="0"/>
                                  </p:stCondLst>
                                  <p:childTnLst>
                                    <p:set>
                                      <p:cBhvr>
                                        <p:cTn id="25" dur="1" fill="hold">
                                          <p:stCondLst>
                                            <p:cond delay="0"/>
                                          </p:stCondLst>
                                        </p:cTn>
                                        <p:tgtEl>
                                          <p:spTgt spid="174"/>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0.00104 0.00208 L 0.53268 -0.19607 " pathEditMode="relative" rAng="0" ptsTypes="AA">
                                      <p:cBhvr>
                                        <p:cTn id="27" dur="1000" fill="hold"/>
                                        <p:tgtEl>
                                          <p:spTgt spid="187"/>
                                        </p:tgtEl>
                                        <p:attrNameLst>
                                          <p:attrName>ppt_x</p:attrName>
                                          <p:attrName>ppt_y</p:attrName>
                                        </p:attrNameLst>
                                      </p:cBhvr>
                                      <p:rCtr x="26680" y="-9907"/>
                                    </p:animMotion>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par>
                                <p:cTn id="31" presetID="42" presetClass="path" presetSubtype="0" accel="50000" decel="50000" fill="hold" nodeType="withEffect">
                                  <p:stCondLst>
                                    <p:cond delay="0"/>
                                  </p:stCondLst>
                                  <p:childTnLst>
                                    <p:animMotion origin="layout" path="M -1.25E-6 2.59259E-6 L 0.21563 0.15532 " pathEditMode="relative" rAng="0" ptsTypes="AA">
                                      <p:cBhvr>
                                        <p:cTn id="32" dur="1000" fill="hold"/>
                                        <p:tgtEl>
                                          <p:spTgt spid="188"/>
                                        </p:tgtEl>
                                        <p:attrNameLst>
                                          <p:attrName>ppt_x</p:attrName>
                                          <p:attrName>ppt_y</p:attrName>
                                        </p:attrNameLst>
                                      </p:cBhvr>
                                      <p:rCtr x="10781" y="7755"/>
                                    </p:animMotion>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childTnLst>
                                </p:cTn>
                              </p:par>
                              <p:par>
                                <p:cTn id="36" presetID="42" presetClass="path" presetSubtype="0" accel="50000" decel="50000" fill="hold" nodeType="withEffect">
                                  <p:stCondLst>
                                    <p:cond delay="0"/>
                                  </p:stCondLst>
                                  <p:childTnLst>
                                    <p:animMotion origin="layout" path="M -1.25E-6 -4.07407E-6 L 0.32096 0.15602 " pathEditMode="relative" rAng="0" ptsTypes="AA">
                                      <p:cBhvr>
                                        <p:cTn id="37" dur="1000" fill="hold"/>
                                        <p:tgtEl>
                                          <p:spTgt spid="189"/>
                                        </p:tgtEl>
                                        <p:attrNameLst>
                                          <p:attrName>ppt_x</p:attrName>
                                          <p:attrName>ppt_y</p:attrName>
                                        </p:attrNameLst>
                                      </p:cBhvr>
                                      <p:rCtr x="16042" y="7801"/>
                                    </p:animMotion>
                                  </p:childTnLst>
                                </p:cTn>
                              </p:par>
                            </p:childTnLst>
                          </p:cTn>
                        </p:par>
                        <p:par>
                          <p:cTn id="38" fill="hold">
                            <p:stCondLst>
                              <p:cond delay="6000"/>
                            </p:stCondLst>
                            <p:childTnLst>
                              <p:par>
                                <p:cTn id="39" presetID="1" presetClass="entr" presetSubtype="0" fill="hold" grpId="0" nodeType="after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42" presetClass="path" presetSubtype="0" accel="50000" decel="50000" fill="hold" nodeType="withEffect">
                                  <p:stCondLst>
                                    <p:cond delay="0"/>
                                  </p:stCondLst>
                                  <p:childTnLst>
                                    <p:animMotion origin="layout" path="M -1.04167E-6 -2.96296E-6 L 0.42839 0.14792 " pathEditMode="relative" rAng="0" ptsTypes="AA">
                                      <p:cBhvr>
                                        <p:cTn id="42" dur="1000" fill="hold"/>
                                        <p:tgtEl>
                                          <p:spTgt spid="190"/>
                                        </p:tgtEl>
                                        <p:attrNameLst>
                                          <p:attrName>ppt_x</p:attrName>
                                          <p:attrName>ppt_y</p:attrName>
                                        </p:attrNameLst>
                                      </p:cBhvr>
                                      <p:rCtr x="21419" y="7384"/>
                                    </p:animMotion>
                                  </p:childTnLst>
                                </p:cTn>
                              </p:par>
                            </p:childTnLst>
                          </p:cTn>
                        </p:par>
                        <p:par>
                          <p:cTn id="43" fill="hold">
                            <p:stCondLst>
                              <p:cond delay="7000"/>
                            </p:stCondLst>
                            <p:childTnLst>
                              <p:par>
                                <p:cTn id="44" presetID="1" presetClass="entr" presetSubtype="0" fill="hold" grpId="0" nodeType="afterEffect">
                                  <p:stCondLst>
                                    <p:cond delay="0"/>
                                  </p:stCondLst>
                                  <p:childTnLst>
                                    <p:set>
                                      <p:cBhvr>
                                        <p:cTn id="45" dur="1" fill="hold">
                                          <p:stCondLst>
                                            <p:cond delay="0"/>
                                          </p:stCondLst>
                                        </p:cTn>
                                        <p:tgtEl>
                                          <p:spTgt spid="113"/>
                                        </p:tgtEl>
                                        <p:attrNameLst>
                                          <p:attrName>style.visibility</p:attrName>
                                        </p:attrNameLst>
                                      </p:cBhvr>
                                      <p:to>
                                        <p:strVal val="visible"/>
                                      </p:to>
                                    </p:set>
                                  </p:childTnLst>
                                </p:cTn>
                              </p:par>
                              <p:par>
                                <p:cTn id="46" presetID="42" presetClass="path" presetSubtype="0" accel="50000" decel="50000" fill="hold" nodeType="withEffect">
                                  <p:stCondLst>
                                    <p:cond delay="0"/>
                                  </p:stCondLst>
                                  <p:childTnLst>
                                    <p:animMotion origin="layout" path="M -1.04167E-6 4.44444E-6 L 0.53412 0.13032 " pathEditMode="relative" rAng="0" ptsTypes="AA">
                                      <p:cBhvr>
                                        <p:cTn id="47" dur="1000" fill="hold"/>
                                        <p:tgtEl>
                                          <p:spTgt spid="191"/>
                                        </p:tgtEl>
                                        <p:attrNameLst>
                                          <p:attrName>ppt_x</p:attrName>
                                          <p:attrName>ppt_y</p:attrName>
                                        </p:attrNameLst>
                                      </p:cBhvr>
                                      <p:rCtr x="26706" y="6505"/>
                                    </p:animMotion>
                                  </p:childTnLst>
                                </p:cTn>
                              </p:par>
                            </p:childTnLst>
                          </p:cTn>
                        </p:par>
                        <p:par>
                          <p:cTn id="48" fill="hold">
                            <p:stCondLst>
                              <p:cond delay="8000"/>
                            </p:stCondLst>
                            <p:childTnLst>
                              <p:par>
                                <p:cTn id="49" presetID="1" presetClass="entr" presetSubtype="0" fill="hold" grpId="0" nodeType="after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197"/>
                                        </p:tgtEl>
                                        <p:attrNameLst>
                                          <p:attrName>style.visibility</p:attrName>
                                        </p:attrNameLst>
                                      </p:cBhvr>
                                      <p:to>
                                        <p:strVal val="visible"/>
                                      </p:to>
                                    </p:set>
                                  </p:childTnLst>
                                </p:cTn>
                              </p:par>
                            </p:childTnLst>
                          </p:cTn>
                        </p:par>
                        <p:par>
                          <p:cTn id="55" fill="hold">
                            <p:stCondLst>
                              <p:cond delay="0"/>
                            </p:stCondLst>
                            <p:childTnLst>
                              <p:par>
                                <p:cTn id="56" presetID="42" presetClass="path" presetSubtype="0" accel="50000" decel="50000" fill="hold" grpId="0" nodeType="afterEffect">
                                  <p:stCondLst>
                                    <p:cond delay="0"/>
                                  </p:stCondLst>
                                  <p:childTnLst>
                                    <p:animMotion origin="layout" path="M -2.70833E-6 -3.7037E-7 L -0.00013 0.08079 " pathEditMode="relative" rAng="0" ptsTypes="AA">
                                      <p:cBhvr>
                                        <p:cTn id="57" dur="2000" fill="hold"/>
                                        <p:tgtEl>
                                          <p:spTgt spid="197"/>
                                        </p:tgtEl>
                                        <p:attrNameLst>
                                          <p:attrName>ppt_x</p:attrName>
                                          <p:attrName>ppt_y</p:attrName>
                                        </p:attrNameLst>
                                      </p:cBhvr>
                                      <p:rCtr x="-13" y="4028"/>
                                    </p:animMotion>
                                  </p:childTnLst>
                                </p:cTn>
                              </p:par>
                            </p:childTnLst>
                          </p:cTn>
                        </p:par>
                        <p:par>
                          <p:cTn id="58" fill="hold">
                            <p:stCondLst>
                              <p:cond delay="2000"/>
                            </p:stCondLst>
                            <p:childTnLst>
                              <p:par>
                                <p:cTn id="59" presetID="1" presetClass="entr" presetSubtype="0" fill="hold" grpId="0" nodeType="afterEffect">
                                  <p:stCondLst>
                                    <p:cond delay="250"/>
                                  </p:stCondLst>
                                  <p:childTnLst>
                                    <p:set>
                                      <p:cBhvr>
                                        <p:cTn id="60" dur="1" fill="hold">
                                          <p:stCondLst>
                                            <p:cond delay="0"/>
                                          </p:stCondLst>
                                        </p:cTn>
                                        <p:tgtEl>
                                          <p:spTgt spid="195"/>
                                        </p:tgtEl>
                                        <p:attrNameLst>
                                          <p:attrName>style.visibility</p:attrName>
                                        </p:attrNameLst>
                                      </p:cBhvr>
                                      <p:to>
                                        <p:strVal val="visible"/>
                                      </p:to>
                                    </p:set>
                                  </p:childTnLst>
                                </p:cTn>
                              </p:par>
                            </p:childTnLst>
                          </p:cTn>
                        </p:par>
                        <p:par>
                          <p:cTn id="61" fill="hold">
                            <p:stCondLst>
                              <p:cond delay="2250"/>
                            </p:stCondLst>
                            <p:childTnLst>
                              <p:par>
                                <p:cTn id="62" presetID="26" presetClass="emph" presetSubtype="0" fill="hold" grpId="3" nodeType="afterEffect">
                                  <p:stCondLst>
                                    <p:cond delay="250"/>
                                  </p:stCondLst>
                                  <p:childTnLst>
                                    <p:animEffect transition="out" filter="fade">
                                      <p:cBhvr>
                                        <p:cTn id="63" dur="500" tmFilter="0, 0; .2, .5; .8, .5; 1, 0"/>
                                        <p:tgtEl>
                                          <p:spTgt spid="195"/>
                                        </p:tgtEl>
                                      </p:cBhvr>
                                    </p:animEffect>
                                    <p:animScale>
                                      <p:cBhvr>
                                        <p:cTn id="64" dur="250" autoRev="1" fill="hold"/>
                                        <p:tgtEl>
                                          <p:spTgt spid="195"/>
                                        </p:tgtEl>
                                      </p:cBhvr>
                                      <p:by x="105000" y="105000"/>
                                    </p:animScale>
                                  </p:childTnLst>
                                </p:cTn>
                              </p:par>
                            </p:childTnLst>
                          </p:cTn>
                        </p:par>
                        <p:par>
                          <p:cTn id="65" fill="hold">
                            <p:stCondLst>
                              <p:cond delay="3000"/>
                            </p:stCondLst>
                            <p:childTnLst>
                              <p:par>
                                <p:cTn id="66" presetID="1" presetClass="entr" presetSubtype="0" fill="hold" grpId="0" nodeType="afterEffect">
                                  <p:stCondLst>
                                    <p:cond delay="250"/>
                                  </p:stCondLst>
                                  <p:childTnLst>
                                    <p:set>
                                      <p:cBhvr>
                                        <p:cTn id="67" dur="1" fill="hold">
                                          <p:stCondLst>
                                            <p:cond delay="0"/>
                                          </p:stCondLst>
                                        </p:cTn>
                                        <p:tgtEl>
                                          <p:spTgt spid="72"/>
                                        </p:tgtEl>
                                        <p:attrNameLst>
                                          <p:attrName>style.visibility</p:attrName>
                                        </p:attrNameLst>
                                      </p:cBhvr>
                                      <p:to>
                                        <p:strVal val="visible"/>
                                      </p:to>
                                    </p:set>
                                  </p:childTnLst>
                                </p:cTn>
                              </p:par>
                            </p:childTnLst>
                          </p:cTn>
                        </p:par>
                        <p:par>
                          <p:cTn id="68" fill="hold">
                            <p:stCondLst>
                              <p:cond delay="3250"/>
                            </p:stCondLst>
                            <p:childTnLst>
                              <p:par>
                                <p:cTn id="69" presetID="1" presetClass="entr" presetSubtype="0" fill="hold" grpId="0" nodeType="afterEffect">
                                  <p:stCondLst>
                                    <p:cond delay="500"/>
                                  </p:stCondLst>
                                  <p:childTnLst>
                                    <p:set>
                                      <p:cBhvr>
                                        <p:cTn id="70" dur="1" fill="hold">
                                          <p:stCondLst>
                                            <p:cond delay="0"/>
                                          </p:stCondLst>
                                        </p:cTn>
                                        <p:tgtEl>
                                          <p:spTgt spid="76"/>
                                        </p:tgtEl>
                                        <p:attrNameLst>
                                          <p:attrName>style.visibility</p:attrName>
                                        </p:attrNameLst>
                                      </p:cBhvr>
                                      <p:to>
                                        <p:strVal val="visible"/>
                                      </p:to>
                                    </p:set>
                                  </p:childTnLst>
                                </p:cTn>
                              </p:par>
                            </p:childTnLst>
                          </p:cTn>
                        </p:par>
                        <p:par>
                          <p:cTn id="71" fill="hold">
                            <p:stCondLst>
                              <p:cond delay="4250"/>
                            </p:stCondLst>
                            <p:childTnLst>
                              <p:par>
                                <p:cTn id="72" presetID="42" presetClass="path" presetSubtype="0" accel="50000" decel="50000" fill="hold" grpId="1" nodeType="afterEffect">
                                  <p:stCondLst>
                                    <p:cond delay="0"/>
                                  </p:stCondLst>
                                  <p:childTnLst>
                                    <p:animMotion origin="layout" path="M -2.70833E-6 4.81481E-6 L 0.74831 0.09027 " pathEditMode="relative" rAng="0" ptsTypes="AA">
                                      <p:cBhvr>
                                        <p:cTn id="73" dur="2000" fill="hold"/>
                                        <p:tgtEl>
                                          <p:spTgt spid="76"/>
                                        </p:tgtEl>
                                        <p:attrNameLst>
                                          <p:attrName>ppt_x</p:attrName>
                                          <p:attrName>ppt_y</p:attrName>
                                        </p:attrNameLst>
                                      </p:cBhvr>
                                      <p:rCtr x="37409" y="4514"/>
                                    </p:animMotion>
                                  </p:childTnLst>
                                </p:cTn>
                              </p:par>
                            </p:childTnLst>
                          </p:cTn>
                        </p:par>
                        <p:par>
                          <p:cTn id="74" fill="hold">
                            <p:stCondLst>
                              <p:cond delay="7250"/>
                            </p:stCondLst>
                            <p:childTnLst>
                              <p:par>
                                <p:cTn id="75" presetID="1" presetClass="entr" presetSubtype="0" fill="hold" nodeType="afterEffect">
                                  <p:stCondLst>
                                    <p:cond delay="250"/>
                                  </p:stCondLst>
                                  <p:childTnLst>
                                    <p:set>
                                      <p:cBhvr>
                                        <p:cTn id="76" dur="1" fill="hold">
                                          <p:stCondLst>
                                            <p:cond delay="0"/>
                                          </p:stCondLst>
                                        </p:cTn>
                                        <p:tgtEl>
                                          <p:spTgt spid="64"/>
                                        </p:tgtEl>
                                        <p:attrNameLst>
                                          <p:attrName>style.visibility</p:attrName>
                                        </p:attrNameLst>
                                      </p:cBhvr>
                                      <p:to>
                                        <p:strVal val="visible"/>
                                      </p:to>
                                    </p:set>
                                  </p:childTnLst>
                                </p:cTn>
                              </p:par>
                            </p:childTnLst>
                          </p:cTn>
                        </p:par>
                        <p:par>
                          <p:cTn id="77" fill="hold">
                            <p:stCondLst>
                              <p:cond delay="7500"/>
                            </p:stCondLst>
                            <p:childTnLst>
                              <p:par>
                                <p:cTn id="78" presetID="1" presetClass="entr" presetSubtype="0" fill="hold" nodeType="afterEffect">
                                  <p:stCondLst>
                                    <p:cond delay="250"/>
                                  </p:stCondLst>
                                  <p:childTnLst>
                                    <p:set>
                                      <p:cBhvr>
                                        <p:cTn id="79" dur="1" fill="hold">
                                          <p:stCondLst>
                                            <p:cond delay="0"/>
                                          </p:stCondLst>
                                        </p:cTn>
                                        <p:tgtEl>
                                          <p:spTgt spid="65"/>
                                        </p:tgtEl>
                                        <p:attrNameLst>
                                          <p:attrName>style.visibility</p:attrName>
                                        </p:attrNameLst>
                                      </p:cBhvr>
                                      <p:to>
                                        <p:strVal val="visible"/>
                                      </p:to>
                                    </p:set>
                                  </p:childTnLst>
                                </p:cTn>
                              </p:par>
                            </p:childTnLst>
                          </p:cTn>
                        </p:par>
                        <p:par>
                          <p:cTn id="80" fill="hold">
                            <p:stCondLst>
                              <p:cond delay="7750"/>
                            </p:stCondLst>
                            <p:childTnLst>
                              <p:par>
                                <p:cTn id="81" presetID="1" presetClass="entr" presetSubtype="0" fill="hold" nodeType="afterEffect">
                                  <p:stCondLst>
                                    <p:cond delay="250"/>
                                  </p:stCondLst>
                                  <p:childTnLst>
                                    <p:set>
                                      <p:cBhvr>
                                        <p:cTn id="82" dur="1" fill="hold">
                                          <p:stCondLst>
                                            <p:cond delay="0"/>
                                          </p:stCondLst>
                                        </p:cTn>
                                        <p:tgtEl>
                                          <p:spTgt spid="67"/>
                                        </p:tgtEl>
                                        <p:attrNameLst>
                                          <p:attrName>style.visibility</p:attrName>
                                        </p:attrNameLst>
                                      </p:cBhvr>
                                      <p:to>
                                        <p:strVal val="visible"/>
                                      </p:to>
                                    </p:set>
                                  </p:childTnLst>
                                </p:cTn>
                              </p:par>
                            </p:childTnLst>
                          </p:cTn>
                        </p:par>
                        <p:par>
                          <p:cTn id="83" fill="hold">
                            <p:stCondLst>
                              <p:cond delay="8000"/>
                            </p:stCondLst>
                            <p:childTnLst>
                              <p:par>
                                <p:cTn id="84" presetID="1" presetClass="entr" presetSubtype="0" fill="hold" nodeType="afterEffect">
                                  <p:stCondLst>
                                    <p:cond delay="250"/>
                                  </p:stCondLst>
                                  <p:childTnLst>
                                    <p:set>
                                      <p:cBhvr>
                                        <p:cTn id="85" dur="1" fill="hold">
                                          <p:stCondLst>
                                            <p:cond delay="0"/>
                                          </p:stCondLst>
                                        </p:cTn>
                                        <p:tgtEl>
                                          <p:spTgt spid="69"/>
                                        </p:tgtEl>
                                        <p:attrNameLst>
                                          <p:attrName>style.visibility</p:attrName>
                                        </p:attrNameLst>
                                      </p:cBhvr>
                                      <p:to>
                                        <p:strVal val="visible"/>
                                      </p:to>
                                    </p:set>
                                  </p:childTnLst>
                                </p:cTn>
                              </p:par>
                            </p:childTnLst>
                          </p:cTn>
                        </p:par>
                        <p:par>
                          <p:cTn id="86" fill="hold">
                            <p:stCondLst>
                              <p:cond delay="8250"/>
                            </p:stCondLst>
                            <p:childTnLst>
                              <p:par>
                                <p:cTn id="87" presetID="1" presetClass="entr" presetSubtype="0" fill="hold" nodeType="afterEffect">
                                  <p:stCondLst>
                                    <p:cond delay="250"/>
                                  </p:stCondLst>
                                  <p:childTnLst>
                                    <p:set>
                                      <p:cBhvr>
                                        <p:cTn id="88" dur="1" fill="hold">
                                          <p:stCondLst>
                                            <p:cond delay="0"/>
                                          </p:stCondLst>
                                        </p:cTn>
                                        <p:tgtEl>
                                          <p:spTgt spid="70"/>
                                        </p:tgtEl>
                                        <p:attrNameLst>
                                          <p:attrName>style.visibility</p:attrName>
                                        </p:attrNameLst>
                                      </p:cBhvr>
                                      <p:to>
                                        <p:strVal val="visible"/>
                                      </p:to>
                                    </p:set>
                                  </p:childTnLst>
                                </p:cTn>
                              </p:par>
                            </p:childTnLst>
                          </p:cTn>
                        </p:par>
                        <p:par>
                          <p:cTn id="89" fill="hold">
                            <p:stCondLst>
                              <p:cond delay="8500"/>
                            </p:stCondLst>
                            <p:childTnLst>
                              <p:par>
                                <p:cTn id="90" presetID="1" presetClass="entr" presetSubtype="0" fill="hold" nodeType="afterEffect">
                                  <p:stCondLst>
                                    <p:cond delay="250"/>
                                  </p:stCondLst>
                                  <p:childTnLst>
                                    <p:set>
                                      <p:cBhvr>
                                        <p:cTn id="91" dur="1" fill="hold">
                                          <p:stCondLst>
                                            <p:cond delay="0"/>
                                          </p:stCondLst>
                                        </p:cTn>
                                        <p:tgtEl>
                                          <p:spTgt spid="71"/>
                                        </p:tgtEl>
                                        <p:attrNameLst>
                                          <p:attrName>style.visibility</p:attrName>
                                        </p:attrNameLst>
                                      </p:cBhvr>
                                      <p:to>
                                        <p:strVal val="visible"/>
                                      </p:to>
                                    </p:set>
                                  </p:childTnLst>
                                </p:cTn>
                              </p:par>
                            </p:childTnLst>
                          </p:cTn>
                        </p:par>
                        <p:par>
                          <p:cTn id="92" fill="hold">
                            <p:stCondLst>
                              <p:cond delay="8750"/>
                            </p:stCondLst>
                            <p:childTnLst>
                              <p:par>
                                <p:cTn id="93" presetID="1" presetClass="entr" presetSubtype="0" fill="hold" nodeType="afterEffect">
                                  <p:stCondLst>
                                    <p:cond delay="250"/>
                                  </p:stCondLst>
                                  <p:childTnLst>
                                    <p:set>
                                      <p:cBhvr>
                                        <p:cTn id="94" dur="1" fill="hold">
                                          <p:stCondLst>
                                            <p:cond delay="0"/>
                                          </p:stCondLst>
                                        </p:cTn>
                                        <p:tgtEl>
                                          <p:spTgt spid="73"/>
                                        </p:tgtEl>
                                        <p:attrNameLst>
                                          <p:attrName>style.visibility</p:attrName>
                                        </p:attrNameLst>
                                      </p:cBhvr>
                                      <p:to>
                                        <p:strVal val="visible"/>
                                      </p:to>
                                    </p:set>
                                  </p:childTnLst>
                                </p:cTn>
                              </p:par>
                            </p:childTnLst>
                          </p:cTn>
                        </p:par>
                        <p:par>
                          <p:cTn id="95" fill="hold">
                            <p:stCondLst>
                              <p:cond delay="9000"/>
                            </p:stCondLst>
                            <p:childTnLst>
                              <p:par>
                                <p:cTn id="96" presetID="1" presetClass="entr" presetSubtype="0" fill="hold" nodeType="afterEffect">
                                  <p:stCondLst>
                                    <p:cond delay="250"/>
                                  </p:stCondLst>
                                  <p:childTnLst>
                                    <p:set>
                                      <p:cBhvr>
                                        <p:cTn id="97" dur="1" fill="hold">
                                          <p:stCondLst>
                                            <p:cond delay="0"/>
                                          </p:stCondLst>
                                        </p:cTn>
                                        <p:tgtEl>
                                          <p:spTgt spid="74"/>
                                        </p:tgtEl>
                                        <p:attrNameLst>
                                          <p:attrName>style.visibility</p:attrName>
                                        </p:attrNameLst>
                                      </p:cBhvr>
                                      <p:to>
                                        <p:strVal val="visible"/>
                                      </p:to>
                                    </p:set>
                                  </p:childTnLst>
                                </p:cTn>
                              </p:par>
                            </p:childTnLst>
                          </p:cTn>
                        </p:par>
                        <p:par>
                          <p:cTn id="98" fill="hold">
                            <p:stCondLst>
                              <p:cond delay="9250"/>
                            </p:stCondLst>
                            <p:childTnLst>
                              <p:par>
                                <p:cTn id="99" presetID="26" presetClass="emph" presetSubtype="0" fill="hold" grpId="3" nodeType="afterEffect">
                                  <p:stCondLst>
                                    <p:cond delay="0"/>
                                  </p:stCondLst>
                                  <p:childTnLst>
                                    <p:animEffect transition="out" filter="fade">
                                      <p:cBhvr>
                                        <p:cTn id="100" dur="500" tmFilter="0, 0; .2, .5; .8, .5; 1, 0"/>
                                        <p:tgtEl>
                                          <p:spTgt spid="76"/>
                                        </p:tgtEl>
                                      </p:cBhvr>
                                    </p:animEffect>
                                    <p:animScale>
                                      <p:cBhvr>
                                        <p:cTn id="101" dur="250" autoRev="1" fill="hold"/>
                                        <p:tgtEl>
                                          <p:spTgt spid="76"/>
                                        </p:tgtEl>
                                      </p:cBhvr>
                                      <p:by x="105000" y="105000"/>
                                    </p:animScale>
                                  </p:childTnLst>
                                </p:cTn>
                              </p:par>
                            </p:childTnLst>
                          </p:cTn>
                        </p:par>
                        <p:par>
                          <p:cTn id="102" fill="hold">
                            <p:stCondLst>
                              <p:cond delay="9750"/>
                            </p:stCondLst>
                            <p:childTnLst>
                              <p:par>
                                <p:cTn id="103" presetID="10" presetClass="exit" presetSubtype="0" fill="hold" grpId="2" nodeType="afterEffect">
                                  <p:stCondLst>
                                    <p:cond delay="750"/>
                                  </p:stCondLst>
                                  <p:childTnLst>
                                    <p:animEffect transition="out" filter="fade">
                                      <p:cBhvr>
                                        <p:cTn id="104" dur="750"/>
                                        <p:tgtEl>
                                          <p:spTgt spid="76"/>
                                        </p:tgtEl>
                                      </p:cBhvr>
                                    </p:animEffect>
                                    <p:set>
                                      <p:cBhvr>
                                        <p:cTn id="105" dur="1" fill="hold">
                                          <p:stCondLst>
                                            <p:cond delay="749"/>
                                          </p:stCondLst>
                                        </p:cTn>
                                        <p:tgtEl>
                                          <p:spTgt spid="76"/>
                                        </p:tgtEl>
                                        <p:attrNameLst>
                                          <p:attrName>style.visibility</p:attrName>
                                        </p:attrNameLst>
                                      </p:cBhvr>
                                      <p:to>
                                        <p:strVal val="hidden"/>
                                      </p:to>
                                    </p:set>
                                  </p:childTnLst>
                                </p:cTn>
                              </p:par>
                            </p:childTnLst>
                          </p:cTn>
                        </p:par>
                        <p:par>
                          <p:cTn id="106" fill="hold">
                            <p:stCondLst>
                              <p:cond delay="11250"/>
                            </p:stCondLst>
                            <p:childTnLst>
                              <p:par>
                                <p:cTn id="107" presetID="1" presetClass="exit" presetSubtype="0" fill="hold" nodeType="afterEffect">
                                  <p:stCondLst>
                                    <p:cond delay="0"/>
                                  </p:stCondLst>
                                  <p:childTnLst>
                                    <p:set>
                                      <p:cBhvr>
                                        <p:cTn id="108" dur="1" fill="hold">
                                          <p:stCondLst>
                                            <p:cond delay="0"/>
                                          </p:stCondLst>
                                        </p:cTn>
                                        <p:tgtEl>
                                          <p:spTgt spid="64"/>
                                        </p:tgtEl>
                                        <p:attrNameLst>
                                          <p:attrName>style.visibility</p:attrName>
                                        </p:attrNameLst>
                                      </p:cBhvr>
                                      <p:to>
                                        <p:strVal val="hidden"/>
                                      </p:to>
                                    </p:set>
                                  </p:childTnLst>
                                </p:cTn>
                              </p:par>
                            </p:childTnLst>
                          </p:cTn>
                        </p:par>
                        <p:par>
                          <p:cTn id="109" fill="hold">
                            <p:stCondLst>
                              <p:cond delay="11250"/>
                            </p:stCondLst>
                            <p:childTnLst>
                              <p:par>
                                <p:cTn id="110" presetID="1" presetClass="exit" presetSubtype="0" fill="hold" nodeType="afterEffect">
                                  <p:stCondLst>
                                    <p:cond delay="0"/>
                                  </p:stCondLst>
                                  <p:childTnLst>
                                    <p:set>
                                      <p:cBhvr>
                                        <p:cTn id="111" dur="1" fill="hold">
                                          <p:stCondLst>
                                            <p:cond delay="0"/>
                                          </p:stCondLst>
                                        </p:cTn>
                                        <p:tgtEl>
                                          <p:spTgt spid="65"/>
                                        </p:tgtEl>
                                        <p:attrNameLst>
                                          <p:attrName>style.visibility</p:attrName>
                                        </p:attrNameLst>
                                      </p:cBhvr>
                                      <p:to>
                                        <p:strVal val="hidden"/>
                                      </p:to>
                                    </p:set>
                                  </p:childTnLst>
                                </p:cTn>
                              </p:par>
                            </p:childTnLst>
                          </p:cTn>
                        </p:par>
                        <p:par>
                          <p:cTn id="112" fill="hold">
                            <p:stCondLst>
                              <p:cond delay="11250"/>
                            </p:stCondLst>
                            <p:childTnLst>
                              <p:par>
                                <p:cTn id="113" presetID="1" presetClass="exit" presetSubtype="0" fill="hold" nodeType="afterEffect">
                                  <p:stCondLst>
                                    <p:cond delay="0"/>
                                  </p:stCondLst>
                                  <p:childTnLst>
                                    <p:set>
                                      <p:cBhvr>
                                        <p:cTn id="114" dur="1" fill="hold">
                                          <p:stCondLst>
                                            <p:cond delay="0"/>
                                          </p:stCondLst>
                                        </p:cTn>
                                        <p:tgtEl>
                                          <p:spTgt spid="67"/>
                                        </p:tgtEl>
                                        <p:attrNameLst>
                                          <p:attrName>style.visibility</p:attrName>
                                        </p:attrNameLst>
                                      </p:cBhvr>
                                      <p:to>
                                        <p:strVal val="hidden"/>
                                      </p:to>
                                    </p:set>
                                  </p:childTnLst>
                                </p:cTn>
                              </p:par>
                            </p:childTnLst>
                          </p:cTn>
                        </p:par>
                        <p:par>
                          <p:cTn id="115" fill="hold">
                            <p:stCondLst>
                              <p:cond delay="11250"/>
                            </p:stCondLst>
                            <p:childTnLst>
                              <p:par>
                                <p:cTn id="116" presetID="1" presetClass="exit" presetSubtype="0" fill="hold" nodeType="afterEffect">
                                  <p:stCondLst>
                                    <p:cond delay="0"/>
                                  </p:stCondLst>
                                  <p:childTnLst>
                                    <p:set>
                                      <p:cBhvr>
                                        <p:cTn id="117" dur="1" fill="hold">
                                          <p:stCondLst>
                                            <p:cond delay="0"/>
                                          </p:stCondLst>
                                        </p:cTn>
                                        <p:tgtEl>
                                          <p:spTgt spid="69"/>
                                        </p:tgtEl>
                                        <p:attrNameLst>
                                          <p:attrName>style.visibility</p:attrName>
                                        </p:attrNameLst>
                                      </p:cBhvr>
                                      <p:to>
                                        <p:strVal val="hidden"/>
                                      </p:to>
                                    </p:set>
                                  </p:childTnLst>
                                </p:cTn>
                              </p:par>
                            </p:childTnLst>
                          </p:cTn>
                        </p:par>
                        <p:par>
                          <p:cTn id="118" fill="hold">
                            <p:stCondLst>
                              <p:cond delay="11250"/>
                            </p:stCondLst>
                            <p:childTnLst>
                              <p:par>
                                <p:cTn id="119" presetID="1" presetClass="exit" presetSubtype="0" fill="hold" nodeType="afterEffect">
                                  <p:stCondLst>
                                    <p:cond delay="0"/>
                                  </p:stCondLst>
                                  <p:childTnLst>
                                    <p:set>
                                      <p:cBhvr>
                                        <p:cTn id="120" dur="1" fill="hold">
                                          <p:stCondLst>
                                            <p:cond delay="0"/>
                                          </p:stCondLst>
                                        </p:cTn>
                                        <p:tgtEl>
                                          <p:spTgt spid="70"/>
                                        </p:tgtEl>
                                        <p:attrNameLst>
                                          <p:attrName>style.visibility</p:attrName>
                                        </p:attrNameLst>
                                      </p:cBhvr>
                                      <p:to>
                                        <p:strVal val="hidden"/>
                                      </p:to>
                                    </p:set>
                                  </p:childTnLst>
                                </p:cTn>
                              </p:par>
                            </p:childTnLst>
                          </p:cTn>
                        </p:par>
                        <p:par>
                          <p:cTn id="121" fill="hold">
                            <p:stCondLst>
                              <p:cond delay="11250"/>
                            </p:stCondLst>
                            <p:childTnLst>
                              <p:par>
                                <p:cTn id="122" presetID="1" presetClass="exit" presetSubtype="0" fill="hold" nodeType="afterEffect">
                                  <p:stCondLst>
                                    <p:cond delay="0"/>
                                  </p:stCondLst>
                                  <p:childTnLst>
                                    <p:set>
                                      <p:cBhvr>
                                        <p:cTn id="123" dur="1" fill="hold">
                                          <p:stCondLst>
                                            <p:cond delay="0"/>
                                          </p:stCondLst>
                                        </p:cTn>
                                        <p:tgtEl>
                                          <p:spTgt spid="71"/>
                                        </p:tgtEl>
                                        <p:attrNameLst>
                                          <p:attrName>style.visibility</p:attrName>
                                        </p:attrNameLst>
                                      </p:cBhvr>
                                      <p:to>
                                        <p:strVal val="hidden"/>
                                      </p:to>
                                    </p:set>
                                  </p:childTnLst>
                                </p:cTn>
                              </p:par>
                            </p:childTnLst>
                          </p:cTn>
                        </p:par>
                        <p:par>
                          <p:cTn id="124" fill="hold">
                            <p:stCondLst>
                              <p:cond delay="11250"/>
                            </p:stCondLst>
                            <p:childTnLst>
                              <p:par>
                                <p:cTn id="125" presetID="1" presetClass="exit" presetSubtype="0" fill="hold" nodeType="afterEffect">
                                  <p:stCondLst>
                                    <p:cond delay="0"/>
                                  </p:stCondLst>
                                  <p:childTnLst>
                                    <p:set>
                                      <p:cBhvr>
                                        <p:cTn id="126" dur="1" fill="hold">
                                          <p:stCondLst>
                                            <p:cond delay="0"/>
                                          </p:stCondLst>
                                        </p:cTn>
                                        <p:tgtEl>
                                          <p:spTgt spid="73"/>
                                        </p:tgtEl>
                                        <p:attrNameLst>
                                          <p:attrName>style.visibility</p:attrName>
                                        </p:attrNameLst>
                                      </p:cBhvr>
                                      <p:to>
                                        <p:strVal val="hidden"/>
                                      </p:to>
                                    </p:set>
                                  </p:childTnLst>
                                </p:cTn>
                              </p:par>
                            </p:childTnLst>
                          </p:cTn>
                        </p:par>
                        <p:par>
                          <p:cTn id="127" fill="hold">
                            <p:stCondLst>
                              <p:cond delay="11250"/>
                            </p:stCondLst>
                            <p:childTnLst>
                              <p:par>
                                <p:cTn id="128" presetID="1" presetClass="exit" presetSubtype="0" fill="hold" nodeType="afterEffect">
                                  <p:stCondLst>
                                    <p:cond delay="0"/>
                                  </p:stCondLst>
                                  <p:childTnLst>
                                    <p:set>
                                      <p:cBhvr>
                                        <p:cTn id="129" dur="1" fill="hold">
                                          <p:stCondLst>
                                            <p:cond delay="0"/>
                                          </p:stCondLst>
                                        </p:cTn>
                                        <p:tgtEl>
                                          <p:spTgt spid="74"/>
                                        </p:tgtEl>
                                        <p:attrNameLst>
                                          <p:attrName>style.visibility</p:attrName>
                                        </p:attrNameLst>
                                      </p:cBhvr>
                                      <p:to>
                                        <p:strVal val="hidden"/>
                                      </p:to>
                                    </p:set>
                                  </p:childTnLst>
                                </p:cTn>
                              </p:par>
                            </p:childTnLst>
                          </p:cTn>
                        </p:par>
                        <p:par>
                          <p:cTn id="130" fill="hold">
                            <p:stCondLst>
                              <p:cond delay="11250"/>
                            </p:stCondLst>
                            <p:childTnLst>
                              <p:par>
                                <p:cTn id="131" presetID="42" presetClass="path" presetSubtype="0" accel="50000" decel="50000" fill="hold" nodeType="afterEffect">
                                  <p:stCondLst>
                                    <p:cond delay="500"/>
                                  </p:stCondLst>
                                  <p:childTnLst>
                                    <p:animMotion origin="layout" path="M 0.74974 0.0949 L 0.21602 -0.07801 " pathEditMode="relative" rAng="0" ptsTypes="AA">
                                      <p:cBhvr>
                                        <p:cTn id="132" dur="1500" fill="hold"/>
                                        <p:tgtEl>
                                          <p:spTgt spid="192"/>
                                        </p:tgtEl>
                                        <p:attrNameLst>
                                          <p:attrName>ppt_x</p:attrName>
                                          <p:attrName>ppt_y</p:attrName>
                                        </p:attrNameLst>
                                      </p:cBhvr>
                                      <p:rCtr x="-26693" y="-8657"/>
                                    </p:animMotion>
                                  </p:childTnLst>
                                </p:cTn>
                              </p:par>
                            </p:childTnLst>
                          </p:cTn>
                        </p:par>
                        <p:par>
                          <p:cTn id="133" fill="hold">
                            <p:stCondLst>
                              <p:cond delay="13250"/>
                            </p:stCondLst>
                            <p:childTnLst>
                              <p:par>
                                <p:cTn id="134" presetID="1" presetClass="entr" presetSubtype="0" fill="hold" grpId="0" nodeType="afterEffect">
                                  <p:stCondLst>
                                    <p:cond delay="0"/>
                                  </p:stCondLst>
                                  <p:childTnLst>
                                    <p:set>
                                      <p:cBhvr>
                                        <p:cTn id="135" dur="1" fill="hold">
                                          <p:stCondLst>
                                            <p:cond delay="0"/>
                                          </p:stCondLst>
                                        </p:cTn>
                                        <p:tgtEl>
                                          <p:spTgt spid="164"/>
                                        </p:tgtEl>
                                        <p:attrNameLst>
                                          <p:attrName>style.visibility</p:attrName>
                                        </p:attrNameLst>
                                      </p:cBhvr>
                                      <p:to>
                                        <p:strVal val="visible"/>
                                      </p:to>
                                    </p:set>
                                  </p:childTnLst>
                                </p:cTn>
                              </p:par>
                              <p:par>
                                <p:cTn id="136" presetID="42" presetClass="path" presetSubtype="0" accel="50000" decel="50000" fill="hold" nodeType="withEffect">
                                  <p:stCondLst>
                                    <p:cond delay="0"/>
                                  </p:stCondLst>
                                  <p:childTnLst>
                                    <p:animMotion origin="layout" path="M 0.74948 0.09399 L 0.21484 0.31019 " pathEditMode="relative" rAng="0" ptsTypes="AA">
                                      <p:cBhvr>
                                        <p:cTn id="137" dur="1500" fill="hold"/>
                                        <p:tgtEl>
                                          <p:spTgt spid="196"/>
                                        </p:tgtEl>
                                        <p:attrNameLst>
                                          <p:attrName>ppt_x</p:attrName>
                                          <p:attrName>ppt_y</p:attrName>
                                        </p:attrNameLst>
                                      </p:cBhvr>
                                      <p:rCtr x="-26758" y="10694"/>
                                    </p:animMotion>
                                  </p:childTnLst>
                                </p:cTn>
                              </p:par>
                            </p:childTnLst>
                          </p:cTn>
                        </p:par>
                        <p:par>
                          <p:cTn id="138" fill="hold">
                            <p:stCondLst>
                              <p:cond delay="14750"/>
                            </p:stCondLst>
                            <p:childTnLst>
                              <p:par>
                                <p:cTn id="139" presetID="1" presetClass="entr" presetSubtype="0" fill="hold" grpId="0" nodeType="afterEffect">
                                  <p:stCondLst>
                                    <p:cond delay="0"/>
                                  </p:stCondLst>
                                  <p:childTnLst>
                                    <p:set>
                                      <p:cBhvr>
                                        <p:cTn id="140" dur="1" fill="hold">
                                          <p:stCondLst>
                                            <p:cond delay="0"/>
                                          </p:stCondLst>
                                        </p:cTn>
                                        <p:tgtEl>
                                          <p:spTgt spid="10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1" nodeType="clickEffect">
                                  <p:stCondLst>
                                    <p:cond delay="0"/>
                                  </p:stCondLst>
                                  <p:childTnLst>
                                    <p:set>
                                      <p:cBhvr>
                                        <p:cTn id="144" dur="1" fill="hold">
                                          <p:stCondLst>
                                            <p:cond delay="0"/>
                                          </p:stCondLst>
                                        </p:cTn>
                                        <p:tgtEl>
                                          <p:spTgt spid="199"/>
                                        </p:tgtEl>
                                        <p:attrNameLst>
                                          <p:attrName>style.visibility</p:attrName>
                                        </p:attrNameLst>
                                      </p:cBhvr>
                                      <p:to>
                                        <p:strVal val="visible"/>
                                      </p:to>
                                    </p:set>
                                  </p:childTnLst>
                                </p:cTn>
                              </p:par>
                            </p:childTnLst>
                          </p:cTn>
                        </p:par>
                        <p:par>
                          <p:cTn id="145" fill="hold">
                            <p:stCondLst>
                              <p:cond delay="0"/>
                            </p:stCondLst>
                            <p:childTnLst>
                              <p:par>
                                <p:cTn id="146" presetID="42" presetClass="path" presetSubtype="0" accel="50000" decel="50000" fill="hold" grpId="0" nodeType="afterEffect">
                                  <p:stCondLst>
                                    <p:cond delay="0"/>
                                  </p:stCondLst>
                                  <p:childTnLst>
                                    <p:animMotion origin="layout" path="M -2.70833E-6 -3.7037E-7 L -0.00013 0.08079 " pathEditMode="relative" rAng="0" ptsTypes="AA">
                                      <p:cBhvr>
                                        <p:cTn id="147" dur="2000" fill="hold"/>
                                        <p:tgtEl>
                                          <p:spTgt spid="199"/>
                                        </p:tgtEl>
                                        <p:attrNameLst>
                                          <p:attrName>ppt_x</p:attrName>
                                          <p:attrName>ppt_y</p:attrName>
                                        </p:attrNameLst>
                                      </p:cBhvr>
                                      <p:rCtr x="-13" y="4028"/>
                                    </p:animMotion>
                                  </p:childTnLst>
                                </p:cTn>
                              </p:par>
                              <p:par>
                                <p:cTn id="148" presetID="1" presetClass="exit" presetSubtype="0" fill="hold" grpId="1" nodeType="withEffect">
                                  <p:stCondLst>
                                    <p:cond delay="0"/>
                                  </p:stCondLst>
                                  <p:childTnLst>
                                    <p:set>
                                      <p:cBhvr>
                                        <p:cTn id="149" dur="1" fill="hold">
                                          <p:stCondLst>
                                            <p:cond delay="0"/>
                                          </p:stCondLst>
                                        </p:cTn>
                                        <p:tgtEl>
                                          <p:spTgt spid="3"/>
                                        </p:tgtEl>
                                        <p:attrNameLst>
                                          <p:attrName>style.visibility</p:attrName>
                                        </p:attrNameLst>
                                      </p:cBhvr>
                                      <p:to>
                                        <p:strVal val="hidden"/>
                                      </p:to>
                                    </p:set>
                                  </p:childTnLst>
                                </p:cTn>
                              </p:par>
                            </p:childTnLst>
                          </p:cTn>
                        </p:par>
                        <p:par>
                          <p:cTn id="150" fill="hold">
                            <p:stCondLst>
                              <p:cond delay="2000"/>
                            </p:stCondLst>
                            <p:childTnLst>
                              <p:par>
                                <p:cTn id="151" presetID="26" presetClass="emph" presetSubtype="0" fill="hold" grpId="1" nodeType="afterEffect">
                                  <p:stCondLst>
                                    <p:cond delay="0"/>
                                  </p:stCondLst>
                                  <p:childTnLst>
                                    <p:animEffect transition="out" filter="fade">
                                      <p:cBhvr>
                                        <p:cTn id="152" dur="500" tmFilter="0, 0; .2, .5; .8, .5; 1, 0"/>
                                        <p:tgtEl>
                                          <p:spTgt spid="195"/>
                                        </p:tgtEl>
                                      </p:cBhvr>
                                    </p:animEffect>
                                    <p:animScale>
                                      <p:cBhvr>
                                        <p:cTn id="153" dur="250" autoRev="1" fill="hold"/>
                                        <p:tgtEl>
                                          <p:spTgt spid="195"/>
                                        </p:tgtEl>
                                      </p:cBhvr>
                                      <p:by x="105000" y="105000"/>
                                    </p:animScale>
                                  </p:childTnLst>
                                </p:cTn>
                              </p:par>
                              <p:par>
                                <p:cTn id="154" presetID="26" presetClass="emph" presetSubtype="0" fill="hold" grpId="1" nodeType="withEffect">
                                  <p:stCondLst>
                                    <p:cond delay="0"/>
                                  </p:stCondLst>
                                  <p:childTnLst>
                                    <p:animEffect transition="out" filter="fade">
                                      <p:cBhvr>
                                        <p:cTn id="155" dur="500" tmFilter="0, 0; .2, .5; .8, .5; 1, 0"/>
                                        <p:tgtEl>
                                          <p:spTgt spid="4"/>
                                        </p:tgtEl>
                                      </p:cBhvr>
                                    </p:animEffect>
                                    <p:animScale>
                                      <p:cBhvr>
                                        <p:cTn id="156" dur="250" autoRev="1" fill="hold"/>
                                        <p:tgtEl>
                                          <p:spTgt spid="4"/>
                                        </p:tgtEl>
                                      </p:cBhvr>
                                      <p:by x="105000" y="105000"/>
                                    </p:animScale>
                                  </p:childTnLst>
                                </p:cTn>
                              </p:par>
                            </p:childTnLst>
                          </p:cTn>
                        </p:par>
                        <p:par>
                          <p:cTn id="157" fill="hold">
                            <p:stCondLst>
                              <p:cond delay="2500"/>
                            </p:stCondLst>
                            <p:childTnLst>
                              <p:par>
                                <p:cTn id="158" presetID="1" presetClass="entr" presetSubtype="0" fill="hold" nodeType="afterEffect">
                                  <p:stCondLst>
                                    <p:cond delay="0"/>
                                  </p:stCondLst>
                                  <p:childTnLst>
                                    <p:set>
                                      <p:cBhvr>
                                        <p:cTn id="159" dur="1" fill="hold">
                                          <p:stCondLst>
                                            <p:cond delay="0"/>
                                          </p:stCondLst>
                                        </p:cTn>
                                        <p:tgtEl>
                                          <p:spTgt spid="242"/>
                                        </p:tgtEl>
                                        <p:attrNameLst>
                                          <p:attrName>style.visibility</p:attrName>
                                        </p:attrNameLst>
                                      </p:cBhvr>
                                      <p:to>
                                        <p:strVal val="visible"/>
                                      </p:to>
                                    </p:set>
                                  </p:childTnLst>
                                </p:cTn>
                              </p:par>
                            </p:childTnLst>
                          </p:cTn>
                        </p:par>
                        <p:par>
                          <p:cTn id="160" fill="hold">
                            <p:stCondLst>
                              <p:cond delay="2500"/>
                            </p:stCondLst>
                            <p:childTnLst>
                              <p:par>
                                <p:cTn id="161" presetID="1" presetClass="entr" presetSubtype="0" fill="hold" nodeType="afterEffect">
                                  <p:stCondLst>
                                    <p:cond delay="250"/>
                                  </p:stCondLst>
                                  <p:childTnLst>
                                    <p:set>
                                      <p:cBhvr>
                                        <p:cTn id="162" dur="1" fill="hold">
                                          <p:stCondLst>
                                            <p:cond delay="0"/>
                                          </p:stCondLst>
                                        </p:cTn>
                                        <p:tgtEl>
                                          <p:spTgt spid="24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03"/>
                                        </p:tgtEl>
                                        <p:attrNameLst>
                                          <p:attrName>style.visibility</p:attrName>
                                        </p:attrNameLst>
                                      </p:cBhvr>
                                      <p:to>
                                        <p:strVal val="visible"/>
                                      </p:to>
                                    </p:set>
                                  </p:childTnLst>
                                </p:cTn>
                              </p:par>
                              <p:par>
                                <p:cTn id="167" presetID="1" presetClass="exit" presetSubtype="0" fill="hold" nodeType="withEffect">
                                  <p:stCondLst>
                                    <p:cond delay="0"/>
                                  </p:stCondLst>
                                  <p:childTnLst>
                                    <p:set>
                                      <p:cBhvr>
                                        <p:cTn id="168" dur="1" fill="hold">
                                          <p:stCondLst>
                                            <p:cond delay="0"/>
                                          </p:stCondLst>
                                        </p:cTn>
                                        <p:tgtEl>
                                          <p:spTgt spid="242"/>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246"/>
                                        </p:tgtEl>
                                        <p:attrNameLst>
                                          <p:attrName>style.visibility</p:attrName>
                                        </p:attrNameLst>
                                      </p:cBhvr>
                                      <p:to>
                                        <p:strVal val="hidden"/>
                                      </p:to>
                                    </p:set>
                                  </p:childTnLst>
                                </p:cTn>
                              </p:par>
                            </p:childTnLst>
                          </p:cTn>
                        </p:par>
                        <p:par>
                          <p:cTn id="171" fill="hold">
                            <p:stCondLst>
                              <p:cond delay="0"/>
                            </p:stCondLst>
                            <p:childTnLst>
                              <p:par>
                                <p:cTn id="172" presetID="1" presetClass="entr" presetSubtype="0" fill="hold" nodeType="afterEffect">
                                  <p:stCondLst>
                                    <p:cond delay="250"/>
                                  </p:stCondLst>
                                  <p:childTnLst>
                                    <p:set>
                                      <p:cBhvr>
                                        <p:cTn id="173" dur="1" fill="hold">
                                          <p:stCondLst>
                                            <p:cond delay="0"/>
                                          </p:stCondLst>
                                        </p:cTn>
                                        <p:tgtEl>
                                          <p:spTgt spid="205"/>
                                        </p:tgtEl>
                                        <p:attrNameLst>
                                          <p:attrName>style.visibility</p:attrName>
                                        </p:attrNameLst>
                                      </p:cBhvr>
                                      <p:to>
                                        <p:strVal val="visible"/>
                                      </p:to>
                                    </p:set>
                                  </p:childTnLst>
                                </p:cTn>
                              </p:par>
                            </p:childTnLst>
                          </p:cTn>
                        </p:par>
                        <p:par>
                          <p:cTn id="174" fill="hold">
                            <p:stCondLst>
                              <p:cond delay="250"/>
                            </p:stCondLst>
                            <p:childTnLst>
                              <p:par>
                                <p:cTn id="175" presetID="1" presetClass="entr" presetSubtype="0" fill="hold" nodeType="afterEffect">
                                  <p:stCondLst>
                                    <p:cond delay="250"/>
                                  </p:stCondLst>
                                  <p:childTnLst>
                                    <p:set>
                                      <p:cBhvr>
                                        <p:cTn id="176" dur="1" fill="hold">
                                          <p:stCondLst>
                                            <p:cond delay="0"/>
                                          </p:stCondLst>
                                        </p:cTn>
                                        <p:tgtEl>
                                          <p:spTgt spid="204"/>
                                        </p:tgtEl>
                                        <p:attrNameLst>
                                          <p:attrName>style.visibility</p:attrName>
                                        </p:attrNameLst>
                                      </p:cBhvr>
                                      <p:to>
                                        <p:strVal val="visible"/>
                                      </p:to>
                                    </p:set>
                                  </p:childTnLst>
                                </p:cTn>
                              </p:par>
                            </p:childTnLst>
                          </p:cTn>
                        </p:par>
                        <p:par>
                          <p:cTn id="177" fill="hold">
                            <p:stCondLst>
                              <p:cond delay="500"/>
                            </p:stCondLst>
                            <p:childTnLst>
                              <p:par>
                                <p:cTn id="178" presetID="1" presetClass="entr" presetSubtype="0" fill="hold" nodeType="afterEffect">
                                  <p:stCondLst>
                                    <p:cond delay="250"/>
                                  </p:stCondLst>
                                  <p:childTnLst>
                                    <p:set>
                                      <p:cBhvr>
                                        <p:cTn id="179" dur="1" fill="hold">
                                          <p:stCondLst>
                                            <p:cond delay="0"/>
                                          </p:stCondLst>
                                        </p:cTn>
                                        <p:tgtEl>
                                          <p:spTgt spid="210"/>
                                        </p:tgtEl>
                                        <p:attrNameLst>
                                          <p:attrName>style.visibility</p:attrName>
                                        </p:attrNameLst>
                                      </p:cBhvr>
                                      <p:to>
                                        <p:strVal val="visible"/>
                                      </p:to>
                                    </p:set>
                                  </p:childTnLst>
                                </p:cTn>
                              </p:par>
                            </p:childTnLst>
                          </p:cTn>
                        </p:par>
                        <p:par>
                          <p:cTn id="180" fill="hold">
                            <p:stCondLst>
                              <p:cond delay="750"/>
                            </p:stCondLst>
                            <p:childTnLst>
                              <p:par>
                                <p:cTn id="181" presetID="1" presetClass="entr" presetSubtype="0" fill="hold" nodeType="afterEffect">
                                  <p:stCondLst>
                                    <p:cond delay="250"/>
                                  </p:stCondLst>
                                  <p:childTnLst>
                                    <p:set>
                                      <p:cBhvr>
                                        <p:cTn id="182" dur="1" fill="hold">
                                          <p:stCondLst>
                                            <p:cond delay="0"/>
                                          </p:stCondLst>
                                        </p:cTn>
                                        <p:tgtEl>
                                          <p:spTgt spid="212"/>
                                        </p:tgtEl>
                                        <p:attrNameLst>
                                          <p:attrName>style.visibility</p:attrName>
                                        </p:attrNameLst>
                                      </p:cBhvr>
                                      <p:to>
                                        <p:strVal val="visible"/>
                                      </p:to>
                                    </p:set>
                                  </p:childTnLst>
                                </p:cTn>
                              </p:par>
                            </p:childTnLst>
                          </p:cTn>
                        </p:par>
                        <p:par>
                          <p:cTn id="183" fill="hold">
                            <p:stCondLst>
                              <p:cond delay="1000"/>
                            </p:stCondLst>
                            <p:childTnLst>
                              <p:par>
                                <p:cTn id="184" presetID="1" presetClass="entr" presetSubtype="0" fill="hold" nodeType="afterEffect">
                                  <p:stCondLst>
                                    <p:cond delay="250"/>
                                  </p:stCondLst>
                                  <p:childTnLst>
                                    <p:set>
                                      <p:cBhvr>
                                        <p:cTn id="185" dur="1" fill="hold">
                                          <p:stCondLst>
                                            <p:cond delay="0"/>
                                          </p:stCondLst>
                                        </p:cTn>
                                        <p:tgtEl>
                                          <p:spTgt spid="215"/>
                                        </p:tgtEl>
                                        <p:attrNameLst>
                                          <p:attrName>style.visibility</p:attrName>
                                        </p:attrNameLst>
                                      </p:cBhvr>
                                      <p:to>
                                        <p:strVal val="visible"/>
                                      </p:to>
                                    </p:set>
                                  </p:childTnLst>
                                </p:cTn>
                              </p:par>
                            </p:childTnLst>
                          </p:cTn>
                        </p:par>
                        <p:par>
                          <p:cTn id="186" fill="hold">
                            <p:stCondLst>
                              <p:cond delay="1250"/>
                            </p:stCondLst>
                            <p:childTnLst>
                              <p:par>
                                <p:cTn id="187" presetID="1" presetClass="entr" presetSubtype="0" fill="hold" nodeType="afterEffect">
                                  <p:stCondLst>
                                    <p:cond delay="250"/>
                                  </p:stCondLst>
                                  <p:childTnLst>
                                    <p:set>
                                      <p:cBhvr>
                                        <p:cTn id="188" dur="1" fill="hold">
                                          <p:stCondLst>
                                            <p:cond delay="0"/>
                                          </p:stCondLst>
                                        </p:cTn>
                                        <p:tgtEl>
                                          <p:spTgt spid="218"/>
                                        </p:tgtEl>
                                        <p:attrNameLst>
                                          <p:attrName>style.visibility</p:attrName>
                                        </p:attrNameLst>
                                      </p:cBhvr>
                                      <p:to>
                                        <p:strVal val="visible"/>
                                      </p:to>
                                    </p:set>
                                  </p:childTnLst>
                                </p:cTn>
                              </p:par>
                            </p:childTnLst>
                          </p:cTn>
                        </p:par>
                        <p:par>
                          <p:cTn id="189" fill="hold">
                            <p:stCondLst>
                              <p:cond delay="1500"/>
                            </p:stCondLst>
                            <p:childTnLst>
                              <p:par>
                                <p:cTn id="190" presetID="1" presetClass="entr" presetSubtype="0" fill="hold" nodeType="afterEffect">
                                  <p:stCondLst>
                                    <p:cond delay="250"/>
                                  </p:stCondLst>
                                  <p:childTnLst>
                                    <p:set>
                                      <p:cBhvr>
                                        <p:cTn id="191" dur="1" fill="hold">
                                          <p:stCondLst>
                                            <p:cond delay="0"/>
                                          </p:stCondLst>
                                        </p:cTn>
                                        <p:tgtEl>
                                          <p:spTgt spid="221"/>
                                        </p:tgtEl>
                                        <p:attrNameLst>
                                          <p:attrName>style.visibility</p:attrName>
                                        </p:attrNameLst>
                                      </p:cBhvr>
                                      <p:to>
                                        <p:strVal val="visible"/>
                                      </p:to>
                                    </p:set>
                                  </p:childTnLst>
                                </p:cTn>
                              </p:par>
                            </p:childTnLst>
                          </p:cTn>
                        </p:par>
                        <p:par>
                          <p:cTn id="192" fill="hold">
                            <p:stCondLst>
                              <p:cond delay="1750"/>
                            </p:stCondLst>
                            <p:childTnLst>
                              <p:par>
                                <p:cTn id="193" presetID="1" presetClass="entr" presetSubtype="0" fill="hold" nodeType="afterEffect">
                                  <p:stCondLst>
                                    <p:cond delay="250"/>
                                  </p:stCondLst>
                                  <p:childTnLst>
                                    <p:set>
                                      <p:cBhvr>
                                        <p:cTn id="194" dur="1" fill="hold">
                                          <p:stCondLst>
                                            <p:cond delay="0"/>
                                          </p:stCondLst>
                                        </p:cTn>
                                        <p:tgtEl>
                                          <p:spTgt spid="224"/>
                                        </p:tgtEl>
                                        <p:attrNameLst>
                                          <p:attrName>style.visibility</p:attrName>
                                        </p:attrNameLst>
                                      </p:cBhvr>
                                      <p:to>
                                        <p:strVal val="visible"/>
                                      </p:to>
                                    </p:set>
                                  </p:childTnLst>
                                </p:cTn>
                              </p:par>
                            </p:childTnLst>
                          </p:cTn>
                        </p:par>
                        <p:par>
                          <p:cTn id="195" fill="hold">
                            <p:stCondLst>
                              <p:cond delay="2000"/>
                            </p:stCondLst>
                            <p:childTnLst>
                              <p:par>
                                <p:cTn id="196" presetID="1" presetClass="entr" presetSubtype="0" fill="hold" nodeType="afterEffect">
                                  <p:stCondLst>
                                    <p:cond delay="250"/>
                                  </p:stCondLst>
                                  <p:childTnLst>
                                    <p:set>
                                      <p:cBhvr>
                                        <p:cTn id="197" dur="1" fill="hold">
                                          <p:stCondLst>
                                            <p:cond delay="0"/>
                                          </p:stCondLst>
                                        </p:cTn>
                                        <p:tgtEl>
                                          <p:spTgt spid="228"/>
                                        </p:tgtEl>
                                        <p:attrNameLst>
                                          <p:attrName>style.visibility</p:attrName>
                                        </p:attrNameLst>
                                      </p:cBhvr>
                                      <p:to>
                                        <p:strVal val="visible"/>
                                      </p:to>
                                    </p:set>
                                  </p:childTnLst>
                                </p:cTn>
                              </p:par>
                            </p:childTnLst>
                          </p:cTn>
                        </p:par>
                        <p:par>
                          <p:cTn id="198" fill="hold">
                            <p:stCondLst>
                              <p:cond delay="2250"/>
                            </p:stCondLst>
                            <p:childTnLst>
                              <p:par>
                                <p:cTn id="199" presetID="1" presetClass="entr" presetSubtype="0" fill="hold" nodeType="afterEffect">
                                  <p:stCondLst>
                                    <p:cond delay="250"/>
                                  </p:stCondLst>
                                  <p:childTnLst>
                                    <p:set>
                                      <p:cBhvr>
                                        <p:cTn id="200" dur="1" fill="hold">
                                          <p:stCondLst>
                                            <p:cond delay="0"/>
                                          </p:stCondLst>
                                        </p:cTn>
                                        <p:tgtEl>
                                          <p:spTgt spid="231"/>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nodeType="clickEffect">
                                  <p:stCondLst>
                                    <p:cond delay="0"/>
                                  </p:stCondLst>
                                  <p:childTnLst>
                                    <p:set>
                                      <p:cBhvr>
                                        <p:cTn id="204" dur="1" fill="hold">
                                          <p:stCondLst>
                                            <p:cond delay="0"/>
                                          </p:stCondLst>
                                        </p:cTn>
                                        <p:tgtEl>
                                          <p:spTgt spid="205"/>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204"/>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192"/>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196"/>
                                        </p:tgtEl>
                                        <p:attrNameLst>
                                          <p:attrName>style.visibility</p:attrName>
                                        </p:attrNameLst>
                                      </p:cBhvr>
                                      <p:to>
                                        <p:strVal val="hidden"/>
                                      </p:to>
                                    </p:set>
                                  </p:childTnLst>
                                </p:cTn>
                              </p:par>
                            </p:childTnLst>
                          </p:cTn>
                        </p:par>
                        <p:par>
                          <p:cTn id="211" fill="hold">
                            <p:stCondLst>
                              <p:cond delay="0"/>
                            </p:stCondLst>
                            <p:childTnLst>
                              <p:par>
                                <p:cTn id="212" presetID="1" presetClass="exit" presetSubtype="0" fill="hold" grpId="2" nodeType="afterEffect">
                                  <p:stCondLst>
                                    <p:cond delay="0"/>
                                  </p:stCondLst>
                                  <p:childTnLst>
                                    <p:set>
                                      <p:cBhvr>
                                        <p:cTn id="213" dur="1" fill="hold">
                                          <p:stCondLst>
                                            <p:cond delay="0"/>
                                          </p:stCondLst>
                                        </p:cTn>
                                        <p:tgtEl>
                                          <p:spTgt spid="164"/>
                                        </p:tgtEl>
                                        <p:attrNameLst>
                                          <p:attrName>style.visibility</p:attrName>
                                        </p:attrNameLst>
                                      </p:cBhvr>
                                      <p:to>
                                        <p:strVal val="hidden"/>
                                      </p:to>
                                    </p:set>
                                  </p:childTnLst>
                                </p:cTn>
                              </p:par>
                            </p:childTnLst>
                          </p:cTn>
                        </p:par>
                        <p:par>
                          <p:cTn id="214" fill="hold">
                            <p:stCondLst>
                              <p:cond delay="0"/>
                            </p:stCondLst>
                            <p:childTnLst>
                              <p:par>
                                <p:cTn id="215" presetID="1" presetClass="exit" presetSubtype="0" fill="hold" grpId="2" nodeType="afterEffect">
                                  <p:stCondLst>
                                    <p:cond delay="0"/>
                                  </p:stCondLst>
                                  <p:childTnLst>
                                    <p:set>
                                      <p:cBhvr>
                                        <p:cTn id="216" dur="1" fill="hold">
                                          <p:stCondLst>
                                            <p:cond delay="0"/>
                                          </p:stCondLst>
                                        </p:cTn>
                                        <p:tgtEl>
                                          <p:spTgt spid="103"/>
                                        </p:tgtEl>
                                        <p:attrNameLst>
                                          <p:attrName>style.visibility</p:attrName>
                                        </p:attrNameLst>
                                      </p:cBhvr>
                                      <p:to>
                                        <p:strVal val="hidden"/>
                                      </p:to>
                                    </p:set>
                                  </p:childTnLst>
                                </p:cTn>
                              </p:par>
                            </p:childTnLst>
                          </p:cTn>
                        </p:par>
                        <p:par>
                          <p:cTn id="217" fill="hold">
                            <p:stCondLst>
                              <p:cond delay="0"/>
                            </p:stCondLst>
                            <p:childTnLst>
                              <p:par>
                                <p:cTn id="218" presetID="1" presetClass="exit" presetSubtype="0" fill="hold" nodeType="afterEffect">
                                  <p:stCondLst>
                                    <p:cond delay="0"/>
                                  </p:stCondLst>
                                  <p:childTnLst>
                                    <p:set>
                                      <p:cBhvr>
                                        <p:cTn id="219" dur="1" fill="hold">
                                          <p:stCondLst>
                                            <p:cond delay="0"/>
                                          </p:stCondLst>
                                        </p:cTn>
                                        <p:tgtEl>
                                          <p:spTgt spid="218"/>
                                        </p:tgtEl>
                                        <p:attrNameLst>
                                          <p:attrName>style.visibility</p:attrName>
                                        </p:attrNameLst>
                                      </p:cBhvr>
                                      <p:to>
                                        <p:strVal val="hidden"/>
                                      </p:to>
                                    </p:set>
                                  </p:childTnLst>
                                </p:cTn>
                              </p:par>
                            </p:childTnLst>
                          </p:cTn>
                        </p:par>
                        <p:par>
                          <p:cTn id="220" fill="hold">
                            <p:stCondLst>
                              <p:cond delay="0"/>
                            </p:stCondLst>
                            <p:childTnLst>
                              <p:par>
                                <p:cTn id="221" presetID="1" presetClass="exit" presetSubtype="0" fill="hold" nodeType="afterEffect">
                                  <p:stCondLst>
                                    <p:cond delay="0"/>
                                  </p:stCondLst>
                                  <p:childTnLst>
                                    <p:set>
                                      <p:cBhvr>
                                        <p:cTn id="222" dur="1" fill="hold">
                                          <p:stCondLst>
                                            <p:cond delay="0"/>
                                          </p:stCondLst>
                                        </p:cTn>
                                        <p:tgtEl>
                                          <p:spTgt spid="215"/>
                                        </p:tgtEl>
                                        <p:attrNameLst>
                                          <p:attrName>style.visibility</p:attrName>
                                        </p:attrNameLst>
                                      </p:cBhvr>
                                      <p:to>
                                        <p:strVal val="hidden"/>
                                      </p:to>
                                    </p:set>
                                  </p:childTnLst>
                                </p:cTn>
                              </p:par>
                            </p:childTnLst>
                          </p:cTn>
                        </p:par>
                        <p:par>
                          <p:cTn id="223" fill="hold">
                            <p:stCondLst>
                              <p:cond delay="0"/>
                            </p:stCondLst>
                            <p:childTnLst>
                              <p:par>
                                <p:cTn id="224" presetID="1" presetClass="exit" presetSubtype="0" fill="hold" nodeType="afterEffect">
                                  <p:stCondLst>
                                    <p:cond delay="0"/>
                                  </p:stCondLst>
                                  <p:childTnLst>
                                    <p:set>
                                      <p:cBhvr>
                                        <p:cTn id="225" dur="1" fill="hold">
                                          <p:stCondLst>
                                            <p:cond delay="0"/>
                                          </p:stCondLst>
                                        </p:cTn>
                                        <p:tgtEl>
                                          <p:spTgt spid="212"/>
                                        </p:tgtEl>
                                        <p:attrNameLst>
                                          <p:attrName>style.visibility</p:attrName>
                                        </p:attrNameLst>
                                      </p:cBhvr>
                                      <p:to>
                                        <p:strVal val="hidden"/>
                                      </p:to>
                                    </p:set>
                                  </p:childTnLst>
                                </p:cTn>
                              </p:par>
                            </p:childTnLst>
                          </p:cTn>
                        </p:par>
                        <p:par>
                          <p:cTn id="226" fill="hold">
                            <p:stCondLst>
                              <p:cond delay="0"/>
                            </p:stCondLst>
                            <p:childTnLst>
                              <p:par>
                                <p:cTn id="227" presetID="1" presetClass="exit" presetSubtype="0" fill="hold" nodeType="afterEffect">
                                  <p:stCondLst>
                                    <p:cond delay="0"/>
                                  </p:stCondLst>
                                  <p:childTnLst>
                                    <p:set>
                                      <p:cBhvr>
                                        <p:cTn id="228" dur="1" fill="hold">
                                          <p:stCondLst>
                                            <p:cond delay="0"/>
                                          </p:stCondLst>
                                        </p:cTn>
                                        <p:tgtEl>
                                          <p:spTgt spid="210"/>
                                        </p:tgtEl>
                                        <p:attrNameLst>
                                          <p:attrName>style.visibility</p:attrName>
                                        </p:attrNameLst>
                                      </p:cBhvr>
                                      <p:to>
                                        <p:strVal val="hidden"/>
                                      </p:to>
                                    </p:set>
                                  </p:childTnLst>
                                </p:cTn>
                              </p:par>
                            </p:childTnLst>
                          </p:cTn>
                        </p:par>
                        <p:par>
                          <p:cTn id="229" fill="hold">
                            <p:stCondLst>
                              <p:cond delay="0"/>
                            </p:stCondLst>
                            <p:childTnLst>
                              <p:par>
                                <p:cTn id="230" presetID="1" presetClass="exit" presetSubtype="0" fill="hold" nodeType="afterEffect">
                                  <p:stCondLst>
                                    <p:cond delay="0"/>
                                  </p:stCondLst>
                                  <p:childTnLst>
                                    <p:set>
                                      <p:cBhvr>
                                        <p:cTn id="231" dur="1" fill="hold">
                                          <p:stCondLst>
                                            <p:cond delay="0"/>
                                          </p:stCondLst>
                                        </p:cTn>
                                        <p:tgtEl>
                                          <p:spTgt spid="221"/>
                                        </p:tgtEl>
                                        <p:attrNameLst>
                                          <p:attrName>style.visibility</p:attrName>
                                        </p:attrNameLst>
                                      </p:cBhvr>
                                      <p:to>
                                        <p:strVal val="hidden"/>
                                      </p:to>
                                    </p:set>
                                  </p:childTnLst>
                                </p:cTn>
                              </p:par>
                            </p:childTnLst>
                          </p:cTn>
                        </p:par>
                        <p:par>
                          <p:cTn id="232" fill="hold">
                            <p:stCondLst>
                              <p:cond delay="0"/>
                            </p:stCondLst>
                            <p:childTnLst>
                              <p:par>
                                <p:cTn id="233" presetID="1" presetClass="exit" presetSubtype="0" fill="hold" nodeType="afterEffect">
                                  <p:stCondLst>
                                    <p:cond delay="0"/>
                                  </p:stCondLst>
                                  <p:childTnLst>
                                    <p:set>
                                      <p:cBhvr>
                                        <p:cTn id="234" dur="1" fill="hold">
                                          <p:stCondLst>
                                            <p:cond delay="0"/>
                                          </p:stCondLst>
                                        </p:cTn>
                                        <p:tgtEl>
                                          <p:spTgt spid="224"/>
                                        </p:tgtEl>
                                        <p:attrNameLst>
                                          <p:attrName>style.visibility</p:attrName>
                                        </p:attrNameLst>
                                      </p:cBhvr>
                                      <p:to>
                                        <p:strVal val="hidden"/>
                                      </p:to>
                                    </p:set>
                                  </p:childTnLst>
                                </p:cTn>
                              </p:par>
                            </p:childTnLst>
                          </p:cTn>
                        </p:par>
                        <p:par>
                          <p:cTn id="235" fill="hold">
                            <p:stCondLst>
                              <p:cond delay="0"/>
                            </p:stCondLst>
                            <p:childTnLst>
                              <p:par>
                                <p:cTn id="236" presetID="1" presetClass="exit" presetSubtype="0" fill="hold" nodeType="afterEffect">
                                  <p:stCondLst>
                                    <p:cond delay="0"/>
                                  </p:stCondLst>
                                  <p:childTnLst>
                                    <p:set>
                                      <p:cBhvr>
                                        <p:cTn id="237" dur="1" fill="hold">
                                          <p:stCondLst>
                                            <p:cond delay="0"/>
                                          </p:stCondLst>
                                        </p:cTn>
                                        <p:tgtEl>
                                          <p:spTgt spid="228"/>
                                        </p:tgtEl>
                                        <p:attrNameLst>
                                          <p:attrName>style.visibility</p:attrName>
                                        </p:attrNameLst>
                                      </p:cBhvr>
                                      <p:to>
                                        <p:strVal val="hidden"/>
                                      </p:to>
                                    </p:set>
                                  </p:childTnLst>
                                </p:cTn>
                              </p:par>
                            </p:childTnLst>
                          </p:cTn>
                        </p:par>
                        <p:par>
                          <p:cTn id="238" fill="hold">
                            <p:stCondLst>
                              <p:cond delay="0"/>
                            </p:stCondLst>
                            <p:childTnLst>
                              <p:par>
                                <p:cTn id="239" presetID="1" presetClass="exit" presetSubtype="0" fill="hold" nodeType="afterEffect">
                                  <p:stCondLst>
                                    <p:cond delay="0"/>
                                  </p:stCondLst>
                                  <p:childTnLst>
                                    <p:set>
                                      <p:cBhvr>
                                        <p:cTn id="240" dur="1" fill="hold">
                                          <p:stCondLst>
                                            <p:cond delay="0"/>
                                          </p:stCondLst>
                                        </p:cTn>
                                        <p:tgtEl>
                                          <p:spTgt spid="231"/>
                                        </p:tgtEl>
                                        <p:attrNameLst>
                                          <p:attrName>style.visibility</p:attrName>
                                        </p:attrNameLst>
                                      </p:cBhvr>
                                      <p:to>
                                        <p:strVal val="hidden"/>
                                      </p:to>
                                    </p:set>
                                  </p:childTnLst>
                                </p:cTn>
                              </p:par>
                            </p:childTnLst>
                          </p:cTn>
                        </p:par>
                        <p:par>
                          <p:cTn id="241" fill="hold">
                            <p:stCondLst>
                              <p:cond delay="0"/>
                            </p:stCondLst>
                            <p:childTnLst>
                              <p:par>
                                <p:cTn id="242" presetID="1" presetClass="entr" presetSubtype="0" fill="hold" grpId="1" nodeType="afterEffect">
                                  <p:stCondLst>
                                    <p:cond delay="0"/>
                                  </p:stCondLst>
                                  <p:childTnLst>
                                    <p:set>
                                      <p:cBhvr>
                                        <p:cTn id="243" dur="1" fill="hold">
                                          <p:stCondLst>
                                            <p:cond delay="0"/>
                                          </p:stCondLst>
                                        </p:cTn>
                                        <p:tgtEl>
                                          <p:spTgt spid="251"/>
                                        </p:tgtEl>
                                        <p:attrNameLst>
                                          <p:attrName>style.visibility</p:attrName>
                                        </p:attrNameLst>
                                      </p:cBhvr>
                                      <p:to>
                                        <p:strVal val="visible"/>
                                      </p:to>
                                    </p:set>
                                  </p:childTnLst>
                                </p:cTn>
                              </p:par>
                              <p:par>
                                <p:cTn id="244" presetID="42" presetClass="path" presetSubtype="0" accel="50000" decel="50000" fill="hold" grpId="0" nodeType="withEffect">
                                  <p:stCondLst>
                                    <p:cond delay="0"/>
                                  </p:stCondLst>
                                  <p:childTnLst>
                                    <p:animMotion origin="layout" path="M -2.70833E-6 -3.7037E-7 L -0.00013 0.08079 " pathEditMode="relative" rAng="0" ptsTypes="AA">
                                      <p:cBhvr>
                                        <p:cTn id="245" dur="1500" fill="hold"/>
                                        <p:tgtEl>
                                          <p:spTgt spid="251"/>
                                        </p:tgtEl>
                                        <p:attrNameLst>
                                          <p:attrName>ppt_x</p:attrName>
                                          <p:attrName>ppt_y</p:attrName>
                                        </p:attrNameLst>
                                      </p:cBhvr>
                                      <p:rCtr x="-13" y="4028"/>
                                    </p:animMotion>
                                  </p:childTnLst>
                                </p:cTn>
                              </p:par>
                              <p:par>
                                <p:cTn id="246" presetID="1" presetClass="exit" presetSubtype="0" fill="hold" grpId="1" nodeType="withEffect">
                                  <p:stCondLst>
                                    <p:cond delay="0"/>
                                  </p:stCondLst>
                                  <p:childTnLst>
                                    <p:set>
                                      <p:cBhvr>
                                        <p:cTn id="247" dur="1" fill="hold">
                                          <p:stCondLst>
                                            <p:cond delay="0"/>
                                          </p:stCondLst>
                                        </p:cTn>
                                        <p:tgtEl>
                                          <p:spTgt spid="203"/>
                                        </p:tgtEl>
                                        <p:attrNameLst>
                                          <p:attrName>style.visibility</p:attrName>
                                        </p:attrNameLst>
                                      </p:cBhvr>
                                      <p:to>
                                        <p:strVal val="hidden"/>
                                      </p:to>
                                    </p:set>
                                  </p:childTnLst>
                                </p:cTn>
                              </p:par>
                            </p:childTnLst>
                          </p:cTn>
                        </p:par>
                        <p:par>
                          <p:cTn id="248" fill="hold">
                            <p:stCondLst>
                              <p:cond delay="1500"/>
                            </p:stCondLst>
                            <p:childTnLst>
                              <p:par>
                                <p:cTn id="249" presetID="26" presetClass="emph" presetSubtype="0" fill="hold" grpId="2" nodeType="afterEffect">
                                  <p:stCondLst>
                                    <p:cond delay="0"/>
                                  </p:stCondLst>
                                  <p:childTnLst>
                                    <p:animEffect transition="out" filter="fade">
                                      <p:cBhvr>
                                        <p:cTn id="250" dur="500" tmFilter="0, 0; .2, .5; .8, .5; 1, 0"/>
                                        <p:tgtEl>
                                          <p:spTgt spid="195"/>
                                        </p:tgtEl>
                                      </p:cBhvr>
                                    </p:animEffect>
                                    <p:animScale>
                                      <p:cBhvr>
                                        <p:cTn id="251" dur="250" autoRev="1" fill="hold"/>
                                        <p:tgtEl>
                                          <p:spTgt spid="195"/>
                                        </p:tgtEl>
                                      </p:cBhvr>
                                      <p:by x="105000" y="105000"/>
                                    </p:animScale>
                                  </p:childTnLst>
                                </p:cTn>
                              </p:par>
                              <p:par>
                                <p:cTn id="252" presetID="26" presetClass="emph" presetSubtype="0" fill="hold" grpId="2" nodeType="withEffect">
                                  <p:stCondLst>
                                    <p:cond delay="0"/>
                                  </p:stCondLst>
                                  <p:childTnLst>
                                    <p:animEffect transition="out" filter="fade">
                                      <p:cBhvr>
                                        <p:cTn id="253" dur="500" tmFilter="0, 0; .2, .5; .8, .5; 1, 0"/>
                                        <p:tgtEl>
                                          <p:spTgt spid="4"/>
                                        </p:tgtEl>
                                      </p:cBhvr>
                                    </p:animEffect>
                                    <p:animScale>
                                      <p:cBhvr>
                                        <p:cTn id="254" dur="250" autoRev="1" fill="hold"/>
                                        <p:tgtEl>
                                          <p:spTgt spid="4"/>
                                        </p:tgtEl>
                                      </p:cBhvr>
                                      <p:by x="105000" y="105000"/>
                                    </p:animScale>
                                  </p:childTnLst>
                                </p:cTn>
                              </p:par>
                            </p:childTnLst>
                          </p:cTn>
                        </p:par>
                        <p:par>
                          <p:cTn id="255" fill="hold">
                            <p:stCondLst>
                              <p:cond delay="2000"/>
                            </p:stCondLst>
                            <p:childTnLst>
                              <p:par>
                                <p:cTn id="256" presetID="42" presetClass="path" presetSubtype="0" accel="50000" decel="50000" fill="hold" grpId="4" nodeType="afterEffect">
                                  <p:stCondLst>
                                    <p:cond delay="250"/>
                                  </p:stCondLst>
                                  <p:childTnLst>
                                    <p:animMotion origin="layout" path="M -2.70833E-6 4.81481E-6 L 0.74831 0.09028 " pathEditMode="relative" rAng="0" ptsTypes="AA">
                                      <p:cBhvr>
                                        <p:cTn id="257" dur="2000" fill="hold"/>
                                        <p:tgtEl>
                                          <p:spTgt spid="76"/>
                                        </p:tgtEl>
                                        <p:attrNameLst>
                                          <p:attrName>ppt_x</p:attrName>
                                          <p:attrName>ppt_y</p:attrName>
                                        </p:attrNameLst>
                                      </p:cBhvr>
                                      <p:rCtr x="37487" y="4352"/>
                                    </p:animMotion>
                                  </p:childTnLst>
                                </p:cTn>
                              </p:par>
                              <p:par>
                                <p:cTn id="258" presetID="1" presetClass="entr" presetSubtype="0" fill="hold" grpId="6" nodeType="withEffect">
                                  <p:stCondLst>
                                    <p:cond delay="250"/>
                                  </p:stCondLst>
                                  <p:childTnLst>
                                    <p:set>
                                      <p:cBhvr>
                                        <p:cTn id="259" dur="1" fill="hold">
                                          <p:stCondLst>
                                            <p:cond delay="0"/>
                                          </p:stCondLst>
                                        </p:cTn>
                                        <p:tgtEl>
                                          <p:spTgt spid="76"/>
                                        </p:tgtEl>
                                        <p:attrNameLst>
                                          <p:attrName>style.visibility</p:attrName>
                                        </p:attrNameLst>
                                      </p:cBhvr>
                                      <p:to>
                                        <p:strVal val="visible"/>
                                      </p:to>
                                    </p:set>
                                  </p:childTnLst>
                                </p:cTn>
                              </p:par>
                            </p:childTnLst>
                          </p:cTn>
                        </p:par>
                        <p:par>
                          <p:cTn id="260" fill="hold">
                            <p:stCondLst>
                              <p:cond delay="4250"/>
                            </p:stCondLst>
                            <p:childTnLst>
                              <p:par>
                                <p:cTn id="261" presetID="1" presetClass="entr" presetSubtype="0" fill="hold" nodeType="afterEffect">
                                  <p:stCondLst>
                                    <p:cond delay="250"/>
                                  </p:stCondLst>
                                  <p:childTnLst>
                                    <p:set>
                                      <p:cBhvr>
                                        <p:cTn id="262" dur="1" fill="hold">
                                          <p:stCondLst>
                                            <p:cond delay="0"/>
                                          </p:stCondLst>
                                        </p:cTn>
                                        <p:tgtEl>
                                          <p:spTgt spid="64"/>
                                        </p:tgtEl>
                                        <p:attrNameLst>
                                          <p:attrName>style.visibility</p:attrName>
                                        </p:attrNameLst>
                                      </p:cBhvr>
                                      <p:to>
                                        <p:strVal val="visible"/>
                                      </p:to>
                                    </p:set>
                                  </p:childTnLst>
                                </p:cTn>
                              </p:par>
                            </p:childTnLst>
                          </p:cTn>
                        </p:par>
                        <p:par>
                          <p:cTn id="263" fill="hold">
                            <p:stCondLst>
                              <p:cond delay="4500"/>
                            </p:stCondLst>
                            <p:childTnLst>
                              <p:par>
                                <p:cTn id="264" presetID="1" presetClass="entr" presetSubtype="0" fill="hold" nodeType="afterEffect">
                                  <p:stCondLst>
                                    <p:cond delay="250"/>
                                  </p:stCondLst>
                                  <p:childTnLst>
                                    <p:set>
                                      <p:cBhvr>
                                        <p:cTn id="265" dur="1" fill="hold">
                                          <p:stCondLst>
                                            <p:cond delay="0"/>
                                          </p:stCondLst>
                                        </p:cTn>
                                        <p:tgtEl>
                                          <p:spTgt spid="65"/>
                                        </p:tgtEl>
                                        <p:attrNameLst>
                                          <p:attrName>style.visibility</p:attrName>
                                        </p:attrNameLst>
                                      </p:cBhvr>
                                      <p:to>
                                        <p:strVal val="visible"/>
                                      </p:to>
                                    </p:set>
                                  </p:childTnLst>
                                </p:cTn>
                              </p:par>
                            </p:childTnLst>
                          </p:cTn>
                        </p:par>
                        <p:par>
                          <p:cTn id="266" fill="hold">
                            <p:stCondLst>
                              <p:cond delay="4750"/>
                            </p:stCondLst>
                            <p:childTnLst>
                              <p:par>
                                <p:cTn id="267" presetID="1" presetClass="entr" presetSubtype="0" fill="hold" nodeType="afterEffect">
                                  <p:stCondLst>
                                    <p:cond delay="250"/>
                                  </p:stCondLst>
                                  <p:childTnLst>
                                    <p:set>
                                      <p:cBhvr>
                                        <p:cTn id="268" dur="1" fill="hold">
                                          <p:stCondLst>
                                            <p:cond delay="0"/>
                                          </p:stCondLst>
                                        </p:cTn>
                                        <p:tgtEl>
                                          <p:spTgt spid="67"/>
                                        </p:tgtEl>
                                        <p:attrNameLst>
                                          <p:attrName>style.visibility</p:attrName>
                                        </p:attrNameLst>
                                      </p:cBhvr>
                                      <p:to>
                                        <p:strVal val="visible"/>
                                      </p:to>
                                    </p:set>
                                  </p:childTnLst>
                                </p:cTn>
                              </p:par>
                            </p:childTnLst>
                          </p:cTn>
                        </p:par>
                        <p:par>
                          <p:cTn id="269" fill="hold">
                            <p:stCondLst>
                              <p:cond delay="5000"/>
                            </p:stCondLst>
                            <p:childTnLst>
                              <p:par>
                                <p:cTn id="270" presetID="1" presetClass="entr" presetSubtype="0" fill="hold" nodeType="afterEffect">
                                  <p:stCondLst>
                                    <p:cond delay="250"/>
                                  </p:stCondLst>
                                  <p:childTnLst>
                                    <p:set>
                                      <p:cBhvr>
                                        <p:cTn id="271" dur="1" fill="hold">
                                          <p:stCondLst>
                                            <p:cond delay="0"/>
                                          </p:stCondLst>
                                        </p:cTn>
                                        <p:tgtEl>
                                          <p:spTgt spid="69"/>
                                        </p:tgtEl>
                                        <p:attrNameLst>
                                          <p:attrName>style.visibility</p:attrName>
                                        </p:attrNameLst>
                                      </p:cBhvr>
                                      <p:to>
                                        <p:strVal val="visible"/>
                                      </p:to>
                                    </p:set>
                                  </p:childTnLst>
                                </p:cTn>
                              </p:par>
                            </p:childTnLst>
                          </p:cTn>
                        </p:par>
                        <p:par>
                          <p:cTn id="272" fill="hold">
                            <p:stCondLst>
                              <p:cond delay="5250"/>
                            </p:stCondLst>
                            <p:childTnLst>
                              <p:par>
                                <p:cTn id="273" presetID="1" presetClass="entr" presetSubtype="0" fill="hold" nodeType="afterEffect">
                                  <p:stCondLst>
                                    <p:cond delay="250"/>
                                  </p:stCondLst>
                                  <p:childTnLst>
                                    <p:set>
                                      <p:cBhvr>
                                        <p:cTn id="274" dur="1" fill="hold">
                                          <p:stCondLst>
                                            <p:cond delay="0"/>
                                          </p:stCondLst>
                                        </p:cTn>
                                        <p:tgtEl>
                                          <p:spTgt spid="70"/>
                                        </p:tgtEl>
                                        <p:attrNameLst>
                                          <p:attrName>style.visibility</p:attrName>
                                        </p:attrNameLst>
                                      </p:cBhvr>
                                      <p:to>
                                        <p:strVal val="visible"/>
                                      </p:to>
                                    </p:set>
                                  </p:childTnLst>
                                </p:cTn>
                              </p:par>
                            </p:childTnLst>
                          </p:cTn>
                        </p:par>
                        <p:par>
                          <p:cTn id="275" fill="hold">
                            <p:stCondLst>
                              <p:cond delay="5500"/>
                            </p:stCondLst>
                            <p:childTnLst>
                              <p:par>
                                <p:cTn id="276" presetID="1" presetClass="entr" presetSubtype="0" fill="hold" nodeType="afterEffect">
                                  <p:stCondLst>
                                    <p:cond delay="250"/>
                                  </p:stCondLst>
                                  <p:childTnLst>
                                    <p:set>
                                      <p:cBhvr>
                                        <p:cTn id="277" dur="1" fill="hold">
                                          <p:stCondLst>
                                            <p:cond delay="0"/>
                                          </p:stCondLst>
                                        </p:cTn>
                                        <p:tgtEl>
                                          <p:spTgt spid="71"/>
                                        </p:tgtEl>
                                        <p:attrNameLst>
                                          <p:attrName>style.visibility</p:attrName>
                                        </p:attrNameLst>
                                      </p:cBhvr>
                                      <p:to>
                                        <p:strVal val="visible"/>
                                      </p:to>
                                    </p:set>
                                  </p:childTnLst>
                                </p:cTn>
                              </p:par>
                            </p:childTnLst>
                          </p:cTn>
                        </p:par>
                        <p:par>
                          <p:cTn id="278" fill="hold">
                            <p:stCondLst>
                              <p:cond delay="5750"/>
                            </p:stCondLst>
                            <p:childTnLst>
                              <p:par>
                                <p:cTn id="279" presetID="1" presetClass="entr" presetSubtype="0" fill="hold" nodeType="afterEffect">
                                  <p:stCondLst>
                                    <p:cond delay="250"/>
                                  </p:stCondLst>
                                  <p:childTnLst>
                                    <p:set>
                                      <p:cBhvr>
                                        <p:cTn id="280" dur="1" fill="hold">
                                          <p:stCondLst>
                                            <p:cond delay="0"/>
                                          </p:stCondLst>
                                        </p:cTn>
                                        <p:tgtEl>
                                          <p:spTgt spid="73"/>
                                        </p:tgtEl>
                                        <p:attrNameLst>
                                          <p:attrName>style.visibility</p:attrName>
                                        </p:attrNameLst>
                                      </p:cBhvr>
                                      <p:to>
                                        <p:strVal val="visible"/>
                                      </p:to>
                                    </p:set>
                                  </p:childTnLst>
                                </p:cTn>
                              </p:par>
                            </p:childTnLst>
                          </p:cTn>
                        </p:par>
                        <p:par>
                          <p:cTn id="281" fill="hold">
                            <p:stCondLst>
                              <p:cond delay="6000"/>
                            </p:stCondLst>
                            <p:childTnLst>
                              <p:par>
                                <p:cTn id="282" presetID="1" presetClass="entr" presetSubtype="0" fill="hold" nodeType="afterEffect">
                                  <p:stCondLst>
                                    <p:cond delay="250"/>
                                  </p:stCondLst>
                                  <p:childTnLst>
                                    <p:set>
                                      <p:cBhvr>
                                        <p:cTn id="283" dur="1" fill="hold">
                                          <p:stCondLst>
                                            <p:cond delay="0"/>
                                          </p:stCondLst>
                                        </p:cTn>
                                        <p:tgtEl>
                                          <p:spTgt spid="74"/>
                                        </p:tgtEl>
                                        <p:attrNameLst>
                                          <p:attrName>style.visibility</p:attrName>
                                        </p:attrNameLst>
                                      </p:cBhvr>
                                      <p:to>
                                        <p:strVal val="visible"/>
                                      </p:to>
                                    </p:set>
                                  </p:childTnLst>
                                </p:cTn>
                              </p:par>
                            </p:childTnLst>
                          </p:cTn>
                        </p:par>
                        <p:par>
                          <p:cTn id="284" fill="hold">
                            <p:stCondLst>
                              <p:cond delay="6250"/>
                            </p:stCondLst>
                            <p:childTnLst>
                              <p:par>
                                <p:cTn id="285" presetID="10" presetClass="exit" presetSubtype="0" fill="hold" grpId="5" nodeType="afterEffect">
                                  <p:stCondLst>
                                    <p:cond delay="750"/>
                                  </p:stCondLst>
                                  <p:childTnLst>
                                    <p:animEffect transition="out" filter="fade">
                                      <p:cBhvr>
                                        <p:cTn id="286" dur="750"/>
                                        <p:tgtEl>
                                          <p:spTgt spid="76"/>
                                        </p:tgtEl>
                                      </p:cBhvr>
                                    </p:animEffect>
                                    <p:set>
                                      <p:cBhvr>
                                        <p:cTn id="287" dur="1" fill="hold">
                                          <p:stCondLst>
                                            <p:cond delay="749"/>
                                          </p:stCondLst>
                                        </p:cTn>
                                        <p:tgtEl>
                                          <p:spTgt spid="76"/>
                                        </p:tgtEl>
                                        <p:attrNameLst>
                                          <p:attrName>style.visibility</p:attrName>
                                        </p:attrNameLst>
                                      </p:cBhvr>
                                      <p:to>
                                        <p:strVal val="hidden"/>
                                      </p:to>
                                    </p:set>
                                  </p:childTnLst>
                                </p:cTn>
                              </p:par>
                            </p:childTnLst>
                          </p:cTn>
                        </p:par>
                        <p:par>
                          <p:cTn id="288" fill="hold">
                            <p:stCondLst>
                              <p:cond delay="7750"/>
                            </p:stCondLst>
                            <p:childTnLst>
                              <p:par>
                                <p:cTn id="289" presetID="1" presetClass="exit" presetSubtype="0" fill="hold" nodeType="afterEffect">
                                  <p:stCondLst>
                                    <p:cond delay="0"/>
                                  </p:stCondLst>
                                  <p:childTnLst>
                                    <p:set>
                                      <p:cBhvr>
                                        <p:cTn id="290" dur="1" fill="hold">
                                          <p:stCondLst>
                                            <p:cond delay="0"/>
                                          </p:stCondLst>
                                        </p:cTn>
                                        <p:tgtEl>
                                          <p:spTgt spid="64"/>
                                        </p:tgtEl>
                                        <p:attrNameLst>
                                          <p:attrName>style.visibility</p:attrName>
                                        </p:attrNameLst>
                                      </p:cBhvr>
                                      <p:to>
                                        <p:strVal val="hidden"/>
                                      </p:to>
                                    </p:set>
                                  </p:childTnLst>
                                </p:cTn>
                              </p:par>
                            </p:childTnLst>
                          </p:cTn>
                        </p:par>
                        <p:par>
                          <p:cTn id="291" fill="hold">
                            <p:stCondLst>
                              <p:cond delay="7750"/>
                            </p:stCondLst>
                            <p:childTnLst>
                              <p:par>
                                <p:cTn id="292" presetID="1" presetClass="exit" presetSubtype="0" fill="hold" nodeType="afterEffect">
                                  <p:stCondLst>
                                    <p:cond delay="0"/>
                                  </p:stCondLst>
                                  <p:childTnLst>
                                    <p:set>
                                      <p:cBhvr>
                                        <p:cTn id="293" dur="1" fill="hold">
                                          <p:stCondLst>
                                            <p:cond delay="0"/>
                                          </p:stCondLst>
                                        </p:cTn>
                                        <p:tgtEl>
                                          <p:spTgt spid="65"/>
                                        </p:tgtEl>
                                        <p:attrNameLst>
                                          <p:attrName>style.visibility</p:attrName>
                                        </p:attrNameLst>
                                      </p:cBhvr>
                                      <p:to>
                                        <p:strVal val="hidden"/>
                                      </p:to>
                                    </p:set>
                                  </p:childTnLst>
                                </p:cTn>
                              </p:par>
                            </p:childTnLst>
                          </p:cTn>
                        </p:par>
                        <p:par>
                          <p:cTn id="294" fill="hold">
                            <p:stCondLst>
                              <p:cond delay="7750"/>
                            </p:stCondLst>
                            <p:childTnLst>
                              <p:par>
                                <p:cTn id="295" presetID="1" presetClass="exit" presetSubtype="0" fill="hold" nodeType="afterEffect">
                                  <p:stCondLst>
                                    <p:cond delay="0"/>
                                  </p:stCondLst>
                                  <p:childTnLst>
                                    <p:set>
                                      <p:cBhvr>
                                        <p:cTn id="296" dur="1" fill="hold">
                                          <p:stCondLst>
                                            <p:cond delay="0"/>
                                          </p:stCondLst>
                                        </p:cTn>
                                        <p:tgtEl>
                                          <p:spTgt spid="67"/>
                                        </p:tgtEl>
                                        <p:attrNameLst>
                                          <p:attrName>style.visibility</p:attrName>
                                        </p:attrNameLst>
                                      </p:cBhvr>
                                      <p:to>
                                        <p:strVal val="hidden"/>
                                      </p:to>
                                    </p:set>
                                  </p:childTnLst>
                                </p:cTn>
                              </p:par>
                            </p:childTnLst>
                          </p:cTn>
                        </p:par>
                        <p:par>
                          <p:cTn id="297" fill="hold">
                            <p:stCondLst>
                              <p:cond delay="7750"/>
                            </p:stCondLst>
                            <p:childTnLst>
                              <p:par>
                                <p:cTn id="298" presetID="1" presetClass="exit" presetSubtype="0" fill="hold" nodeType="afterEffect">
                                  <p:stCondLst>
                                    <p:cond delay="0"/>
                                  </p:stCondLst>
                                  <p:childTnLst>
                                    <p:set>
                                      <p:cBhvr>
                                        <p:cTn id="299" dur="1" fill="hold">
                                          <p:stCondLst>
                                            <p:cond delay="0"/>
                                          </p:stCondLst>
                                        </p:cTn>
                                        <p:tgtEl>
                                          <p:spTgt spid="69"/>
                                        </p:tgtEl>
                                        <p:attrNameLst>
                                          <p:attrName>style.visibility</p:attrName>
                                        </p:attrNameLst>
                                      </p:cBhvr>
                                      <p:to>
                                        <p:strVal val="hidden"/>
                                      </p:to>
                                    </p:set>
                                  </p:childTnLst>
                                </p:cTn>
                              </p:par>
                            </p:childTnLst>
                          </p:cTn>
                        </p:par>
                        <p:par>
                          <p:cTn id="300" fill="hold">
                            <p:stCondLst>
                              <p:cond delay="7750"/>
                            </p:stCondLst>
                            <p:childTnLst>
                              <p:par>
                                <p:cTn id="301" presetID="1" presetClass="exit" presetSubtype="0" fill="hold" nodeType="afterEffect">
                                  <p:stCondLst>
                                    <p:cond delay="0"/>
                                  </p:stCondLst>
                                  <p:childTnLst>
                                    <p:set>
                                      <p:cBhvr>
                                        <p:cTn id="302" dur="1" fill="hold">
                                          <p:stCondLst>
                                            <p:cond delay="0"/>
                                          </p:stCondLst>
                                        </p:cTn>
                                        <p:tgtEl>
                                          <p:spTgt spid="70"/>
                                        </p:tgtEl>
                                        <p:attrNameLst>
                                          <p:attrName>style.visibility</p:attrName>
                                        </p:attrNameLst>
                                      </p:cBhvr>
                                      <p:to>
                                        <p:strVal val="hidden"/>
                                      </p:to>
                                    </p:set>
                                  </p:childTnLst>
                                </p:cTn>
                              </p:par>
                            </p:childTnLst>
                          </p:cTn>
                        </p:par>
                        <p:par>
                          <p:cTn id="303" fill="hold">
                            <p:stCondLst>
                              <p:cond delay="7750"/>
                            </p:stCondLst>
                            <p:childTnLst>
                              <p:par>
                                <p:cTn id="304" presetID="1" presetClass="exit" presetSubtype="0" fill="hold" nodeType="afterEffect">
                                  <p:stCondLst>
                                    <p:cond delay="0"/>
                                  </p:stCondLst>
                                  <p:childTnLst>
                                    <p:set>
                                      <p:cBhvr>
                                        <p:cTn id="305" dur="1" fill="hold">
                                          <p:stCondLst>
                                            <p:cond delay="0"/>
                                          </p:stCondLst>
                                        </p:cTn>
                                        <p:tgtEl>
                                          <p:spTgt spid="71"/>
                                        </p:tgtEl>
                                        <p:attrNameLst>
                                          <p:attrName>style.visibility</p:attrName>
                                        </p:attrNameLst>
                                      </p:cBhvr>
                                      <p:to>
                                        <p:strVal val="hidden"/>
                                      </p:to>
                                    </p:set>
                                  </p:childTnLst>
                                </p:cTn>
                              </p:par>
                            </p:childTnLst>
                          </p:cTn>
                        </p:par>
                        <p:par>
                          <p:cTn id="306" fill="hold">
                            <p:stCondLst>
                              <p:cond delay="7750"/>
                            </p:stCondLst>
                            <p:childTnLst>
                              <p:par>
                                <p:cTn id="307" presetID="1" presetClass="exit" presetSubtype="0" fill="hold" nodeType="afterEffect">
                                  <p:stCondLst>
                                    <p:cond delay="0"/>
                                  </p:stCondLst>
                                  <p:childTnLst>
                                    <p:set>
                                      <p:cBhvr>
                                        <p:cTn id="308" dur="1" fill="hold">
                                          <p:stCondLst>
                                            <p:cond delay="0"/>
                                          </p:stCondLst>
                                        </p:cTn>
                                        <p:tgtEl>
                                          <p:spTgt spid="73"/>
                                        </p:tgtEl>
                                        <p:attrNameLst>
                                          <p:attrName>style.visibility</p:attrName>
                                        </p:attrNameLst>
                                      </p:cBhvr>
                                      <p:to>
                                        <p:strVal val="hidden"/>
                                      </p:to>
                                    </p:set>
                                  </p:childTnLst>
                                </p:cTn>
                              </p:par>
                            </p:childTnLst>
                          </p:cTn>
                        </p:par>
                        <p:par>
                          <p:cTn id="309" fill="hold">
                            <p:stCondLst>
                              <p:cond delay="7750"/>
                            </p:stCondLst>
                            <p:childTnLst>
                              <p:par>
                                <p:cTn id="310" presetID="1" presetClass="exit" presetSubtype="0" fill="hold" nodeType="afterEffect">
                                  <p:stCondLst>
                                    <p:cond delay="0"/>
                                  </p:stCondLst>
                                  <p:childTnLst>
                                    <p:set>
                                      <p:cBhvr>
                                        <p:cTn id="311" dur="1" fill="hold">
                                          <p:stCondLst>
                                            <p:cond delay="0"/>
                                          </p:stCondLst>
                                        </p:cTn>
                                        <p:tgtEl>
                                          <p:spTgt spid="74"/>
                                        </p:tgtEl>
                                        <p:attrNameLst>
                                          <p:attrName>style.visibility</p:attrName>
                                        </p:attrNameLst>
                                      </p:cBhvr>
                                      <p:to>
                                        <p:strVal val="hidden"/>
                                      </p:to>
                                    </p:set>
                                  </p:childTnLst>
                                </p:cTn>
                              </p:par>
                            </p:childTnLst>
                          </p:cTn>
                        </p:par>
                        <p:par>
                          <p:cTn id="312" fill="hold">
                            <p:stCondLst>
                              <p:cond delay="7750"/>
                            </p:stCondLst>
                            <p:childTnLst>
                              <p:par>
                                <p:cTn id="313" presetID="1" presetClass="entr" presetSubtype="0" fill="hold" nodeType="afterEffect">
                                  <p:stCondLst>
                                    <p:cond delay="250"/>
                                  </p:stCondLst>
                                  <p:childTnLst>
                                    <p:set>
                                      <p:cBhvr>
                                        <p:cTn id="314" dur="1" fill="hold">
                                          <p:stCondLst>
                                            <p:cond delay="0"/>
                                          </p:stCondLst>
                                        </p:cTn>
                                        <p:tgtEl>
                                          <p:spTgt spid="192"/>
                                        </p:tgtEl>
                                        <p:attrNameLst>
                                          <p:attrName>style.visibility</p:attrName>
                                        </p:attrNameLst>
                                      </p:cBhvr>
                                      <p:to>
                                        <p:strVal val="visible"/>
                                      </p:to>
                                    </p:set>
                                  </p:childTnLst>
                                </p:cTn>
                              </p:par>
                            </p:childTnLst>
                          </p:cTn>
                        </p:par>
                        <p:par>
                          <p:cTn id="315" fill="hold">
                            <p:stCondLst>
                              <p:cond delay="8000"/>
                            </p:stCondLst>
                            <p:childTnLst>
                              <p:par>
                                <p:cTn id="316" presetID="42" presetClass="path" presetSubtype="0" accel="50000" decel="50000" fill="hold" nodeType="afterEffect">
                                  <p:stCondLst>
                                    <p:cond delay="0"/>
                                  </p:stCondLst>
                                  <p:childTnLst>
                                    <p:animMotion origin="layout" path="M 0.74974 0.09491 L 0.21458 -0.07524 " pathEditMode="relative" rAng="0" ptsTypes="AA">
                                      <p:cBhvr>
                                        <p:cTn id="317" dur="1500" fill="hold"/>
                                        <p:tgtEl>
                                          <p:spTgt spid="192"/>
                                        </p:tgtEl>
                                        <p:attrNameLst>
                                          <p:attrName>ppt_x</p:attrName>
                                          <p:attrName>ppt_y</p:attrName>
                                        </p:attrNameLst>
                                      </p:cBhvr>
                                      <p:rCtr x="-26628" y="-8657"/>
                                    </p:animMotion>
                                  </p:childTnLst>
                                </p:cTn>
                              </p:par>
                            </p:childTnLst>
                          </p:cTn>
                        </p:par>
                        <p:par>
                          <p:cTn id="318" fill="hold">
                            <p:stCondLst>
                              <p:cond delay="9500"/>
                            </p:stCondLst>
                            <p:childTnLst>
                              <p:par>
                                <p:cTn id="319" presetID="1" presetClass="entr" presetSubtype="0" fill="hold" grpId="1" nodeType="afterEffect">
                                  <p:stCondLst>
                                    <p:cond delay="0"/>
                                  </p:stCondLst>
                                  <p:childTnLst>
                                    <p:set>
                                      <p:cBhvr>
                                        <p:cTn id="320" dur="1" fill="hold">
                                          <p:stCondLst>
                                            <p:cond delay="0"/>
                                          </p:stCondLst>
                                        </p:cTn>
                                        <p:tgtEl>
                                          <p:spTgt spid="164"/>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96"/>
                                        </p:tgtEl>
                                        <p:attrNameLst>
                                          <p:attrName>style.visibility</p:attrName>
                                        </p:attrNameLst>
                                      </p:cBhvr>
                                      <p:to>
                                        <p:strVal val="visible"/>
                                      </p:to>
                                    </p:set>
                                  </p:childTnLst>
                                </p:cTn>
                              </p:par>
                              <p:par>
                                <p:cTn id="323" presetID="42" presetClass="path" presetSubtype="0" accel="50000" decel="50000" fill="hold" nodeType="withEffect">
                                  <p:stCondLst>
                                    <p:cond delay="0"/>
                                  </p:stCondLst>
                                  <p:childTnLst>
                                    <p:animMotion origin="layout" path="M 0.74948 0.09398 L 0.21484 0.30857 " pathEditMode="relative" rAng="0" ptsTypes="AA">
                                      <p:cBhvr>
                                        <p:cTn id="324" dur="2000" fill="hold"/>
                                        <p:tgtEl>
                                          <p:spTgt spid="196"/>
                                        </p:tgtEl>
                                        <p:attrNameLst>
                                          <p:attrName>ppt_x</p:attrName>
                                          <p:attrName>ppt_y</p:attrName>
                                        </p:attrNameLst>
                                      </p:cBhvr>
                                      <p:rCtr x="-26706" y="10694"/>
                                    </p:animMotion>
                                  </p:childTnLst>
                                </p:cTn>
                              </p:par>
                            </p:childTnLst>
                          </p:cTn>
                        </p:par>
                        <p:par>
                          <p:cTn id="325" fill="hold">
                            <p:stCondLst>
                              <p:cond delay="11500"/>
                            </p:stCondLst>
                            <p:childTnLst>
                              <p:par>
                                <p:cTn id="326" presetID="1" presetClass="entr" presetSubtype="0" fill="hold" grpId="1" nodeType="afterEffect">
                                  <p:stCondLst>
                                    <p:cond delay="0"/>
                                  </p:stCondLst>
                                  <p:childTnLst>
                                    <p:set>
                                      <p:cBhvr>
                                        <p:cTn id="32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197" grpId="1" animBg="1"/>
      <p:bldP spid="199" grpId="0" animBg="1"/>
      <p:bldP spid="199" grpId="1" animBg="1"/>
      <p:bldP spid="251" grpId="0" animBg="1"/>
      <p:bldP spid="251" grpId="1" animBg="1"/>
      <p:bldP spid="161" grpId="0"/>
      <p:bldP spid="164" grpId="0"/>
      <p:bldP spid="164" grpId="1"/>
      <p:bldP spid="164" grpId="2"/>
      <p:bldP spid="168" grpId="0"/>
      <p:bldP spid="174" grpId="0"/>
      <p:bldP spid="180" grpId="0"/>
      <p:bldP spid="100" grpId="0"/>
      <p:bldP spid="103" grpId="0"/>
      <p:bldP spid="103" grpId="1"/>
      <p:bldP spid="103" grpId="2"/>
      <p:bldP spid="107" grpId="0"/>
      <p:bldP spid="113" grpId="0"/>
      <p:bldP spid="119" grpId="0"/>
      <p:bldP spid="3" grpId="0" animBg="1"/>
      <p:bldP spid="3" grpId="1" animBg="1"/>
      <p:bldP spid="4" grpId="0" animBg="1"/>
      <p:bldP spid="4" grpId="1" animBg="1"/>
      <p:bldP spid="4" grpId="2" animBg="1"/>
      <p:bldP spid="195" grpId="0" animBg="1"/>
      <p:bldP spid="195" grpId="1" animBg="1"/>
      <p:bldP spid="195" grpId="2" animBg="1"/>
      <p:bldP spid="195" grpId="3" animBg="1"/>
      <p:bldP spid="203" grpId="0" animBg="1"/>
      <p:bldP spid="203" grpId="1" animBg="1"/>
      <p:bldP spid="72" grpId="0" animBg="1"/>
      <p:bldP spid="76" grpId="0" animBg="1"/>
      <p:bldP spid="76" grpId="1" animBg="1"/>
      <p:bldP spid="76" grpId="2" animBg="1"/>
      <p:bldP spid="76" grpId="3" animBg="1"/>
      <p:bldP spid="76" grpId="4" animBg="1"/>
      <p:bldP spid="76" grpId="5" animBg="1"/>
      <p:bldP spid="76" grpId="6"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Indexing</a:t>
            </a:r>
          </a:p>
        </p:txBody>
      </p:sp>
    </p:spTree>
    <p:extLst>
      <p:ext uri="{BB962C8B-B14F-4D97-AF65-F5344CB8AC3E}">
        <p14:creationId xmlns:p14="http://schemas.microsoft.com/office/powerpoint/2010/main" val="264416952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AF5D5E5-D8BD-43CE-BA49-6B560BD456F3}"/>
              </a:ext>
            </a:extLst>
          </p:cNvPr>
          <p:cNvSpPr>
            <a:spLocks noGrp="1"/>
          </p:cNvSpPr>
          <p:nvPr>
            <p:ph type="body" sz="quarter" idx="10"/>
          </p:nvPr>
        </p:nvSpPr>
        <p:spPr>
          <a:xfrm>
            <a:off x="274638" y="1212850"/>
            <a:ext cx="11887200" cy="2769989"/>
          </a:xfrm>
        </p:spPr>
        <p:txBody>
          <a:bodyPr/>
          <a:lstStyle/>
          <a:p>
            <a:r>
              <a:rPr lang="en-US" dirty="0"/>
              <a:t>Row Store : Clustered Index </a:t>
            </a:r>
          </a:p>
          <a:p>
            <a:r>
              <a:rPr lang="en-US" dirty="0"/>
              <a:t>Column Store : Clustered </a:t>
            </a:r>
            <a:r>
              <a:rPr lang="en-US" dirty="0" err="1"/>
              <a:t>Columnstore</a:t>
            </a:r>
            <a:r>
              <a:rPr lang="en-US" dirty="0"/>
              <a:t> Index</a:t>
            </a:r>
          </a:p>
          <a:p>
            <a:r>
              <a:rPr lang="en-US" dirty="0"/>
              <a:t>Heap : No index  </a:t>
            </a:r>
          </a:p>
          <a:p>
            <a:r>
              <a:rPr lang="en-US" dirty="0"/>
              <a:t>Non-Clustered Index </a:t>
            </a:r>
          </a:p>
        </p:txBody>
      </p:sp>
      <p:sp>
        <p:nvSpPr>
          <p:cNvPr id="2" name="Title 1"/>
          <p:cNvSpPr>
            <a:spLocks noGrp="1"/>
          </p:cNvSpPr>
          <p:nvPr>
            <p:ph type="title"/>
          </p:nvPr>
        </p:nvSpPr>
        <p:spPr/>
        <p:txBody>
          <a:bodyPr/>
          <a:lstStyle/>
          <a:p>
            <a:r>
              <a:rPr lang="en-GB" dirty="0"/>
              <a:t>Indexing Choices	</a:t>
            </a:r>
            <a:br>
              <a:rPr lang="en-GB" dirty="0"/>
            </a:br>
            <a:endParaRPr lang="en-US" dirty="0"/>
          </a:p>
        </p:txBody>
      </p:sp>
    </p:spTree>
    <p:extLst>
      <p:ext uri="{BB962C8B-B14F-4D97-AF65-F5344CB8AC3E}">
        <p14:creationId xmlns:p14="http://schemas.microsoft.com/office/powerpoint/2010/main" val="27369609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Presentation Objectives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608278"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Introduction to SQL DW</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51945730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Indexing tables</a:t>
            </a:r>
          </a:p>
        </p:txBody>
      </p:sp>
      <p:sp>
        <p:nvSpPr>
          <p:cNvPr id="3" name="Rectangle 2"/>
          <p:cNvSpPr/>
          <p:nvPr/>
        </p:nvSpPr>
        <p:spPr>
          <a:xfrm>
            <a:off x="-30163" y="1213175"/>
            <a:ext cx="6446740" cy="4770537"/>
          </a:xfrm>
          <a:prstGeom prst="rect">
            <a:avLst/>
          </a:prstGeom>
          <a:solidFill>
            <a:schemeClr val="bg1"/>
          </a:solidFill>
        </p:spPr>
        <p:txBody>
          <a:bodyPr wrap="square">
            <a:spAutoFit/>
          </a:bodyPr>
          <a:lstStyle/>
          <a:p>
            <a:r>
              <a:rPr lang="en-GB" sz="1600">
                <a:solidFill>
                  <a:srgbClr val="0000FF"/>
                </a:solidFill>
                <a:latin typeface="Consolas" panose="020B0609020204030204" pitchFamily="49" charset="0"/>
              </a:rPr>
              <a:t>CREATE</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TABLE</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dbo</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DimStore</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p>
          <a:p>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GeographyKey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StoreName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StoreType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15</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StoreDescription</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300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[Status]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20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OpenDate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CloseDate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ETLLoadID</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LoadDate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UpdateDate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0000FF"/>
                </a:solidFill>
                <a:latin typeface="Consolas" panose="020B0609020204030204" pitchFamily="49" charset="0"/>
              </a:rPr>
              <a:t>WITH</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CLUSTERED</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INDEX</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DISTRIBUTION</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ROUND_ROBIN</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599"/>
          </a:p>
        </p:txBody>
      </p:sp>
      <p:sp>
        <p:nvSpPr>
          <p:cNvPr id="4" name="Rectangle 3"/>
          <p:cNvSpPr/>
          <p:nvPr/>
        </p:nvSpPr>
        <p:spPr>
          <a:xfrm>
            <a:off x="6063789" y="1213175"/>
            <a:ext cx="6346258" cy="4768100"/>
          </a:xfrm>
          <a:prstGeom prst="rect">
            <a:avLst/>
          </a:prstGeom>
          <a:solidFill>
            <a:schemeClr val="bg1"/>
          </a:solidFill>
        </p:spPr>
        <p:txBody>
          <a:bodyPr wrap="square">
            <a:spAutoFit/>
          </a:bodyPr>
          <a:lstStyle/>
          <a:p>
            <a:r>
              <a:rPr lang="en-GB" sz="1599">
                <a:solidFill>
                  <a:srgbClr val="0000FF"/>
                </a:solidFill>
                <a:highlight>
                  <a:srgbClr val="FFFFFF"/>
                </a:highlight>
                <a:latin typeface="Consolas" panose="020B0609020204030204" pitchFamily="49" charset="0"/>
              </a:rPr>
              <a:t>CREATE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TABLE</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dbo</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FactOnlineSales</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OnlineSalesKey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DateKey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datetime</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StoreKey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PromotionKey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CurrencyKey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CustomerKey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nvarchar</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20</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SalesOrderLineNumber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SalesQuantity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SalesAmount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money</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FF"/>
                </a:solidFill>
                <a:highlight>
                  <a:srgbClr val="FFFFFF"/>
                </a:highlight>
                <a:latin typeface="Consolas" panose="020B0609020204030204" pitchFamily="49" charset="0"/>
              </a:rPr>
              <a:t>WITH</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CLUSTERED</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COLUMNSTORE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INDEX</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DISTRIBUTION</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HASH</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p>
        </p:txBody>
      </p:sp>
      <p:sp>
        <p:nvSpPr>
          <p:cNvPr id="5" name="Up Arrow 4"/>
          <p:cNvSpPr/>
          <p:nvPr/>
        </p:nvSpPr>
        <p:spPr bwMode="auto">
          <a:xfrm>
            <a:off x="2402354"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698314" y="6033899"/>
            <a:ext cx="4741402"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Distribution</a:t>
            </a:r>
          </a:p>
        </p:txBody>
      </p:sp>
      <p:sp>
        <p:nvSpPr>
          <p:cNvPr id="9" name="Arrow: Left 8"/>
          <p:cNvSpPr/>
          <p:nvPr/>
        </p:nvSpPr>
        <p:spPr bwMode="auto">
          <a:xfrm>
            <a:off x="3932237" y="4792662"/>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Row</a:t>
            </a:r>
          </a:p>
        </p:txBody>
      </p:sp>
      <p:sp>
        <p:nvSpPr>
          <p:cNvPr id="10" name="Arrow: Left 9"/>
          <p:cNvSpPr/>
          <p:nvPr/>
        </p:nvSpPr>
        <p:spPr bwMode="auto">
          <a:xfrm>
            <a:off x="10104437" y="4791514"/>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Column</a:t>
            </a:r>
          </a:p>
        </p:txBody>
      </p:sp>
    </p:spTree>
    <p:extLst>
      <p:ext uri="{BB962C8B-B14F-4D97-AF65-F5344CB8AC3E}">
        <p14:creationId xmlns:p14="http://schemas.microsoft.com/office/powerpoint/2010/main" val="1377230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Columnstore &amp; Partitioning</a:t>
            </a:r>
            <a:br>
              <a:rPr lang="en-GB" dirty="0"/>
            </a:br>
            <a:endParaRPr lang="en-US" dirty="0"/>
          </a:p>
        </p:txBody>
      </p:sp>
      <p:cxnSp>
        <p:nvCxnSpPr>
          <p:cNvPr id="27" name="Straight Connector 26"/>
          <p:cNvCxnSpPr>
            <a:cxnSpLocks/>
          </p:cNvCxnSpPr>
          <p:nvPr/>
        </p:nvCxnSpPr>
        <p:spPr>
          <a:xfrm>
            <a:off x="705323" y="3795845"/>
            <a:ext cx="5238244"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EC6D9BA-CE80-4AD1-925B-48E275A0AF57}"/>
              </a:ext>
            </a:extLst>
          </p:cNvPr>
          <p:cNvSpPr/>
          <p:nvPr/>
        </p:nvSpPr>
        <p:spPr>
          <a:xfrm>
            <a:off x="1618260" y="1055077"/>
            <a:ext cx="9199954" cy="5078313"/>
          </a:xfrm>
          <a:prstGeom prst="rect">
            <a:avLst/>
          </a:prstGeom>
        </p:spPr>
        <p:txBody>
          <a:bodyPr wrap="square">
            <a:spAutoFit/>
          </a:bodyPr>
          <a:lstStyle/>
          <a:p>
            <a:r>
              <a:rPr lang="en-US" dirty="0">
                <a:solidFill>
                  <a:srgbClr val="0101FD"/>
                </a:solidFill>
                <a:latin typeface="Consolas" panose="020B0609020204030204" pitchFamily="49" charset="0"/>
              </a:rPr>
              <a:t>CREATE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TABLE</a:t>
            </a:r>
            <a:r>
              <a:rPr lang="en-US" dirty="0">
                <a:solidFill>
                  <a:srgbClr val="000000"/>
                </a:solidFill>
                <a:latin typeface="Courier New" panose="02070309020205020404" pitchFamily="49" charset="0"/>
              </a:rPr>
              <a:t> [dbo].[</a:t>
            </a:r>
            <a:r>
              <a:rPr lang="en-US" dirty="0" err="1">
                <a:solidFill>
                  <a:srgbClr val="000000"/>
                </a:solidFill>
                <a:latin typeface="Courier New" panose="02070309020205020404" pitchFamily="49" charset="0"/>
              </a:rPr>
              <a:t>FactInternetSales</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CustomerKey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PromotionKey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SalesOrderNumber</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nvarchar</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OrderQuantity</a:t>
            </a:r>
            <a:r>
              <a:rPr lang="en-US" dirty="0">
                <a:solidFill>
                  <a:srgbClr val="000000"/>
                </a:solidFill>
                <a:latin typeface="Courier New" panose="02070309020205020404" pitchFamily="49" charset="0"/>
              </a:rPr>
              <a:t>] </a:t>
            </a:r>
            <a:r>
              <a:rPr lang="en-US" dirty="0" err="1">
                <a:solidFill>
                  <a:srgbClr val="0101FD"/>
                </a:solidFill>
                <a:latin typeface="Consolas" panose="020B0609020204030204" pitchFamily="49" charset="0"/>
              </a:rPr>
              <a:t>smallint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UnitPrice</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SalesAmount</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101FD"/>
                </a:solidFill>
                <a:latin typeface="Consolas" panose="020B0609020204030204" pitchFamily="49" charset="0"/>
              </a:rPr>
              <a:t>WITH</a:t>
            </a:r>
            <a:r>
              <a:rPr lang="en-US" dirty="0">
                <a:solidFill>
                  <a:srgbClr val="000000"/>
                </a:solidFill>
                <a:latin typeface="Courier New" panose="02070309020205020404" pitchFamily="49" charset="0"/>
              </a:rPr>
              <a:t> ( CLUSTERED COLUMNSTORE </a:t>
            </a:r>
            <a:r>
              <a:rPr lang="en-US" dirty="0">
                <a:solidFill>
                  <a:srgbClr val="0101FD"/>
                </a:solidFill>
                <a:latin typeface="Consolas" panose="020B0609020204030204" pitchFamily="49" charset="0"/>
              </a:rPr>
              <a:t>INDEX</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DISTRIBUTION = </a:t>
            </a:r>
            <a:r>
              <a:rPr lang="en-US" dirty="0">
                <a:solidFill>
                  <a:srgbClr val="0101FD"/>
                </a:solidFill>
                <a:latin typeface="Consolas" panose="020B0609020204030204" pitchFamily="49" charset="0"/>
              </a:rPr>
              <a:t>HASH</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PARTITION</a:t>
            </a:r>
            <a:r>
              <a:rPr lang="en-US" dirty="0">
                <a:solidFill>
                  <a:srgbClr val="000000"/>
                </a:solidFill>
                <a:latin typeface="Courier New" panose="02070309020205020404" pitchFamily="49" charset="0"/>
              </a:rPr>
              <a:t> ( [</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RANGE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RIGHT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FOR</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VALUES</a:t>
            </a:r>
            <a:r>
              <a:rPr lang="en-US" dirty="0">
                <a:solidFill>
                  <a:srgbClr val="000000"/>
                </a:solidFill>
                <a:latin typeface="Courier New" panose="02070309020205020404" pitchFamily="49" charset="0"/>
              </a:rPr>
              <a:t> (</a:t>
            </a:r>
            <a:r>
              <a:rPr lang="en-US" dirty="0">
                <a:solidFill>
                  <a:srgbClr val="000000"/>
                </a:solidFill>
                <a:latin typeface="Consolas" panose="020B0609020204030204" pitchFamily="49" charset="0"/>
              </a:rPr>
              <a:t>20000101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20010101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20020101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20030101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20040101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20050101</a:t>
            </a:r>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endParaRPr lang="en-US" dirty="0"/>
          </a:p>
        </p:txBody>
      </p:sp>
    </p:spTree>
    <p:extLst>
      <p:ext uri="{BB962C8B-B14F-4D97-AF65-F5344CB8AC3E}">
        <p14:creationId xmlns:p14="http://schemas.microsoft.com/office/powerpoint/2010/main" val="316145306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Polybase</a:t>
            </a:r>
          </a:p>
        </p:txBody>
      </p:sp>
    </p:spTree>
    <p:extLst>
      <p:ext uri="{BB962C8B-B14F-4D97-AF65-F5344CB8AC3E}">
        <p14:creationId xmlns:p14="http://schemas.microsoft.com/office/powerpoint/2010/main" val="209726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Polybase</a:t>
            </a:r>
            <a:r>
              <a:rPr lang="en-GB" dirty="0"/>
              <a:t> parallel load from Azure Storage</a:t>
            </a:r>
          </a:p>
        </p:txBody>
      </p:sp>
      <p:grpSp>
        <p:nvGrpSpPr>
          <p:cNvPr id="3" name="Group 2"/>
          <p:cNvGrpSpPr/>
          <p:nvPr/>
        </p:nvGrpSpPr>
        <p:grpSpPr>
          <a:xfrm>
            <a:off x="4706819" y="1213498"/>
            <a:ext cx="2879182" cy="1583550"/>
            <a:chOff x="6794301" y="1212849"/>
            <a:chExt cx="2880000" cy="1584000"/>
          </a:xfrm>
        </p:grpSpPr>
        <p:sp>
          <p:nvSpPr>
            <p:cNvPr id="4" name="Rectangle 3"/>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7" name="Group 6"/>
          <p:cNvGrpSpPr/>
          <p:nvPr/>
        </p:nvGrpSpPr>
        <p:grpSpPr>
          <a:xfrm>
            <a:off x="4706819" y="2922589"/>
            <a:ext cx="2879182" cy="1583550"/>
            <a:chOff x="6794301" y="1212849"/>
            <a:chExt cx="2880000" cy="1584000"/>
          </a:xfrm>
        </p:grpSpPr>
        <p:sp>
          <p:nvSpPr>
            <p:cNvPr id="8" name="Rectangle 7"/>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11" name="Group 10"/>
          <p:cNvGrpSpPr/>
          <p:nvPr/>
        </p:nvGrpSpPr>
        <p:grpSpPr>
          <a:xfrm>
            <a:off x="4706819" y="4631678"/>
            <a:ext cx="2879182" cy="1583550"/>
            <a:chOff x="6794301" y="1212849"/>
            <a:chExt cx="2880000" cy="1584000"/>
          </a:xfrm>
        </p:grpSpPr>
        <p:sp>
          <p:nvSpPr>
            <p:cNvPr id="12" name="Rectangle 1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sp>
        <p:nvSpPr>
          <p:cNvPr id="15" name="Rectangle 14"/>
          <p:cNvSpPr/>
          <p:nvPr/>
        </p:nvSpPr>
        <p:spPr bwMode="auto">
          <a:xfrm>
            <a:off x="1658451" y="2917673"/>
            <a:ext cx="2375326" cy="158355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Control Node</a:t>
            </a:r>
          </a:p>
        </p:txBody>
      </p:sp>
      <p:sp>
        <p:nvSpPr>
          <p:cNvPr id="16" name="Rectangle 15"/>
          <p:cNvSpPr/>
          <p:nvPr/>
        </p:nvSpPr>
        <p:spPr bwMode="auto">
          <a:xfrm>
            <a:off x="1658451" y="3457517"/>
            <a:ext cx="2375326" cy="53984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cxnSp>
        <p:nvCxnSpPr>
          <p:cNvPr id="17" name="Elbow Connector 16"/>
          <p:cNvCxnSpPr>
            <a:stCxn id="16" idx="3"/>
            <a:endCxn id="5" idx="1"/>
          </p:cNvCxnSpPr>
          <p:nvPr/>
        </p:nvCxnSpPr>
        <p:spPr>
          <a:xfrm flipV="1">
            <a:off x="4033777" y="2023269"/>
            <a:ext cx="673042" cy="1704173"/>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4033777" y="3727442"/>
            <a:ext cx="673042" cy="491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4033777" y="3727443"/>
            <a:ext cx="673042" cy="171400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9003302" y="1213496"/>
            <a:ext cx="1799490" cy="50025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28" tIns="146262" rIns="182828" bIns="146262"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Azure Storage Blob (ASB)</a:t>
            </a:r>
          </a:p>
        </p:txBody>
      </p:sp>
      <p:grpSp>
        <p:nvGrpSpPr>
          <p:cNvPr id="49" name="Group 48"/>
          <p:cNvGrpSpPr/>
          <p:nvPr/>
        </p:nvGrpSpPr>
        <p:grpSpPr>
          <a:xfrm>
            <a:off x="9227982" y="1319346"/>
            <a:ext cx="652473" cy="4790038"/>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grpSp>
      <p:cxnSp>
        <p:nvCxnSpPr>
          <p:cNvPr id="52" name="Straight Connector 51"/>
          <p:cNvCxnSpPr>
            <a:stCxn id="6" idx="3"/>
            <a:endCxn id="48" idx="0"/>
          </p:cNvCxnSpPr>
          <p:nvPr/>
        </p:nvCxnSpPr>
        <p:spPr>
          <a:xfrm>
            <a:off x="7586002" y="2023269"/>
            <a:ext cx="1769310" cy="355163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586002" y="2023268"/>
            <a:ext cx="1769310" cy="2762941"/>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586002" y="2023269"/>
            <a:ext cx="1769310" cy="1923534"/>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586001" y="2023269"/>
            <a:ext cx="1773968" cy="110948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586002" y="2023269"/>
            <a:ext cx="1769310" cy="295438"/>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586002" y="1504659"/>
            <a:ext cx="1769310" cy="518610"/>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586002" y="1672417"/>
            <a:ext cx="1769310" cy="205994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586002" y="2505836"/>
            <a:ext cx="1769310" cy="122652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586001" y="3300514"/>
            <a:ext cx="1773968" cy="431846"/>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586002" y="3732358"/>
            <a:ext cx="1769310" cy="38220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586002" y="3732359"/>
            <a:ext cx="1769310" cy="119625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586002" y="3732358"/>
            <a:ext cx="1769310" cy="201030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586002" y="5441446"/>
            <a:ext cx="1769310" cy="408497"/>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586002" y="5035895"/>
            <a:ext cx="1769310" cy="405554"/>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586002" y="4196488"/>
            <a:ext cx="1769310" cy="1244961"/>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586001" y="3382441"/>
            <a:ext cx="1773968" cy="205900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586002" y="2568392"/>
            <a:ext cx="1769310" cy="287305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586002" y="1754344"/>
            <a:ext cx="1769310" cy="3687105"/>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114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8EF0-52DB-43D0-BB06-92062748B6D2}"/>
              </a:ext>
            </a:extLst>
          </p:cNvPr>
          <p:cNvSpPr>
            <a:spLocks noGrp="1"/>
          </p:cNvSpPr>
          <p:nvPr>
            <p:ph type="title"/>
          </p:nvPr>
        </p:nvSpPr>
        <p:spPr/>
        <p:txBody>
          <a:bodyPr/>
          <a:lstStyle/>
          <a:p>
            <a:r>
              <a:rPr lang="en-US"/>
              <a:t>Additional Resources</a:t>
            </a:r>
          </a:p>
        </p:txBody>
      </p:sp>
      <p:sp>
        <p:nvSpPr>
          <p:cNvPr id="3" name="Text Placeholder 2">
            <a:extLst>
              <a:ext uri="{FF2B5EF4-FFF2-40B4-BE49-F238E27FC236}">
                <a16:creationId xmlns:a16="http://schemas.microsoft.com/office/drawing/2014/main" id="{AF28A81C-BB1A-45F8-86AB-63F6BED2B564}"/>
              </a:ext>
            </a:extLst>
          </p:cNvPr>
          <p:cNvSpPr>
            <a:spLocks noGrp="1"/>
          </p:cNvSpPr>
          <p:nvPr>
            <p:ph type="body" sz="quarter" idx="10"/>
          </p:nvPr>
        </p:nvSpPr>
        <p:spPr>
          <a:xfrm>
            <a:off x="274639" y="1212850"/>
            <a:ext cx="11887200" cy="4423134"/>
          </a:xfrm>
        </p:spPr>
        <p:txBody>
          <a:bodyPr/>
          <a:lstStyle/>
          <a:p>
            <a:endParaRPr lang="en-US" dirty="0"/>
          </a:p>
          <a:p>
            <a:r>
              <a:rPr lang="en-US" dirty="0"/>
              <a:t>Azure site: </a:t>
            </a:r>
            <a:r>
              <a:rPr lang="en-US" dirty="0">
                <a:hlinkClick r:id="rId3"/>
              </a:rPr>
              <a:t>http://aka.ms/sqldw</a:t>
            </a:r>
            <a:endParaRPr lang="en-US" dirty="0"/>
          </a:p>
          <a:p>
            <a:r>
              <a:rPr lang="en-US" dirty="0"/>
              <a:t>SQL DW suggestions: </a:t>
            </a:r>
            <a:r>
              <a:rPr lang="en-US" dirty="0">
                <a:hlinkClick r:id="rId4"/>
              </a:rPr>
              <a:t>http://aka.ms/sql-dw-feedback</a:t>
            </a:r>
            <a:endParaRPr lang="en-US" dirty="0"/>
          </a:p>
          <a:p>
            <a:r>
              <a:rPr lang="en-US" dirty="0"/>
              <a:t>Stack Overflow – Tag: azure-</a:t>
            </a:r>
            <a:r>
              <a:rPr lang="en-US" dirty="0" err="1"/>
              <a:t>sqldw</a:t>
            </a:r>
            <a:endParaRPr lang="en-US" dirty="0"/>
          </a:p>
          <a:p>
            <a:r>
              <a:rPr lang="en-US" dirty="0"/>
              <a:t>Twitter: @</a:t>
            </a:r>
            <a:r>
              <a:rPr lang="en-US" dirty="0" err="1"/>
              <a:t>AzureSQLDW</a:t>
            </a:r>
            <a:endParaRPr lang="en-US" dirty="0"/>
          </a:p>
          <a:p>
            <a:endParaRPr lang="en-US" dirty="0"/>
          </a:p>
          <a:p>
            <a:endParaRPr lang="en-US" dirty="0"/>
          </a:p>
        </p:txBody>
      </p:sp>
    </p:spTree>
    <p:extLst>
      <p:ext uri="{BB962C8B-B14F-4D97-AF65-F5344CB8AC3E}">
        <p14:creationId xmlns:p14="http://schemas.microsoft.com/office/powerpoint/2010/main" val="158156501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Architecture &amp; Overview</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50986341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3023575"/>
            <a:ext cx="11885514" cy="947375"/>
          </a:xfrm>
        </p:spPr>
        <p:txBody>
          <a:bodyPr/>
          <a:lstStyle/>
          <a:p>
            <a:pPr algn="ctr"/>
            <a:r>
              <a:rPr lang="en-US" dirty="0"/>
              <a:t>SQL Datawarehouse Architecture</a:t>
            </a:r>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8900011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Independently size compute power irrespective of your storage needs.</a:t>
            </a:r>
          </a:p>
          <a:p>
            <a:pPr marL="342900" lvl="0" indent="-342900">
              <a:buFont typeface="Arial" panose="020B0604020202020204" pitchFamily="34" charset="0"/>
              <a:buChar char="•"/>
              <a:defRPr/>
            </a:pPr>
            <a:r>
              <a:rPr lang="en-US" dirty="0">
                <a:solidFill>
                  <a:srgbClr val="353535"/>
                </a:solidFill>
              </a:rPr>
              <a:t>Grow or shrink compute power without moving data.</a:t>
            </a:r>
          </a:p>
          <a:p>
            <a:pPr marL="342900" lvl="0" indent="-342900">
              <a:buFont typeface="Arial" panose="020B0604020202020204" pitchFamily="34" charset="0"/>
              <a:buChar char="•"/>
              <a:defRPr/>
            </a:pPr>
            <a:r>
              <a:rPr lang="en-US" dirty="0">
                <a:solidFill>
                  <a:srgbClr val="353535"/>
                </a:solidFill>
              </a:rPr>
              <a:t>Pause compute capacity while leaving data intact, so you only pay for storage.</a:t>
            </a:r>
          </a:p>
          <a:p>
            <a:pPr marL="342900" lvl="0" indent="-342900">
              <a:buFont typeface="Arial" panose="020B0604020202020204" pitchFamily="34" charset="0"/>
              <a:buChar char="•"/>
              <a:defRPr/>
            </a:pPr>
            <a:r>
              <a:rPr lang="en-US" dirty="0">
                <a:solidFill>
                  <a:srgbClr val="353535"/>
                </a:solidFill>
              </a:rPr>
              <a:t>Resume compute capacity during operational hours.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855462" cy="37484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Decoupled Storage allows: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32598A33-7DB6-4D17-A601-7224940A39DB}"/>
              </a:ext>
            </a:extLst>
          </p:cNvPr>
          <p:cNvSpPr/>
          <p:nvPr/>
        </p:nvSpPr>
        <p:spPr>
          <a:xfrm>
            <a:off x="122237" y="6011862"/>
            <a:ext cx="6216650" cy="923330"/>
          </a:xfrm>
          <a:prstGeom prst="rect">
            <a:avLst/>
          </a:prstGeom>
        </p:spPr>
        <p:txBody>
          <a:bodyPr>
            <a:spAutoFit/>
          </a:bodyPr>
          <a:lstStyle/>
          <a:p>
            <a:r>
              <a:rPr lang="en-US" dirty="0">
                <a:hlinkClick r:id="rId4"/>
              </a:rPr>
              <a:t>Reference - https://docs.microsoft.com/en-us/azure/sql-data-warehouse/massively-parallel-processing-mpp-architecture</a:t>
            </a:r>
            <a:endParaRPr lang="en-US" dirty="0"/>
          </a:p>
        </p:txBody>
      </p:sp>
    </p:spTree>
    <p:extLst>
      <p:ext uri="{BB962C8B-B14F-4D97-AF65-F5344CB8AC3E}">
        <p14:creationId xmlns:p14="http://schemas.microsoft.com/office/powerpoint/2010/main" val="94574584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804990"/>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SQL Data Warehouse uses a node-based architecture. </a:t>
            </a:r>
          </a:p>
          <a:p>
            <a:pPr marL="342900" lvl="0" indent="-342900">
              <a:buFont typeface="Arial" panose="020B0604020202020204" pitchFamily="34" charset="0"/>
              <a:buChar char="•"/>
              <a:defRPr/>
            </a:pPr>
            <a:r>
              <a:rPr lang="en-US" dirty="0">
                <a:solidFill>
                  <a:srgbClr val="353535"/>
                </a:solidFill>
              </a:rPr>
              <a:t>Applications connect and issue T-SQL commands to a Control node, single point of entry </a:t>
            </a:r>
          </a:p>
          <a:p>
            <a:pPr marL="342900" lvl="0" indent="-342900">
              <a:buFont typeface="Arial" panose="020B0604020202020204" pitchFamily="34" charset="0"/>
              <a:buChar char="•"/>
              <a:defRPr/>
            </a:pPr>
            <a:r>
              <a:rPr lang="en-US" dirty="0">
                <a:solidFill>
                  <a:srgbClr val="353535"/>
                </a:solidFill>
              </a:rPr>
              <a:t>The Control node runs the MPP engine which optimizes queries for parallel processing, and then passes operations to Compute nodes to do their work in parallel. </a:t>
            </a:r>
          </a:p>
          <a:p>
            <a:pPr marL="342900" lvl="0" indent="-342900">
              <a:buFont typeface="Arial" panose="020B0604020202020204" pitchFamily="34" charset="0"/>
              <a:buChar char="•"/>
              <a:defRPr/>
            </a:pPr>
            <a:r>
              <a:rPr lang="en-US" dirty="0">
                <a:solidFill>
                  <a:srgbClr val="353535"/>
                </a:solidFill>
              </a:rPr>
              <a:t>The Compute nodes store all user data in Azure Storage and run the parallel queries. </a:t>
            </a:r>
          </a:p>
          <a:p>
            <a:pPr marL="342900" lvl="0" indent="-342900">
              <a:buFont typeface="Arial" panose="020B0604020202020204" pitchFamily="34" charset="0"/>
              <a:buChar char="•"/>
              <a:defRPr/>
            </a:pPr>
            <a:r>
              <a:rPr lang="en-US" dirty="0">
                <a:solidFill>
                  <a:srgbClr val="353535"/>
                </a:solidFill>
              </a:rPr>
              <a:t>The Data Movement Service (DMS)  moves data across the nodes as necessary to run queries in parallel and return accurate results.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40167870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Azure and the Modern Data Estate</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pic>
        <p:nvPicPr>
          <p:cNvPr id="3" name="Picture 2">
            <a:extLst>
              <a:ext uri="{FF2B5EF4-FFF2-40B4-BE49-F238E27FC236}">
                <a16:creationId xmlns:a16="http://schemas.microsoft.com/office/drawing/2014/main" id="{DC59CF36-A7B3-4906-85D2-F2CB2070135E}"/>
              </a:ext>
            </a:extLst>
          </p:cNvPr>
          <p:cNvPicPr>
            <a:picLocks noChangeAspect="1"/>
          </p:cNvPicPr>
          <p:nvPr/>
        </p:nvPicPr>
        <p:blipFill>
          <a:blip r:embed="rId2"/>
          <a:stretch>
            <a:fillRect/>
          </a:stretch>
        </p:blipFill>
        <p:spPr>
          <a:xfrm>
            <a:off x="3902286" y="324766"/>
            <a:ext cx="4882371" cy="1817962"/>
          </a:xfrm>
          <a:prstGeom prst="rect">
            <a:avLst/>
          </a:prstGeom>
        </p:spPr>
      </p:pic>
    </p:spTree>
    <p:extLst>
      <p:ext uri="{BB962C8B-B14F-4D97-AF65-F5344CB8AC3E}">
        <p14:creationId xmlns:p14="http://schemas.microsoft.com/office/powerpoint/2010/main" val="97077465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Azure Storage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249666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Data is stored and managed by Azure storage</a:t>
            </a:r>
          </a:p>
          <a:p>
            <a:pPr marL="342900" lvl="0" indent="-342900">
              <a:buFont typeface="Arial" panose="020B0604020202020204" pitchFamily="34" charset="0"/>
              <a:buChar char="•"/>
              <a:defRPr/>
            </a:pPr>
            <a:r>
              <a:rPr lang="en-US" dirty="0">
                <a:solidFill>
                  <a:srgbClr val="353535"/>
                </a:solidFill>
              </a:rPr>
              <a:t>The data itself is </a:t>
            </a:r>
            <a:r>
              <a:rPr lang="en-US" dirty="0" err="1">
                <a:solidFill>
                  <a:srgbClr val="353535"/>
                </a:solidFill>
              </a:rPr>
              <a:t>sharded</a:t>
            </a:r>
            <a:r>
              <a:rPr lang="en-US" dirty="0">
                <a:solidFill>
                  <a:srgbClr val="353535"/>
                </a:solidFill>
              </a:rPr>
              <a:t> into distributions to optimize the performance of the system. You can choose which </a:t>
            </a:r>
            <a:r>
              <a:rPr lang="en-US" dirty="0" err="1">
                <a:solidFill>
                  <a:srgbClr val="353535"/>
                </a:solidFill>
              </a:rPr>
              <a:t>sharding</a:t>
            </a:r>
            <a:r>
              <a:rPr lang="en-US" dirty="0">
                <a:solidFill>
                  <a:srgbClr val="353535"/>
                </a:solidFill>
              </a:rPr>
              <a:t> pattern to use to distribute the data when you define the table. SQL Data Warehouse supports these </a:t>
            </a:r>
            <a:r>
              <a:rPr lang="en-US" dirty="0" err="1">
                <a:solidFill>
                  <a:srgbClr val="353535"/>
                </a:solidFill>
              </a:rPr>
              <a:t>sharding</a:t>
            </a:r>
            <a:r>
              <a:rPr lang="en-US" dirty="0">
                <a:solidFill>
                  <a:srgbClr val="353535"/>
                </a:solidFill>
              </a:rPr>
              <a:t> patterns: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FB1153A3-EF16-4457-929D-915D3199204D}"/>
              </a:ext>
            </a:extLst>
          </p:cNvPr>
          <p:cNvSpPr/>
          <p:nvPr/>
        </p:nvSpPr>
        <p:spPr>
          <a:xfrm>
            <a:off x="1493837" y="4605232"/>
            <a:ext cx="6216650" cy="923330"/>
          </a:xfrm>
          <a:prstGeom prst="rect">
            <a:avLst/>
          </a:prstGeom>
        </p:spPr>
        <p:txBody>
          <a:bodyPr>
            <a:spAutoFit/>
          </a:bodyPr>
          <a:lstStyle/>
          <a:p>
            <a:pPr marL="342900" indent="-342900">
              <a:buFont typeface="Arial" panose="020B0604020202020204" pitchFamily="34" charset="0"/>
              <a:buChar char="•"/>
              <a:defRPr/>
            </a:pPr>
            <a:r>
              <a:rPr lang="en-US" dirty="0">
                <a:solidFill>
                  <a:srgbClr val="353535"/>
                </a:solidFill>
              </a:rPr>
              <a:t>Hash</a:t>
            </a:r>
          </a:p>
          <a:p>
            <a:pPr marL="342900" indent="-342900">
              <a:buFont typeface="Arial" panose="020B0604020202020204" pitchFamily="34" charset="0"/>
              <a:buChar char="•"/>
              <a:defRPr/>
            </a:pPr>
            <a:r>
              <a:rPr lang="en-US" dirty="0">
                <a:solidFill>
                  <a:srgbClr val="353535"/>
                </a:solidFill>
              </a:rPr>
              <a:t>Round Robin</a:t>
            </a:r>
          </a:p>
          <a:p>
            <a:pPr marL="342900" indent="-342900">
              <a:buFont typeface="Arial" panose="020B0604020202020204" pitchFamily="34" charset="0"/>
              <a:buChar char="•"/>
              <a:defRPr/>
            </a:pPr>
            <a:r>
              <a:rPr lang="en-US" dirty="0">
                <a:solidFill>
                  <a:srgbClr val="353535"/>
                </a:solidFill>
              </a:rPr>
              <a:t>Replicate</a:t>
            </a:r>
          </a:p>
        </p:txBody>
      </p:sp>
    </p:spTree>
    <p:extLst>
      <p:ext uri="{BB962C8B-B14F-4D97-AF65-F5344CB8AC3E}">
        <p14:creationId xmlns:p14="http://schemas.microsoft.com/office/powerpoint/2010/main" val="324406619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Control Node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brain of the data warehouse</a:t>
            </a:r>
          </a:p>
          <a:p>
            <a:pPr marL="342900" lvl="0" indent="-342900">
              <a:buFont typeface="Arial" panose="020B0604020202020204" pitchFamily="34" charset="0"/>
              <a:buChar char="•"/>
              <a:defRPr/>
            </a:pPr>
            <a:r>
              <a:rPr lang="en-US" dirty="0">
                <a:solidFill>
                  <a:srgbClr val="353535"/>
                </a:solidFill>
              </a:rPr>
              <a:t>The front end that interacts with all applications and connections. </a:t>
            </a:r>
          </a:p>
          <a:p>
            <a:pPr marL="342900" lvl="0" indent="-342900">
              <a:buFont typeface="Arial" panose="020B0604020202020204" pitchFamily="34" charset="0"/>
              <a:buChar char="•"/>
              <a:defRPr/>
            </a:pPr>
            <a:r>
              <a:rPr lang="en-US" dirty="0">
                <a:solidFill>
                  <a:srgbClr val="353535"/>
                </a:solidFill>
              </a:rPr>
              <a:t>MPP engine runs on the Control node to optimize and coordinate parallel queries. </a:t>
            </a:r>
          </a:p>
          <a:p>
            <a:pPr marL="342900" lvl="0" indent="-342900">
              <a:buFont typeface="Arial" panose="020B0604020202020204" pitchFamily="34" charset="0"/>
              <a:buChar char="•"/>
              <a:defRPr/>
            </a:pPr>
            <a:r>
              <a:rPr lang="en-US" dirty="0">
                <a:solidFill>
                  <a:srgbClr val="353535"/>
                </a:solidFill>
              </a:rPr>
              <a:t>The Control node transforms a submit a T-SQL query into queries that run against each distribution in parallel.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09910288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Compute Nodes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65110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Provide the computational power. </a:t>
            </a:r>
          </a:p>
          <a:p>
            <a:pPr marL="342900" lvl="0" indent="-342900">
              <a:buFont typeface="Arial" panose="020B0604020202020204" pitchFamily="34" charset="0"/>
              <a:buChar char="•"/>
              <a:defRPr/>
            </a:pPr>
            <a:r>
              <a:rPr lang="en-US" dirty="0">
                <a:solidFill>
                  <a:srgbClr val="353535"/>
                </a:solidFill>
              </a:rPr>
              <a:t>Distributions map to Compute nodes for processing. </a:t>
            </a:r>
          </a:p>
          <a:p>
            <a:pPr marL="342900" lvl="0" indent="-342900">
              <a:buFont typeface="Arial" panose="020B0604020202020204" pitchFamily="34" charset="0"/>
              <a:buChar char="•"/>
              <a:defRPr/>
            </a:pPr>
            <a:r>
              <a:rPr lang="en-US" dirty="0">
                <a:solidFill>
                  <a:srgbClr val="353535"/>
                </a:solidFill>
              </a:rPr>
              <a:t>Scale Up compute resources, SQL Data Warehouse re-maps the distributions to the available Compute nodes which ranges from 1 to 60</a:t>
            </a:r>
          </a:p>
          <a:p>
            <a:pPr marL="342900" lvl="0" indent="-342900">
              <a:buFont typeface="Arial" panose="020B0604020202020204" pitchFamily="34" charset="0"/>
              <a:buChar char="•"/>
              <a:defRPr/>
            </a:pPr>
            <a:r>
              <a:rPr lang="en-US" dirty="0">
                <a:solidFill>
                  <a:srgbClr val="353535"/>
                </a:solidFill>
              </a:rPr>
              <a:t>Each Compute node has a node ID that is visible in system views. </a:t>
            </a:r>
            <a:r>
              <a:rPr lang="en-US" dirty="0">
                <a:hlinkClick r:id="rId3"/>
              </a:rPr>
              <a:t>https://docs.microsoft.com/en-us/sql/relational-databases/system-catalog-views/sql-data-warehouse-and-parallel-data-warehouse-catalog-views?view=aps-pdw-2016-au7</a:t>
            </a:r>
            <a:r>
              <a:rPr lang="en-US" dirty="0"/>
              <a:t> </a:t>
            </a:r>
            <a:endParaRPr lang="en-US" dirty="0">
              <a:solidFill>
                <a:srgbClr val="353535"/>
              </a:solidFill>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4"/>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23614835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Data Movement Service</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157333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data transport technology that coordinates data movement between the Compute nodes.</a:t>
            </a:r>
          </a:p>
          <a:p>
            <a:pPr marL="342900" lvl="0" indent="-342900">
              <a:buFont typeface="Arial" panose="020B0604020202020204" pitchFamily="34" charset="0"/>
              <a:buChar char="•"/>
              <a:defRPr/>
            </a:pPr>
            <a:r>
              <a:rPr lang="en-US" dirty="0">
                <a:solidFill>
                  <a:srgbClr val="353535"/>
                </a:solidFill>
              </a:rPr>
              <a:t>Some queries require data movement to ensure the parallel queries return accurate results.  </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31140421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hash distributed table can deliver the highest query performance for joins and aggregations on large tables.</a:t>
            </a:r>
          </a:p>
          <a:p>
            <a:pPr marL="342900" lvl="0" indent="-342900">
              <a:buFont typeface="Arial" panose="020B0604020202020204" pitchFamily="34" charset="0"/>
              <a:buChar char="•"/>
              <a:defRPr/>
            </a:pPr>
            <a:r>
              <a:rPr lang="en-US" dirty="0">
                <a:solidFill>
                  <a:srgbClr val="353535"/>
                </a:solidFill>
              </a:rPr>
              <a:t>Uses a hash function to deterministically assign each row to one distribution. </a:t>
            </a:r>
          </a:p>
          <a:p>
            <a:pPr marL="342900" lvl="0" indent="-342900">
              <a:buFont typeface="Arial" panose="020B0604020202020204" pitchFamily="34" charset="0"/>
              <a:buChar char="•"/>
              <a:defRPr/>
            </a:pPr>
            <a:r>
              <a:rPr lang="en-US" dirty="0">
                <a:solidFill>
                  <a:srgbClr val="353535"/>
                </a:solidFill>
              </a:rPr>
              <a:t>In the table definition, one of the columns is designated as the distribution column. </a:t>
            </a:r>
          </a:p>
          <a:p>
            <a:pPr marL="342900" lvl="0" indent="-342900">
              <a:buFont typeface="Arial" panose="020B0604020202020204" pitchFamily="34" charset="0"/>
              <a:buChar char="•"/>
              <a:defRPr/>
            </a:pPr>
            <a:r>
              <a:rPr lang="en-US" dirty="0">
                <a:solidFill>
                  <a:srgbClr val="353535"/>
                </a:solidFill>
              </a:rPr>
              <a:t>The hash function uses the values in the distribution column to assign each row to a distribution.</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61712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Hash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4" name="Picture 3">
            <a:extLst>
              <a:ext uri="{FF2B5EF4-FFF2-40B4-BE49-F238E27FC236}">
                <a16:creationId xmlns:a16="http://schemas.microsoft.com/office/drawing/2014/main" id="{30E05197-0A14-4A95-BD79-183280800C7D}"/>
              </a:ext>
            </a:extLst>
          </p:cNvPr>
          <p:cNvPicPr>
            <a:picLocks noChangeAspect="1"/>
          </p:cNvPicPr>
          <p:nvPr/>
        </p:nvPicPr>
        <p:blipFill>
          <a:blip r:embed="rId3"/>
          <a:stretch>
            <a:fillRect/>
          </a:stretch>
        </p:blipFill>
        <p:spPr>
          <a:xfrm>
            <a:off x="6694460" y="1668462"/>
            <a:ext cx="5460507" cy="3271310"/>
          </a:xfrm>
          <a:prstGeom prst="rect">
            <a:avLst/>
          </a:prstGeom>
        </p:spPr>
      </p:pic>
    </p:spTree>
    <p:extLst>
      <p:ext uri="{BB962C8B-B14F-4D97-AF65-F5344CB8AC3E}">
        <p14:creationId xmlns:p14="http://schemas.microsoft.com/office/powerpoint/2010/main" val="407488921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Round-robin table is the simplest table to create and delivers fast performance when used as a staging table for loads.</a:t>
            </a:r>
          </a:p>
          <a:p>
            <a:pPr marL="342900" lvl="0" indent="-342900">
              <a:buFont typeface="Arial" panose="020B0604020202020204" pitchFamily="34" charset="0"/>
              <a:buChar char="•"/>
              <a:defRPr/>
            </a:pPr>
            <a:r>
              <a:rPr lang="en-US" dirty="0">
                <a:solidFill>
                  <a:srgbClr val="353535"/>
                </a:solidFill>
              </a:rPr>
              <a:t>A round-robin distributed table distributes data evenly across the table but without any further optimization. </a:t>
            </a:r>
          </a:p>
          <a:p>
            <a:pPr marL="342900" lvl="0" indent="-342900">
              <a:buFont typeface="Arial" panose="020B0604020202020204" pitchFamily="34" charset="0"/>
              <a:buChar char="•"/>
              <a:defRPr/>
            </a:pPr>
            <a:r>
              <a:rPr lang="en-US" dirty="0">
                <a:solidFill>
                  <a:srgbClr val="353535"/>
                </a:solidFill>
              </a:rPr>
              <a:t>Query performance can often be better with hash distributed tables. </a:t>
            </a:r>
          </a:p>
          <a:p>
            <a:pPr marL="342900" lvl="0" indent="-342900">
              <a:buFont typeface="Arial" panose="020B0604020202020204" pitchFamily="34" charset="0"/>
              <a:buChar char="•"/>
              <a:defRPr/>
            </a:pPr>
            <a:r>
              <a:rPr lang="en-US" dirty="0">
                <a:solidFill>
                  <a:srgbClr val="353535"/>
                </a:solidFill>
              </a:rPr>
              <a:t>Joins on round-robin tables require reshuffling data and this takes additional time.</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98293547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41999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replicated table provides the fastest query performance for small tables.</a:t>
            </a:r>
          </a:p>
          <a:p>
            <a:pPr marL="342900" lvl="0" indent="-342900">
              <a:buFont typeface="Arial" panose="020B0604020202020204" pitchFamily="34" charset="0"/>
              <a:buChar char="•"/>
              <a:defRPr/>
            </a:pPr>
            <a:r>
              <a:rPr lang="en-US" dirty="0">
                <a:solidFill>
                  <a:srgbClr val="353535"/>
                </a:solidFill>
              </a:rPr>
              <a:t>A table that is replicated caches a full copy of the table on each compute node. Consequently, replicating a table removes the need to transfer data among compute nodes before a join or aggregation. Replicated tables are best utilized with small tables. Extra storage is required and there is additional overhead that is incurred when writing data which make large tables impractical.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F7C83A50-4A8B-4A4E-9DAD-049889EE0916}"/>
              </a:ext>
            </a:extLst>
          </p:cNvPr>
          <p:cNvPicPr>
            <a:picLocks noChangeAspect="1"/>
          </p:cNvPicPr>
          <p:nvPr/>
        </p:nvPicPr>
        <p:blipFill>
          <a:blip r:embed="rId3"/>
          <a:stretch>
            <a:fillRect/>
          </a:stretch>
        </p:blipFill>
        <p:spPr>
          <a:xfrm>
            <a:off x="6675437" y="1668462"/>
            <a:ext cx="5213542" cy="3505200"/>
          </a:xfrm>
          <a:prstGeom prst="rect">
            <a:avLst/>
          </a:prstGeom>
        </p:spPr>
      </p:pic>
    </p:spTree>
    <p:extLst>
      <p:ext uri="{BB962C8B-B14F-4D97-AF65-F5344CB8AC3E}">
        <p14:creationId xmlns:p14="http://schemas.microsoft.com/office/powerpoint/2010/main" val="16276354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330601"/>
          </a:xfrm>
          <a:prstGeom prst="rect">
            <a:avLst/>
          </a:prstGeom>
          <a:solidFill>
            <a:schemeClr val="accent1">
              <a:lumMod val="60000"/>
              <a:lumOff val="40000"/>
            </a:schemeClr>
          </a:solidFill>
        </p:spPr>
      </p:pic>
      <p:sp>
        <p:nvSpPr>
          <p:cNvPr id="6" name="矩形 5">
            <a:extLst>
              <a:ext uri="{FF2B5EF4-FFF2-40B4-BE49-F238E27FC236}">
                <a16:creationId xmlns:a16="http://schemas.microsoft.com/office/drawing/2014/main" id="{F91877E5-F922-CC48-A828-7F7844ABFFAE}"/>
              </a:ext>
            </a:extLst>
          </p:cNvPr>
          <p:cNvSpPr/>
          <p:nvPr/>
        </p:nvSpPr>
        <p:spPr bwMode="auto">
          <a:xfrm>
            <a:off x="881" y="-75755"/>
            <a:ext cx="12434711" cy="1399976"/>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601892" y="508022"/>
            <a:ext cx="10768237" cy="4219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Modern Environment will have many tools </a:t>
            </a: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sym typeface="Wingdings" panose="05000000000000000000" pitchFamily="2" charset="2"/>
              </a:rPr>
              <a:t></a:t>
            </a: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 Use the open source tools you like</a:t>
            </a:r>
          </a:p>
        </p:txBody>
      </p:sp>
      <p:sp>
        <p:nvSpPr>
          <p:cNvPr id="76" name="Title 1">
            <a:extLst>
              <a:ext uri="{FF2B5EF4-FFF2-40B4-BE49-F238E27FC236}">
                <a16:creationId xmlns:a16="http://schemas.microsoft.com/office/drawing/2014/main" id="{3845AA41-2B07-4E24-B627-F8D36643050E}"/>
              </a:ext>
            </a:extLst>
          </p:cNvPr>
          <p:cNvSpPr txBox="1">
            <a:spLocks/>
          </p:cNvSpPr>
          <p:nvPr/>
        </p:nvSpPr>
        <p:spPr>
          <a:xfrm>
            <a:off x="600059" y="466302"/>
            <a:ext cx="11239464" cy="56502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dirty="0"/>
          </a:p>
        </p:txBody>
      </p:sp>
      <p:pic>
        <p:nvPicPr>
          <p:cNvPr id="77" name="Picture 76" descr="Image result for nagios">
            <a:extLst>
              <a:ext uri="{FF2B5EF4-FFF2-40B4-BE49-F238E27FC236}">
                <a16:creationId xmlns:a16="http://schemas.microsoft.com/office/drawing/2014/main" id="{32413520-5AC9-489A-8A13-0E7B65D6EE83}"/>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8049" y="1562397"/>
            <a:ext cx="569299" cy="3856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Image result for vagrant">
            <a:extLst>
              <a:ext uri="{FF2B5EF4-FFF2-40B4-BE49-F238E27FC236}">
                <a16:creationId xmlns:a16="http://schemas.microsoft.com/office/drawing/2014/main" id="{A53ED4E3-875F-4170-84CE-A9AF22AF2D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28390" y="1502797"/>
            <a:ext cx="414074" cy="50488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jenkins">
            <a:extLst>
              <a:ext uri="{FF2B5EF4-FFF2-40B4-BE49-F238E27FC236}">
                <a16:creationId xmlns:a16="http://schemas.microsoft.com/office/drawing/2014/main" id="{A20D394D-9683-4C5E-A1E3-ACD906CB30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3510" y="1488243"/>
            <a:ext cx="385893" cy="53399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descr="Image result for grunt">
            <a:extLst>
              <a:ext uri="{FF2B5EF4-FFF2-40B4-BE49-F238E27FC236}">
                <a16:creationId xmlns:a16="http://schemas.microsoft.com/office/drawing/2014/main" id="{C0EEF46C-9420-4493-9DEE-C08682A649C8}"/>
              </a:ext>
            </a:extLst>
          </p:cNvPr>
          <p:cNvPicPr>
            <a:picLocks noChangeAspect="1" noChangeArrowheads="1"/>
          </p:cNvPicPr>
          <p:nvPr/>
        </p:nvPicPr>
        <p:blipFill rotWithShape="1">
          <a:blip r:embed="rId8" cstate="print">
            <a:clrChange>
              <a:clrFrom>
                <a:srgbClr val="FFFEFC"/>
              </a:clrFrom>
              <a:clrTo>
                <a:srgbClr val="FFFEFC">
                  <a:alpha val="0"/>
                </a:srgbClr>
              </a:clrTo>
            </a:clrChange>
            <a:extLst>
              <a:ext uri="{28A0092B-C50C-407E-A947-70E740481C1C}">
                <a14:useLocalDpi xmlns:a14="http://schemas.microsoft.com/office/drawing/2010/main" val="0"/>
              </a:ext>
            </a:extLst>
          </a:blip>
          <a:srcRect/>
          <a:stretch/>
        </p:blipFill>
        <p:spPr bwMode="auto">
          <a:xfrm>
            <a:off x="5590448" y="1521625"/>
            <a:ext cx="404345" cy="46723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Image result for gradle">
            <a:extLst>
              <a:ext uri="{FF2B5EF4-FFF2-40B4-BE49-F238E27FC236}">
                <a16:creationId xmlns:a16="http://schemas.microsoft.com/office/drawing/2014/main" id="{4E72FFAB-0625-4B0A-9091-15F4D300D0A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5836" y="1558055"/>
            <a:ext cx="488644" cy="39437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2" descr="Image result for android">
            <a:extLst>
              <a:ext uri="{FF2B5EF4-FFF2-40B4-BE49-F238E27FC236}">
                <a16:creationId xmlns:a16="http://schemas.microsoft.com/office/drawing/2014/main" id="{69FE00E4-0785-4C10-A22B-56B41F751222}"/>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5523" y="1496030"/>
            <a:ext cx="519019" cy="51842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7">
            <a:extLst>
              <a:ext uri="{FF2B5EF4-FFF2-40B4-BE49-F238E27FC236}">
                <a16:creationId xmlns:a16="http://schemas.microsoft.com/office/drawing/2014/main" id="{6DC8360E-9557-4ACD-AA34-7F8127C215C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95585" y="1540299"/>
            <a:ext cx="263425" cy="42988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14" descr="Image result for xamarin">
            <a:extLst>
              <a:ext uri="{FF2B5EF4-FFF2-40B4-BE49-F238E27FC236}">
                <a16:creationId xmlns:a16="http://schemas.microsoft.com/office/drawing/2014/main" id="{A3087464-5E5A-4F72-8F94-287BA3E2BD4D}"/>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9390053" y="1457193"/>
            <a:ext cx="652850" cy="59609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6" descr="Image result for apache cordova logo">
            <a:extLst>
              <a:ext uri="{FF2B5EF4-FFF2-40B4-BE49-F238E27FC236}">
                <a16:creationId xmlns:a16="http://schemas.microsoft.com/office/drawing/2014/main" id="{398B903C-E2D6-4965-B4F8-6B68E2FF30F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573945" y="1476073"/>
            <a:ext cx="558335" cy="55833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a:extLst>
              <a:ext uri="{FF2B5EF4-FFF2-40B4-BE49-F238E27FC236}">
                <a16:creationId xmlns:a16="http://schemas.microsoft.com/office/drawing/2014/main" id="{EE4FB660-6A4B-4E58-B5E9-533E1C1A6FB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58986" y="2231718"/>
            <a:ext cx="507427" cy="498629"/>
          </a:xfrm>
          <a:prstGeom prst="rect">
            <a:avLst/>
          </a:prstGeom>
        </p:spPr>
      </p:pic>
      <p:pic>
        <p:nvPicPr>
          <p:cNvPr id="87" name="Picture 18" descr="Image result for puppet labs">
            <a:extLst>
              <a:ext uri="{FF2B5EF4-FFF2-40B4-BE49-F238E27FC236}">
                <a16:creationId xmlns:a16="http://schemas.microsoft.com/office/drawing/2014/main" id="{B1732E33-F97D-401B-A9B3-AB622CADADDF}"/>
              </a:ext>
            </a:extLst>
          </p:cNvPr>
          <p:cNvPicPr>
            <a:picLocks noChangeAspect="1" noChangeArrowheads="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610197" y="2183121"/>
            <a:ext cx="568478" cy="5958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0" descr="Image result for saltstack">
            <a:extLst>
              <a:ext uri="{FF2B5EF4-FFF2-40B4-BE49-F238E27FC236}">
                <a16:creationId xmlns:a16="http://schemas.microsoft.com/office/drawing/2014/main" id="{631A00D7-73A4-4F31-8FE0-C4E68CEFEC28}"/>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22461" y="2269424"/>
            <a:ext cx="675798" cy="42321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24F0B97A-1F60-48D5-842C-3FCDDFBC4B71}"/>
              </a:ext>
            </a:extLst>
          </p:cNvPr>
          <p:cNvPicPr>
            <a:picLocks noChangeAspect="1"/>
          </p:cNvPicPr>
          <p:nvPr/>
        </p:nvPicPr>
        <p:blipFill>
          <a:blip r:embed="rId17"/>
          <a:stretch>
            <a:fillRect/>
          </a:stretch>
        </p:blipFill>
        <p:spPr>
          <a:xfrm>
            <a:off x="6605715" y="2289638"/>
            <a:ext cx="382791" cy="382791"/>
          </a:xfrm>
          <a:prstGeom prst="rect">
            <a:avLst/>
          </a:prstGeom>
        </p:spPr>
      </p:pic>
      <p:pic>
        <p:nvPicPr>
          <p:cNvPr id="90" name="Picture 89">
            <a:extLst>
              <a:ext uri="{FF2B5EF4-FFF2-40B4-BE49-F238E27FC236}">
                <a16:creationId xmlns:a16="http://schemas.microsoft.com/office/drawing/2014/main" id="{3A6A9A0A-3784-42A3-92CA-82A74E3EFB92}"/>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5742043" y="2271088"/>
            <a:ext cx="419886" cy="419886"/>
          </a:xfrm>
          <a:prstGeom prst="rect">
            <a:avLst/>
          </a:prstGeom>
        </p:spPr>
      </p:pic>
      <p:pic>
        <p:nvPicPr>
          <p:cNvPr id="91" name="Picture 6" descr="https://evbdn.eventbrite.com/s3-s3/eventlogos/9947961/mistlogo.png">
            <a:extLst>
              <a:ext uri="{FF2B5EF4-FFF2-40B4-BE49-F238E27FC236}">
                <a16:creationId xmlns:a16="http://schemas.microsoft.com/office/drawing/2014/main" id="{35F873B6-A7EB-40F1-8208-F8BFEBA85FEA}"/>
              </a:ext>
            </a:extLst>
          </p:cNvPr>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32290" y="2314952"/>
            <a:ext cx="695058" cy="33216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30" descr="Image result for libcloud">
            <a:extLst>
              <a:ext uri="{FF2B5EF4-FFF2-40B4-BE49-F238E27FC236}">
                <a16:creationId xmlns:a16="http://schemas.microsoft.com/office/drawing/2014/main" id="{0BB77005-4E9E-46FD-80C3-DE700DFA7B0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71133" y="2200604"/>
            <a:ext cx="560856" cy="56085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32" descr="Image result for terraform hashicorp">
            <a:extLst>
              <a:ext uri="{FF2B5EF4-FFF2-40B4-BE49-F238E27FC236}">
                <a16:creationId xmlns:a16="http://schemas.microsoft.com/office/drawing/2014/main" id="{BF5C73DB-8F57-4EF4-8A9F-D7EB1DCA6E5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75775" y="2263774"/>
            <a:ext cx="434516" cy="43451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34" descr="Image result for SCALR">
            <a:extLst>
              <a:ext uri="{FF2B5EF4-FFF2-40B4-BE49-F238E27FC236}">
                <a16:creationId xmlns:a16="http://schemas.microsoft.com/office/drawing/2014/main" id="{FEC2CAA3-E5A9-4C3A-B444-6BFA1EC8952C}"/>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454077" y="2393609"/>
            <a:ext cx="657922" cy="17484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https://encrypted-tbn3.gstatic.com/images?q=tbn:ANd9GcQgAB8I4GUYPGAuHqEufTpFML_JWZior9mwUJP3P5Tro4I_bcL5">
            <a:extLst>
              <a:ext uri="{FF2B5EF4-FFF2-40B4-BE49-F238E27FC236}">
                <a16:creationId xmlns:a16="http://schemas.microsoft.com/office/drawing/2014/main" id="{47A21257-5113-4454-9132-2500D01B333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732021" y="3067892"/>
            <a:ext cx="361357" cy="366458"/>
          </a:xfrm>
          <a:prstGeom prst="rect">
            <a:avLst/>
          </a:prstGeom>
          <a:extLst>
            <a:ext uri="{909E8E84-426E-40DD-AFC4-6F175D3DCCD1}">
              <a14:hiddenFill xmlns:a14="http://schemas.microsoft.com/office/drawing/2010/main">
                <a:solidFill>
                  <a:srgbClr val="FFFFFF"/>
                </a:solidFill>
              </a14:hiddenFill>
            </a:ext>
          </a:extLst>
        </p:spPr>
      </p:pic>
      <p:pic>
        <p:nvPicPr>
          <p:cNvPr id="96" name="Picture 95">
            <a:extLst>
              <a:ext uri="{FF2B5EF4-FFF2-40B4-BE49-F238E27FC236}">
                <a16:creationId xmlns:a16="http://schemas.microsoft.com/office/drawing/2014/main" id="{92FE57F5-DF8B-4E2C-A328-D299A66077B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688373" y="3060791"/>
            <a:ext cx="533774" cy="380658"/>
          </a:xfrm>
          <a:prstGeom prst="rect">
            <a:avLst/>
          </a:prstGeom>
        </p:spPr>
      </p:pic>
      <p:pic>
        <p:nvPicPr>
          <p:cNvPr id="97" name="Picture 38" descr="Image result for new drupal logo">
            <a:extLst>
              <a:ext uri="{FF2B5EF4-FFF2-40B4-BE49-F238E27FC236}">
                <a16:creationId xmlns:a16="http://schemas.microsoft.com/office/drawing/2014/main" id="{59752BCE-6293-4066-9CFB-711AF90E248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817142" y="3010329"/>
            <a:ext cx="469380" cy="48158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0" descr="Image result for apprenda logo">
            <a:extLst>
              <a:ext uri="{FF2B5EF4-FFF2-40B4-BE49-F238E27FC236}">
                <a16:creationId xmlns:a16="http://schemas.microsoft.com/office/drawing/2014/main" id="{1BA4F3FE-2F34-417A-917B-9196627A9F10}"/>
              </a:ext>
            </a:extLst>
          </p:cNvPr>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8672" y="2939231"/>
            <a:ext cx="623779" cy="62377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2" descr="Image result for jelastic">
            <a:extLst>
              <a:ext uri="{FF2B5EF4-FFF2-40B4-BE49-F238E27FC236}">
                <a16:creationId xmlns:a16="http://schemas.microsoft.com/office/drawing/2014/main" id="{648A739A-60DA-4AC8-AC1B-73CD07B8A070}"/>
              </a:ext>
            </a:extLst>
          </p:cNvPr>
          <p:cNvPicPr>
            <a:picLocks noChangeAspect="1" noChangeArrowheads="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7447" y="2970747"/>
            <a:ext cx="560747" cy="5607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9">
            <a:extLst>
              <a:ext uri="{FF2B5EF4-FFF2-40B4-BE49-F238E27FC236}">
                <a16:creationId xmlns:a16="http://schemas.microsoft.com/office/drawing/2014/main" id="{27DB7F39-CF34-42E4-9E81-330752CAF16A}"/>
              </a:ext>
            </a:extLst>
          </p:cNvPr>
          <p:cNvPicPr>
            <a:picLocks noChangeAspect="1"/>
          </p:cNvPicPr>
          <p:nvPr/>
        </p:nvPicPr>
        <p:blipFill>
          <a:blip r:embed="rId28">
            <a:clrChange>
              <a:clrFrom>
                <a:srgbClr val="F7F7F7"/>
              </a:clrFrom>
              <a:clrTo>
                <a:srgbClr val="F7F7F7">
                  <a:alpha val="0"/>
                </a:srgbClr>
              </a:clrTo>
            </a:clrChange>
          </a:blip>
          <a:stretch>
            <a:fillRect/>
          </a:stretch>
        </p:blipFill>
        <p:spPr>
          <a:xfrm>
            <a:off x="10644006" y="3057555"/>
            <a:ext cx="396243" cy="387133"/>
          </a:xfrm>
          <a:prstGeom prst="rect">
            <a:avLst/>
          </a:prstGeom>
        </p:spPr>
      </p:pic>
      <p:pic>
        <p:nvPicPr>
          <p:cNvPr id="101" name="Picture 100">
            <a:extLst>
              <a:ext uri="{FF2B5EF4-FFF2-40B4-BE49-F238E27FC236}">
                <a16:creationId xmlns:a16="http://schemas.microsoft.com/office/drawing/2014/main" id="{B7A75605-5ADA-4DA9-A742-8C0A2C8E77CB}"/>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5881519" y="3032162"/>
            <a:ext cx="432157" cy="437919"/>
          </a:xfrm>
          <a:prstGeom prst="rect">
            <a:avLst/>
          </a:prstGeom>
        </p:spPr>
      </p:pic>
      <p:pic>
        <p:nvPicPr>
          <p:cNvPr id="102" name="Picture 101">
            <a:extLst>
              <a:ext uri="{FF2B5EF4-FFF2-40B4-BE49-F238E27FC236}">
                <a16:creationId xmlns:a16="http://schemas.microsoft.com/office/drawing/2014/main" id="{708DE1B8-335F-478D-B5BA-A871347CF51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724473" y="3977355"/>
            <a:ext cx="507212" cy="141552"/>
          </a:xfrm>
          <a:prstGeom prst="rect">
            <a:avLst/>
          </a:prstGeom>
        </p:spPr>
      </p:pic>
      <p:pic>
        <p:nvPicPr>
          <p:cNvPr id="103" name="Picture 102">
            <a:extLst>
              <a:ext uri="{FF2B5EF4-FFF2-40B4-BE49-F238E27FC236}">
                <a16:creationId xmlns:a16="http://schemas.microsoft.com/office/drawing/2014/main" id="{F8240FDE-BD75-45E3-AD13-08DBA3AE0DD6}"/>
              </a:ext>
            </a:extLst>
          </p:cNvPr>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1861" y="3974084"/>
            <a:ext cx="632771" cy="148095"/>
          </a:xfrm>
          <a:prstGeom prst="rect">
            <a:avLst/>
          </a:prstGeom>
        </p:spPr>
      </p:pic>
      <p:pic>
        <p:nvPicPr>
          <p:cNvPr id="104" name="Picture 103" descr="File:Python-logo-notext.svg">
            <a:extLst>
              <a:ext uri="{FF2B5EF4-FFF2-40B4-BE49-F238E27FC236}">
                <a16:creationId xmlns:a16="http://schemas.microsoft.com/office/drawing/2014/main" id="{36749C35-F207-4A65-BD6D-2D3A161F9A59}"/>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819144" y="3841958"/>
            <a:ext cx="412347" cy="412347"/>
          </a:xfrm>
          <a:prstGeom prst="rect">
            <a:avLst/>
          </a:prstGeom>
        </p:spPr>
      </p:pic>
      <p:pic>
        <p:nvPicPr>
          <p:cNvPr id="105" name="Picture 104">
            <a:extLst>
              <a:ext uri="{FF2B5EF4-FFF2-40B4-BE49-F238E27FC236}">
                <a16:creationId xmlns:a16="http://schemas.microsoft.com/office/drawing/2014/main" id="{B475DA45-4CD9-4E53-BAB3-0E8CF51E1F57}"/>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688383" y="3927709"/>
            <a:ext cx="448632" cy="240845"/>
          </a:xfrm>
          <a:prstGeom prst="rect">
            <a:avLst/>
          </a:prstGeom>
        </p:spPr>
      </p:pic>
      <p:pic>
        <p:nvPicPr>
          <p:cNvPr id="106" name="Picture 44" descr="Image result for javascript logo">
            <a:extLst>
              <a:ext uri="{FF2B5EF4-FFF2-40B4-BE49-F238E27FC236}">
                <a16:creationId xmlns:a16="http://schemas.microsoft.com/office/drawing/2014/main" id="{4E7661B1-D731-4041-9F08-360B1417273C}"/>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818948" y="3839690"/>
            <a:ext cx="416883" cy="41688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6" descr="Image result for ruby">
            <a:extLst>
              <a:ext uri="{FF2B5EF4-FFF2-40B4-BE49-F238E27FC236}">
                <a16:creationId xmlns:a16="http://schemas.microsoft.com/office/drawing/2014/main" id="{665EA673-690B-447F-B6AD-90388379883B}"/>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823291" y="3843801"/>
            <a:ext cx="355980" cy="40866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24576028-0A88-4C98-B44F-E06CC2195DB7}"/>
              </a:ext>
            </a:extLst>
          </p:cNvPr>
          <p:cNvPicPr>
            <a:picLocks noChangeAspect="1"/>
          </p:cNvPicPr>
          <p:nvPr/>
        </p:nvPicPr>
        <p:blipFill>
          <a:blip r:embed="rId36"/>
          <a:stretch>
            <a:fillRect/>
          </a:stretch>
        </p:blipFill>
        <p:spPr>
          <a:xfrm>
            <a:off x="8646736" y="4692775"/>
            <a:ext cx="360666" cy="368448"/>
          </a:xfrm>
          <a:prstGeom prst="rect">
            <a:avLst/>
          </a:prstGeom>
        </p:spPr>
      </p:pic>
      <p:pic>
        <p:nvPicPr>
          <p:cNvPr id="109" name="Picture 50" descr="Image result for hadoop logo">
            <a:extLst>
              <a:ext uri="{FF2B5EF4-FFF2-40B4-BE49-F238E27FC236}">
                <a16:creationId xmlns:a16="http://schemas.microsoft.com/office/drawing/2014/main" id="{F10A82DF-58B2-4EA7-BA27-3EE36F96C61D}"/>
              </a:ext>
            </a:extLst>
          </p:cNvPr>
          <p:cNvPicPr>
            <a:picLocks noChangeAspect="1" noChangeArrowheads="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1598" y="4637838"/>
            <a:ext cx="682202" cy="47832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52" descr="Image result for redis">
            <a:extLst>
              <a:ext uri="{FF2B5EF4-FFF2-40B4-BE49-F238E27FC236}">
                <a16:creationId xmlns:a16="http://schemas.microsoft.com/office/drawing/2014/main" id="{C936D57F-9D2B-4F17-85E6-D03634174567}"/>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671315" y="4637384"/>
            <a:ext cx="567706" cy="47923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54" descr="Image result for cleardb">
            <a:extLst>
              <a:ext uri="{FF2B5EF4-FFF2-40B4-BE49-F238E27FC236}">
                <a16:creationId xmlns:a16="http://schemas.microsoft.com/office/drawing/2014/main" id="{FFEC3BD0-E038-477C-A0F0-469DAE62E7C8}"/>
              </a:ext>
            </a:extLst>
          </p:cNvPr>
          <p:cNvPicPr>
            <a:picLocks noChangeAspect="1" noChangeArrowheads="1"/>
          </p:cNvPicPr>
          <p:nvPr/>
        </p:nvPicPr>
        <p:blipFill>
          <a:blip r:embed="rId39" cstate="print">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4656536" y="4681969"/>
            <a:ext cx="390063" cy="3900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56" descr="Image result for cloudera">
            <a:extLst>
              <a:ext uri="{FF2B5EF4-FFF2-40B4-BE49-F238E27FC236}">
                <a16:creationId xmlns:a16="http://schemas.microsoft.com/office/drawing/2014/main" id="{BF8165C7-37B3-4F1C-BB9E-AAC2DFEA76DA}"/>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5464112" y="4797124"/>
            <a:ext cx="658777" cy="15975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58" descr="Image result for mySQL">
            <a:extLst>
              <a:ext uri="{FF2B5EF4-FFF2-40B4-BE49-F238E27FC236}">
                <a16:creationId xmlns:a16="http://schemas.microsoft.com/office/drawing/2014/main" id="{18503217-1584-4D69-B3C8-0110350444B9}"/>
              </a:ext>
            </a:extLst>
          </p:cNvPr>
          <p:cNvPicPr>
            <a:picLocks noChangeAspect="1" noChangeArrowheads="1"/>
          </p:cNvPicPr>
          <p:nvPr/>
        </p:nvPicPr>
        <p:blipFill rotWithShape="1">
          <a:blip r:embed="rId41" cstate="print">
            <a:extLst>
              <a:ext uri="{28A0092B-C50C-407E-A947-70E740481C1C}">
                <a14:useLocalDpi xmlns:a14="http://schemas.microsoft.com/office/drawing/2010/main" val="0"/>
              </a:ext>
            </a:extLst>
          </a:blip>
          <a:srcRect/>
          <a:stretch/>
        </p:blipFill>
        <p:spPr bwMode="auto">
          <a:xfrm>
            <a:off x="6540405" y="4678852"/>
            <a:ext cx="597356" cy="39629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0" descr="Image result for mongodb">
            <a:extLst>
              <a:ext uri="{FF2B5EF4-FFF2-40B4-BE49-F238E27FC236}">
                <a16:creationId xmlns:a16="http://schemas.microsoft.com/office/drawing/2014/main" id="{5600AA7C-E8CF-4445-B9DA-055BF7B3C01B}"/>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555276" y="4785474"/>
            <a:ext cx="673947" cy="18305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2" descr="Image result for couchbase">
            <a:extLst>
              <a:ext uri="{FF2B5EF4-FFF2-40B4-BE49-F238E27FC236}">
                <a16:creationId xmlns:a16="http://schemas.microsoft.com/office/drawing/2014/main" id="{7139FFD9-3515-44B6-BE2A-D2280C28C653}"/>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9424919" y="4681520"/>
            <a:ext cx="684179" cy="390959"/>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a:extLst>
              <a:ext uri="{FF2B5EF4-FFF2-40B4-BE49-F238E27FC236}">
                <a16:creationId xmlns:a16="http://schemas.microsoft.com/office/drawing/2014/main" id="{F7E99B37-AF2B-453F-A9A8-1DBBBE37441A}"/>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4985289" y="5444908"/>
            <a:ext cx="534809" cy="325449"/>
          </a:xfrm>
          <a:prstGeom prst="rect">
            <a:avLst/>
          </a:prstGeom>
        </p:spPr>
      </p:pic>
      <p:pic>
        <p:nvPicPr>
          <p:cNvPr id="117" name="Picture 116">
            <a:extLst>
              <a:ext uri="{FF2B5EF4-FFF2-40B4-BE49-F238E27FC236}">
                <a16:creationId xmlns:a16="http://schemas.microsoft.com/office/drawing/2014/main" id="{1AA0D518-BF8A-4101-94E0-FA15046734D8}"/>
              </a:ext>
            </a:extLst>
          </p:cNvPr>
          <p:cNvPicPr>
            <a:picLocks noChangeAspect="1"/>
          </p:cNvPicPr>
          <p:nvPr/>
        </p:nvPicPr>
        <p:blipFill>
          <a:blip r:embed="rId45"/>
          <a:stretch>
            <a:fillRect/>
          </a:stretch>
        </p:blipFill>
        <p:spPr>
          <a:xfrm>
            <a:off x="3483648" y="5421548"/>
            <a:ext cx="376761" cy="372166"/>
          </a:xfrm>
          <a:prstGeom prst="rect">
            <a:avLst/>
          </a:prstGeom>
        </p:spPr>
      </p:pic>
      <p:pic>
        <p:nvPicPr>
          <p:cNvPr id="118" name="Picture 4" descr="https://www.debian.org/logos/openlogo-nd-100.png">
            <a:extLst>
              <a:ext uri="{FF2B5EF4-FFF2-40B4-BE49-F238E27FC236}">
                <a16:creationId xmlns:a16="http://schemas.microsoft.com/office/drawing/2014/main" id="{6FF9BBB2-096E-47C2-8223-EDF0809A5EEF}"/>
              </a:ext>
            </a:extLst>
          </p:cNvPr>
          <p:cNvPicPr>
            <a:picLocks noChangeAspect="1" noChangeArrowheads="1"/>
          </p:cNvPicPr>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4186" y="5399017"/>
            <a:ext cx="339840" cy="417231"/>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4" descr="Image result for linux">
            <a:extLst>
              <a:ext uri="{FF2B5EF4-FFF2-40B4-BE49-F238E27FC236}">
                <a16:creationId xmlns:a16="http://schemas.microsoft.com/office/drawing/2014/main" id="{05EFCDD2-15A6-438E-8A38-14235E3431F1}"/>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2715838" y="5375335"/>
            <a:ext cx="393723" cy="464592"/>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6" descr="Image result for redhat logo">
            <a:extLst>
              <a:ext uri="{FF2B5EF4-FFF2-40B4-BE49-F238E27FC236}">
                <a16:creationId xmlns:a16="http://schemas.microsoft.com/office/drawing/2014/main" id="{EFE493E8-C4A3-483B-9C95-560D59019908}"/>
              </a:ext>
            </a:extLst>
          </p:cNvPr>
          <p:cNvPicPr>
            <a:picLocks noChangeAspect="1" noChangeArrowheads="1"/>
          </p:cNvPicPr>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4494" y="5400444"/>
            <a:ext cx="376707" cy="414377"/>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68" descr="Image result for bitnami">
            <a:extLst>
              <a:ext uri="{FF2B5EF4-FFF2-40B4-BE49-F238E27FC236}">
                <a16:creationId xmlns:a16="http://schemas.microsoft.com/office/drawing/2014/main" id="{1862816E-3506-4208-B04A-CD51ADDD0DD2}"/>
              </a:ext>
            </a:extLst>
          </p:cNvPr>
          <p:cNvPicPr>
            <a:picLocks noChangeAspect="1" noChangeArrowheads="1"/>
          </p:cNvPicPr>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8111" y="5332284"/>
            <a:ext cx="550696" cy="550696"/>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70" descr="Image result for oracle linux">
            <a:extLst>
              <a:ext uri="{FF2B5EF4-FFF2-40B4-BE49-F238E27FC236}">
                <a16:creationId xmlns:a16="http://schemas.microsoft.com/office/drawing/2014/main" id="{643314A5-802B-4E31-815B-54F2A9C648E1}"/>
              </a:ext>
            </a:extLst>
          </p:cNvPr>
          <p:cNvPicPr>
            <a:picLocks noChangeAspect="1" noChangeArrowheads="1"/>
          </p:cNvPicPr>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32895" y="5447506"/>
            <a:ext cx="664746" cy="320252"/>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72" descr="Image result for freebsd">
            <a:extLst>
              <a:ext uri="{FF2B5EF4-FFF2-40B4-BE49-F238E27FC236}">
                <a16:creationId xmlns:a16="http://schemas.microsoft.com/office/drawing/2014/main" id="{6013D790-A401-44B5-A2F8-33877E363B25}"/>
              </a:ext>
            </a:extLst>
          </p:cNvPr>
          <p:cNvPicPr>
            <a:picLocks noChangeAspect="1" noChangeArrowheads="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71726" y="5386672"/>
            <a:ext cx="657614" cy="44191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74" descr="Image result for docker">
            <a:extLst>
              <a:ext uri="{FF2B5EF4-FFF2-40B4-BE49-F238E27FC236}">
                <a16:creationId xmlns:a16="http://schemas.microsoft.com/office/drawing/2014/main" id="{F6BEEF87-EFE7-40BF-8C14-257A63947BCE}"/>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9603427" y="5322006"/>
            <a:ext cx="640278" cy="571253"/>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a:extLst>
              <a:ext uri="{FF2B5EF4-FFF2-40B4-BE49-F238E27FC236}">
                <a16:creationId xmlns:a16="http://schemas.microsoft.com/office/drawing/2014/main" id="{0F35D4A6-6B06-4563-937A-9B02E7FB919B}"/>
              </a:ext>
            </a:extLst>
          </p:cNvPr>
          <p:cNvSpPr txBox="1"/>
          <p:nvPr/>
        </p:nvSpPr>
        <p:spPr>
          <a:xfrm>
            <a:off x="731660" y="3107282"/>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Applications</a:t>
            </a:r>
          </a:p>
        </p:txBody>
      </p:sp>
      <p:sp>
        <p:nvSpPr>
          <p:cNvPr id="126" name="TextBox 125">
            <a:extLst>
              <a:ext uri="{FF2B5EF4-FFF2-40B4-BE49-F238E27FC236}">
                <a16:creationId xmlns:a16="http://schemas.microsoft.com/office/drawing/2014/main" id="{56A8F807-9627-429C-9662-6ED7B5AFD456}"/>
              </a:ext>
            </a:extLst>
          </p:cNvPr>
          <p:cNvSpPr txBox="1"/>
          <p:nvPr/>
        </p:nvSpPr>
        <p:spPr>
          <a:xfrm>
            <a:off x="750252" y="5463793"/>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Infrastructure</a:t>
            </a:r>
          </a:p>
        </p:txBody>
      </p:sp>
      <p:sp>
        <p:nvSpPr>
          <p:cNvPr id="127" name="TextBox 126">
            <a:extLst>
              <a:ext uri="{FF2B5EF4-FFF2-40B4-BE49-F238E27FC236}">
                <a16:creationId xmlns:a16="http://schemas.microsoft.com/office/drawing/2014/main" id="{03E4A43A-D456-4F3C-9550-234AF725F9A0}"/>
              </a:ext>
            </a:extLst>
          </p:cNvPr>
          <p:cNvSpPr txBox="1"/>
          <p:nvPr/>
        </p:nvSpPr>
        <p:spPr>
          <a:xfrm>
            <a:off x="750252" y="2337194"/>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Management</a:t>
            </a:r>
          </a:p>
        </p:txBody>
      </p:sp>
      <p:sp>
        <p:nvSpPr>
          <p:cNvPr id="128" name="TextBox 127">
            <a:extLst>
              <a:ext uri="{FF2B5EF4-FFF2-40B4-BE49-F238E27FC236}">
                <a16:creationId xmlns:a16="http://schemas.microsoft.com/office/drawing/2014/main" id="{0BBAA130-6B8E-4148-BB51-2455168CF7B6}"/>
              </a:ext>
            </a:extLst>
          </p:cNvPr>
          <p:cNvSpPr txBox="1"/>
          <p:nvPr/>
        </p:nvSpPr>
        <p:spPr>
          <a:xfrm>
            <a:off x="750252" y="4636406"/>
            <a:ext cx="1553797"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Databases &amp;</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middleware</a:t>
            </a:r>
          </a:p>
        </p:txBody>
      </p:sp>
      <p:sp>
        <p:nvSpPr>
          <p:cNvPr id="129" name="TextBox 128">
            <a:extLst>
              <a:ext uri="{FF2B5EF4-FFF2-40B4-BE49-F238E27FC236}">
                <a16:creationId xmlns:a16="http://schemas.microsoft.com/office/drawing/2014/main" id="{D91D7AF5-2956-49FB-BD48-368B8F3DACD3}"/>
              </a:ext>
            </a:extLst>
          </p:cNvPr>
          <p:cNvSpPr txBox="1"/>
          <p:nvPr/>
        </p:nvSpPr>
        <p:spPr>
          <a:xfrm>
            <a:off x="750255" y="3807537"/>
            <a:ext cx="1709651"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 frameworks</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&amp; tools</a:t>
            </a:r>
          </a:p>
        </p:txBody>
      </p:sp>
      <p:sp>
        <p:nvSpPr>
          <p:cNvPr id="130" name="TextBox 129">
            <a:extLst>
              <a:ext uri="{FF2B5EF4-FFF2-40B4-BE49-F238E27FC236}">
                <a16:creationId xmlns:a16="http://schemas.microsoft.com/office/drawing/2014/main" id="{E708DFD1-2339-416F-BA74-B02BFF010DA2}"/>
              </a:ext>
            </a:extLst>
          </p:cNvPr>
          <p:cNvSpPr txBox="1"/>
          <p:nvPr/>
        </p:nvSpPr>
        <p:spPr>
          <a:xfrm>
            <a:off x="750252" y="1611401"/>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DevOps</a:t>
            </a:r>
          </a:p>
        </p:txBody>
      </p:sp>
      <p:pic>
        <p:nvPicPr>
          <p:cNvPr id="131" name="Picture 130">
            <a:extLst>
              <a:ext uri="{FF2B5EF4-FFF2-40B4-BE49-F238E27FC236}">
                <a16:creationId xmlns:a16="http://schemas.microsoft.com/office/drawing/2014/main" id="{8677509E-1C65-45F4-B988-8DB633DEB64B}"/>
              </a:ext>
            </a:extLst>
          </p:cNvPr>
          <p:cNvPicPr>
            <a:picLocks noChangeAspect="1"/>
          </p:cNvPicPr>
          <p:nvPr/>
        </p:nvPicPr>
        <p:blipFill>
          <a:blip r:embed="rId53">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10526614" y="4611246"/>
            <a:ext cx="652999" cy="531509"/>
          </a:xfrm>
          <a:prstGeom prst="rect">
            <a:avLst/>
          </a:prstGeom>
        </p:spPr>
      </p:pic>
      <p:pic>
        <p:nvPicPr>
          <p:cNvPr id="132" name="Picture 131">
            <a:extLst>
              <a:ext uri="{FF2B5EF4-FFF2-40B4-BE49-F238E27FC236}">
                <a16:creationId xmlns:a16="http://schemas.microsoft.com/office/drawing/2014/main" id="{4015890E-22FB-414D-B282-540A64629C14}"/>
              </a:ext>
            </a:extLst>
          </p:cNvPr>
          <p:cNvPicPr>
            <a:picLocks noChangeAspect="1"/>
          </p:cNvPicPr>
          <p:nvPr/>
        </p:nvPicPr>
        <p:blipFill>
          <a:blip r:embed="rId5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83188" y="3094246"/>
            <a:ext cx="765818" cy="313748"/>
          </a:xfrm>
          <a:prstGeom prst="rect">
            <a:avLst/>
          </a:prstGeom>
        </p:spPr>
      </p:pic>
      <p:pic>
        <p:nvPicPr>
          <p:cNvPr id="133" name="Picture 132">
            <a:extLst>
              <a:ext uri="{FF2B5EF4-FFF2-40B4-BE49-F238E27FC236}">
                <a16:creationId xmlns:a16="http://schemas.microsoft.com/office/drawing/2014/main" id="{567BB55C-FC8E-42DD-801F-6CF9AEFA3F4F}"/>
              </a:ext>
            </a:extLst>
          </p:cNvPr>
          <p:cNvPicPr>
            <a:picLocks noChangeAspect="1"/>
          </p:cNvPicPr>
          <p:nvPr/>
        </p:nvPicPr>
        <p:blipFill>
          <a:blip r:embed="rId55">
            <a:clrChange>
              <a:clrFrom>
                <a:srgbClr val="FFFEFF"/>
              </a:clrFrom>
              <a:clrTo>
                <a:srgbClr val="FFFEFF">
                  <a:alpha val="0"/>
                </a:srgbClr>
              </a:clrTo>
            </a:clrChange>
            <a:extLst>
              <a:ext uri="{28A0092B-C50C-407E-A947-70E740481C1C}">
                <a14:useLocalDpi xmlns:a14="http://schemas.microsoft.com/office/drawing/2010/main" val="0"/>
              </a:ext>
            </a:extLst>
          </a:blip>
          <a:stretch>
            <a:fillRect/>
          </a:stretch>
        </p:blipFill>
        <p:spPr>
          <a:xfrm>
            <a:off x="10617798" y="5326725"/>
            <a:ext cx="561815" cy="561815"/>
          </a:xfrm>
          <a:prstGeom prst="rect">
            <a:avLst/>
          </a:prstGeom>
        </p:spPr>
      </p:pic>
      <p:pic>
        <p:nvPicPr>
          <p:cNvPr id="134" name="Picture 133">
            <a:extLst>
              <a:ext uri="{FF2B5EF4-FFF2-40B4-BE49-F238E27FC236}">
                <a16:creationId xmlns:a16="http://schemas.microsoft.com/office/drawing/2014/main" id="{C6297E49-926C-40D0-BCAB-0D4718D678E1}"/>
              </a:ext>
            </a:extLst>
          </p:cNvPr>
          <p:cNvPicPr>
            <a:picLocks noChangeAspect="1"/>
          </p:cNvPicPr>
          <p:nvPr/>
        </p:nvPicPr>
        <p:blipFill>
          <a:blip r:embed="rId56" cstate="print">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10542088" y="3755699"/>
            <a:ext cx="610451" cy="584862"/>
          </a:xfrm>
          <a:prstGeom prst="rect">
            <a:avLst/>
          </a:prstGeom>
        </p:spPr>
      </p:pic>
      <p:pic>
        <p:nvPicPr>
          <p:cNvPr id="135" name="Picture 134" descr="A close up of a sign&#10;&#10;Description generated with high confidence">
            <a:extLst>
              <a:ext uri="{FF2B5EF4-FFF2-40B4-BE49-F238E27FC236}">
                <a16:creationId xmlns:a16="http://schemas.microsoft.com/office/drawing/2014/main" id="{757DE29C-5AEE-47B6-B6F9-9187B586D320}"/>
              </a:ext>
            </a:extLst>
          </p:cNvPr>
          <p:cNvPicPr>
            <a:picLocks noChangeAspect="1"/>
          </p:cNvPicPr>
          <p:nvPr/>
        </p:nvPicPr>
        <p:blipFill>
          <a:blip r:embed="rId57"/>
          <a:stretch>
            <a:fillRect/>
          </a:stretch>
        </p:blipFill>
        <p:spPr>
          <a:xfrm>
            <a:off x="7766730" y="3790772"/>
            <a:ext cx="967671" cy="514718"/>
          </a:xfrm>
          <a:prstGeom prst="rect">
            <a:avLst/>
          </a:prstGeom>
        </p:spPr>
      </p:pic>
      <p:cxnSp>
        <p:nvCxnSpPr>
          <p:cNvPr id="136" name="Straight Connector 135">
            <a:extLst>
              <a:ext uri="{FF2B5EF4-FFF2-40B4-BE49-F238E27FC236}">
                <a16:creationId xmlns:a16="http://schemas.microsoft.com/office/drawing/2014/main" id="{E99D7DCF-9A6F-4A54-946E-9C778C5F1DB3}"/>
              </a:ext>
            </a:extLst>
          </p:cNvPr>
          <p:cNvCxnSpPr/>
          <p:nvPr/>
        </p:nvCxnSpPr>
        <p:spPr>
          <a:xfrm>
            <a:off x="2459905" y="2116155"/>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B78864-0B1B-4E5D-87C8-EB4B92175E1B}"/>
              </a:ext>
            </a:extLst>
          </p:cNvPr>
          <p:cNvCxnSpPr/>
          <p:nvPr/>
        </p:nvCxnSpPr>
        <p:spPr>
          <a:xfrm>
            <a:off x="2459905" y="2877356"/>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1AE2C47-508A-43F8-8D15-4640ACF25B10}"/>
              </a:ext>
            </a:extLst>
          </p:cNvPr>
          <p:cNvCxnSpPr/>
          <p:nvPr/>
        </p:nvCxnSpPr>
        <p:spPr>
          <a:xfrm>
            <a:off x="2459905" y="3651244"/>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F6940C6-2EAE-4C83-B96B-C2FD04A49D4F}"/>
              </a:ext>
            </a:extLst>
          </p:cNvPr>
          <p:cNvCxnSpPr/>
          <p:nvPr/>
        </p:nvCxnSpPr>
        <p:spPr>
          <a:xfrm>
            <a:off x="2459905" y="4456848"/>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30D5CFB-1D8D-4A73-B860-B2DE7169CCE1}"/>
              </a:ext>
            </a:extLst>
          </p:cNvPr>
          <p:cNvCxnSpPr/>
          <p:nvPr/>
        </p:nvCxnSpPr>
        <p:spPr>
          <a:xfrm>
            <a:off x="2459905" y="5220680"/>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3801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Straight Connector 2"/>
          <p:cNvCxnSpPr/>
          <p:nvPr/>
        </p:nvCxnSpPr>
        <p:spPr>
          <a:xfrm flipV="1">
            <a:off x="294246" y="1555300"/>
            <a:ext cx="10819872" cy="4909332"/>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345482" y="791004"/>
            <a:ext cx="5903066" cy="5564862"/>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632" kern="0" err="1">
                <a:solidFill>
                  <a:srgbClr val="FFFFFF"/>
                </a:solidFill>
                <a:latin typeface="Segoe UI"/>
              </a:rPr>
              <a:t>Hy</a:t>
            </a:r>
            <a:endParaRPr lang="en-US" sz="1632" kern="0">
              <a:solidFill>
                <a:srgbClr val="FFFFFF"/>
              </a:solidFill>
              <a:latin typeface="Segoe UI"/>
            </a:endParaRPr>
          </a:p>
        </p:txBody>
      </p:sp>
      <p:sp>
        <p:nvSpPr>
          <p:cNvPr id="59" name="Rectangle 58"/>
          <p:cNvSpPr/>
          <p:nvPr/>
        </p:nvSpPr>
        <p:spPr>
          <a:xfrm>
            <a:off x="10470207" y="2784815"/>
            <a:ext cx="1659933" cy="610696"/>
          </a:xfrm>
          <a:prstGeom prst="rect">
            <a:avLst/>
          </a:prstGeom>
          <a:solidFill>
            <a:srgbClr val="33CC33"/>
          </a:solidFill>
          <a:ln w="9525" cap="flat" cmpd="sng" algn="ctr">
            <a:noFill/>
            <a:prstDash val="solid"/>
          </a:ln>
          <a:effectLst/>
        </p:spPr>
        <p:txBody>
          <a:bodyPr lIns="0" rIns="0" rtlCol="0" anchor="ctr" anchorCtr="0"/>
          <a:lstStyle/>
          <a:p>
            <a:pPr marL="509490" algn="ctr" defTabSz="1242299">
              <a:defRPr/>
            </a:pPr>
            <a:r>
              <a:rPr lang="en-US" sz="1632" kern="0">
                <a:solidFill>
                  <a:srgbClr val="262626"/>
                </a:solidFill>
                <a:latin typeface="Segoe UI"/>
                <a:ea typeface="Segoe UI" pitchFamily="34" charset="0"/>
                <a:cs typeface="Segoe UI" pitchFamily="34" charset="0"/>
              </a:rPr>
              <a:t>Partner IT</a:t>
            </a:r>
          </a:p>
        </p:txBody>
      </p:sp>
      <p:sp>
        <p:nvSpPr>
          <p:cNvPr id="60" name="Rectangle 59"/>
          <p:cNvSpPr/>
          <p:nvPr/>
        </p:nvSpPr>
        <p:spPr>
          <a:xfrm>
            <a:off x="10470209" y="3476548"/>
            <a:ext cx="1659932" cy="607563"/>
          </a:xfrm>
          <a:prstGeom prst="rect">
            <a:avLst/>
          </a:prstGeom>
          <a:solidFill>
            <a:srgbClr val="003399"/>
          </a:solidFill>
          <a:ln w="9525" cap="flat" cmpd="sng" algn="ctr">
            <a:noFill/>
            <a:prstDash val="solid"/>
          </a:ln>
          <a:effectLst/>
        </p:spPr>
        <p:txBody>
          <a:bodyPr rtlCol="0" anchor="ctr" anchorCtr="0"/>
          <a:lstStyle/>
          <a:p>
            <a:pPr marL="457112" defTabSz="1242299">
              <a:defRPr/>
            </a:pPr>
            <a:r>
              <a:rPr lang="en-US" sz="1632" kern="0">
                <a:solidFill>
                  <a:prstClr val="white">
                    <a:alpha val="99000"/>
                  </a:prstClr>
                </a:solidFill>
                <a:latin typeface="Segoe UI"/>
                <a:ea typeface="Segoe UI" pitchFamily="34" charset="0"/>
                <a:cs typeface="Segoe UI" pitchFamily="34" charset="0"/>
              </a:rPr>
              <a:t>Cloud </a:t>
            </a:r>
          </a:p>
          <a:p>
            <a:pPr marL="457112" defTabSz="1242299">
              <a:defRPr/>
            </a:pPr>
            <a:r>
              <a:rPr lang="en-US" sz="1632" kern="0">
                <a:solidFill>
                  <a:prstClr val="white">
                    <a:alpha val="99000"/>
                  </a:prstClr>
                </a:solidFill>
                <a:latin typeface="Segoe UI"/>
                <a:ea typeface="Segoe UI" pitchFamily="34" charset="0"/>
                <a:cs typeface="Segoe UI" pitchFamily="34" charset="0"/>
              </a:rPr>
              <a:t>provider</a:t>
            </a:r>
          </a:p>
        </p:txBody>
      </p:sp>
      <p:sp>
        <p:nvSpPr>
          <p:cNvPr id="61" name="TextBox 60"/>
          <p:cNvSpPr txBox="1"/>
          <p:nvPr/>
        </p:nvSpPr>
        <p:spPr>
          <a:xfrm>
            <a:off x="10470207" y="2369229"/>
            <a:ext cx="1640689" cy="313904"/>
          </a:xfrm>
          <a:prstGeom prst="rect">
            <a:avLst/>
          </a:prstGeom>
          <a:noFill/>
        </p:spPr>
        <p:txBody>
          <a:bodyPr wrap="square" lIns="0" tIns="0" rIns="0" bIns="0" rtlCol="0">
            <a:spAutoFit/>
          </a:bodyPr>
          <a:lstStyle/>
          <a:p>
            <a:pPr algn="ctr" defTabSz="932100">
              <a:defRPr/>
            </a:pPr>
            <a:r>
              <a:rPr lang="en-US" sz="2000" kern="0" spc="-71">
                <a:solidFill>
                  <a:srgbClr val="000000"/>
                </a:solidFill>
                <a:latin typeface="Segoe UI"/>
              </a:rPr>
              <a:t>Responsibility</a:t>
            </a:r>
          </a:p>
        </p:txBody>
      </p:sp>
      <p:sp>
        <p:nvSpPr>
          <p:cNvPr id="4" name="Rectangle 3"/>
          <p:cNvSpPr/>
          <p:nvPr/>
        </p:nvSpPr>
        <p:spPr>
          <a:xfrm>
            <a:off x="702553" y="1343167"/>
            <a:ext cx="1557488" cy="659615"/>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On-premises</a:t>
            </a:r>
          </a:p>
        </p:txBody>
      </p:sp>
      <p:sp>
        <p:nvSpPr>
          <p:cNvPr id="5" name="Rectangle 4"/>
          <p:cNvSpPr/>
          <p:nvPr/>
        </p:nvSpPr>
        <p:spPr>
          <a:xfrm>
            <a:off x="387611" y="54184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Storage</a:t>
            </a:r>
          </a:p>
        </p:txBody>
      </p:sp>
      <p:sp>
        <p:nvSpPr>
          <p:cNvPr id="6" name="Rectangle 5"/>
          <p:cNvSpPr/>
          <p:nvPr/>
        </p:nvSpPr>
        <p:spPr>
          <a:xfrm>
            <a:off x="387611" y="49497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Servers</a:t>
            </a:r>
          </a:p>
        </p:txBody>
      </p:sp>
      <p:sp>
        <p:nvSpPr>
          <p:cNvPr id="7" name="Rectangle 6"/>
          <p:cNvSpPr/>
          <p:nvPr/>
        </p:nvSpPr>
        <p:spPr>
          <a:xfrm>
            <a:off x="387611" y="5887168"/>
            <a:ext cx="1828541" cy="392628"/>
          </a:xfrm>
          <a:prstGeom prst="rect">
            <a:avLst/>
          </a:prstGeom>
          <a:solidFill>
            <a:srgbClr val="33CC33"/>
          </a:solidFill>
          <a:ln w="9525" cap="flat" cmpd="sng" algn="ctr">
            <a:noFill/>
            <a:prstDash val="solid"/>
          </a:ln>
          <a:effectLst/>
        </p:spPr>
        <p:txBody>
          <a:bodyPr lIns="0" rIns="0" rtlCol="0" anchor="ctr" anchorCtr="0"/>
          <a:lstStyle/>
          <a:p>
            <a:pPr algn="ctr" defTabSz="1242299">
              <a:defRPr/>
            </a:pPr>
            <a:r>
              <a:rPr lang="en-US" sz="1632" kern="0">
                <a:solidFill>
                  <a:srgbClr val="262626"/>
                </a:solidFill>
                <a:latin typeface="Segoe UI"/>
                <a:ea typeface="Segoe UI" pitchFamily="34" charset="0"/>
                <a:cs typeface="Segoe UI" pitchFamily="34" charset="0"/>
              </a:rPr>
              <a:t>Networking</a:t>
            </a:r>
          </a:p>
        </p:txBody>
      </p:sp>
      <p:sp>
        <p:nvSpPr>
          <p:cNvPr id="8" name="Rectangle 7"/>
          <p:cNvSpPr/>
          <p:nvPr/>
        </p:nvSpPr>
        <p:spPr>
          <a:xfrm>
            <a:off x="387611" y="4012373"/>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OS</a:t>
            </a:r>
          </a:p>
        </p:txBody>
      </p:sp>
      <p:sp>
        <p:nvSpPr>
          <p:cNvPr id="9" name="Rectangle 8"/>
          <p:cNvSpPr/>
          <p:nvPr/>
        </p:nvSpPr>
        <p:spPr>
          <a:xfrm>
            <a:off x="387611" y="3543674"/>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Middleware</a:t>
            </a:r>
          </a:p>
        </p:txBody>
      </p:sp>
      <p:sp>
        <p:nvSpPr>
          <p:cNvPr id="10" name="Rectangle 9"/>
          <p:cNvSpPr/>
          <p:nvPr/>
        </p:nvSpPr>
        <p:spPr>
          <a:xfrm>
            <a:off x="387611" y="4481072"/>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Virtualization</a:t>
            </a:r>
          </a:p>
        </p:txBody>
      </p:sp>
      <p:sp>
        <p:nvSpPr>
          <p:cNvPr id="11" name="Rectangle 10"/>
          <p:cNvSpPr/>
          <p:nvPr/>
        </p:nvSpPr>
        <p:spPr>
          <a:xfrm>
            <a:off x="387611" y="2606275"/>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Applications</a:t>
            </a:r>
          </a:p>
        </p:txBody>
      </p:sp>
      <p:sp>
        <p:nvSpPr>
          <p:cNvPr id="12" name="Rectangle 11"/>
          <p:cNvSpPr/>
          <p:nvPr/>
        </p:nvSpPr>
        <p:spPr>
          <a:xfrm>
            <a:off x="387611" y="2137576"/>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13" name="Rectangle 12"/>
          <p:cNvSpPr/>
          <p:nvPr/>
        </p:nvSpPr>
        <p:spPr>
          <a:xfrm>
            <a:off x="387611" y="3074974"/>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Runtime</a:t>
            </a:r>
          </a:p>
        </p:txBody>
      </p:sp>
      <p:sp>
        <p:nvSpPr>
          <p:cNvPr id="17" name="Rectangle 16"/>
          <p:cNvSpPr/>
          <p:nvPr/>
        </p:nvSpPr>
        <p:spPr>
          <a:xfrm>
            <a:off x="2345481" y="1343167"/>
            <a:ext cx="216404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Private cloud</a:t>
            </a:r>
          </a:p>
          <a:p>
            <a:pPr marL="0" lvl="1" algn="ctr" defTabSz="1242197" fontAlgn="base">
              <a:spcAft>
                <a:spcPct val="0"/>
              </a:spcAft>
              <a:defRPr/>
            </a:pPr>
            <a:r>
              <a:rPr lang="en-US" sz="1199">
                <a:solidFill>
                  <a:srgbClr val="000000">
                    <a:alpha val="99000"/>
                  </a:srgbClr>
                </a:solidFill>
                <a:latin typeface="Segoe UI"/>
                <a:ea typeface="Kozuka Gothic Pro R" pitchFamily="34" charset="-128"/>
              </a:rPr>
              <a:t>infrastructure</a:t>
            </a:r>
          </a:p>
          <a:p>
            <a:pPr algn="ctr" defTabSz="1242299">
              <a:defRPr/>
            </a:pPr>
            <a:r>
              <a:rPr lang="en-US" sz="1199">
                <a:solidFill>
                  <a:srgbClr val="000000">
                    <a:alpha val="99000"/>
                  </a:srgbClr>
                </a:solidFill>
                <a:latin typeface="Segoe UI"/>
                <a:ea typeface="Kozuka Gothic Pro R" pitchFamily="34" charset="-128"/>
              </a:rPr>
              <a:t>as a service </a:t>
            </a: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Iaas</a:t>
            </a:r>
            <a:r>
              <a:rPr lang="en-US" sz="1599" b="1">
                <a:solidFill>
                  <a:srgbClr val="000000">
                    <a:alpha val="99000"/>
                  </a:srgbClr>
                </a:solidFill>
                <a:latin typeface="Segoe UI"/>
                <a:ea typeface="Kozuka Gothic Pro R" pitchFamily="34" charset="-128"/>
              </a:rPr>
              <a:t>)</a:t>
            </a:r>
          </a:p>
        </p:txBody>
      </p:sp>
      <p:sp>
        <p:nvSpPr>
          <p:cNvPr id="18" name="Rectangle 17"/>
          <p:cNvSpPr/>
          <p:nvPr/>
        </p:nvSpPr>
        <p:spPr>
          <a:xfrm>
            <a:off x="2466162" y="5418473"/>
            <a:ext cx="1828541" cy="392628"/>
          </a:xfrm>
          <a:prstGeom prst="rect">
            <a:avLst/>
          </a:prstGeom>
          <a:solidFill>
            <a:srgbClr val="003399"/>
          </a:solidFill>
          <a:ln w="9525" cap="flat" cmpd="sng" algn="ctr">
            <a:noFill/>
            <a:prstDash val="solid"/>
          </a:ln>
          <a:effectLst/>
        </p:spPr>
        <p:txBody>
          <a:bodyPr lIns="0" rIns="0" rtlCol="0" anchor="t" anchorCtr="0"/>
          <a:lstStyle/>
          <a:p>
            <a:pPr marL="514251"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19" name="Rectangle 18"/>
          <p:cNvSpPr/>
          <p:nvPr/>
        </p:nvSpPr>
        <p:spPr>
          <a:xfrm>
            <a:off x="2466162" y="4949773"/>
            <a:ext cx="1828541" cy="392628"/>
          </a:xfrm>
          <a:prstGeom prst="rect">
            <a:avLst/>
          </a:prstGeom>
          <a:solidFill>
            <a:srgbClr val="003399"/>
          </a:solidFill>
          <a:ln w="9525" cap="flat" cmpd="sng" algn="ctr">
            <a:noFill/>
            <a:prstDash val="solid"/>
          </a:ln>
          <a:effectLst/>
        </p:spPr>
        <p:txBody>
          <a:bodyPr lIns="0" rIns="0" rtlCol="0" anchor="t" anchorCtr="0"/>
          <a:lstStyle/>
          <a:p>
            <a:pPr marL="514251"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20" name="Rectangle 19"/>
          <p:cNvSpPr/>
          <p:nvPr/>
        </p:nvSpPr>
        <p:spPr>
          <a:xfrm>
            <a:off x="2466162" y="5887170"/>
            <a:ext cx="1828541" cy="392628"/>
          </a:xfrm>
          <a:prstGeom prst="rect">
            <a:avLst/>
          </a:prstGeom>
          <a:gradFill flip="none" rotWithShape="1">
            <a:gsLst>
              <a:gs pos="0">
                <a:srgbClr val="003399"/>
              </a:gs>
              <a:gs pos="100000">
                <a:srgbClr val="33CC33"/>
              </a:gs>
            </a:gsLst>
            <a:lin ang="5400000" scaled="1"/>
            <a:tileRect/>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21" name="Rectangle 20"/>
          <p:cNvSpPr/>
          <p:nvPr/>
        </p:nvSpPr>
        <p:spPr>
          <a:xfrm>
            <a:off x="2466162" y="4012375"/>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OS</a:t>
            </a:r>
          </a:p>
        </p:txBody>
      </p:sp>
      <p:sp>
        <p:nvSpPr>
          <p:cNvPr id="22" name="Rectangle 21"/>
          <p:cNvSpPr/>
          <p:nvPr/>
        </p:nvSpPr>
        <p:spPr>
          <a:xfrm>
            <a:off x="2466162" y="3543676"/>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Middleware</a:t>
            </a:r>
          </a:p>
        </p:txBody>
      </p:sp>
      <p:sp>
        <p:nvSpPr>
          <p:cNvPr id="24" name="Rectangle 23"/>
          <p:cNvSpPr/>
          <p:nvPr/>
        </p:nvSpPr>
        <p:spPr>
          <a:xfrm>
            <a:off x="2466162" y="2606277"/>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Applications</a:t>
            </a:r>
          </a:p>
        </p:txBody>
      </p:sp>
      <p:sp>
        <p:nvSpPr>
          <p:cNvPr id="25" name="Rectangle 24"/>
          <p:cNvSpPr/>
          <p:nvPr/>
        </p:nvSpPr>
        <p:spPr>
          <a:xfrm>
            <a:off x="2466162" y="2137578"/>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Data</a:t>
            </a:r>
          </a:p>
        </p:txBody>
      </p:sp>
      <p:sp>
        <p:nvSpPr>
          <p:cNvPr id="26" name="Rectangle 25"/>
          <p:cNvSpPr/>
          <p:nvPr/>
        </p:nvSpPr>
        <p:spPr>
          <a:xfrm>
            <a:off x="2466162" y="3074976"/>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Runtime</a:t>
            </a:r>
          </a:p>
        </p:txBody>
      </p:sp>
      <p:sp>
        <p:nvSpPr>
          <p:cNvPr id="32" name="Rectangle 31"/>
          <p:cNvSpPr/>
          <p:nvPr/>
        </p:nvSpPr>
        <p:spPr>
          <a:xfrm>
            <a:off x="6372815" y="1374739"/>
            <a:ext cx="166890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Platform</a:t>
            </a:r>
          </a:p>
          <a:p>
            <a:pPr algn="ctr" defTabSz="1242299">
              <a:defRPr/>
            </a:pPr>
            <a:r>
              <a:rPr lang="en-US" sz="1199">
                <a:solidFill>
                  <a:srgbClr val="000000">
                    <a:alpha val="99000"/>
                  </a:srgbClr>
                </a:solidFill>
                <a:latin typeface="Segoe UI"/>
                <a:ea typeface="Kozuka Gothic Pro R" pitchFamily="34" charset="-128"/>
              </a:rPr>
              <a:t>as a service</a:t>
            </a:r>
          </a:p>
          <a:p>
            <a:pPr algn="ctr" defTabSz="1242299">
              <a:defRPr/>
            </a:pP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PaaS</a:t>
            </a:r>
            <a:r>
              <a:rPr lang="en-US" sz="1599" b="1">
                <a:solidFill>
                  <a:srgbClr val="000000">
                    <a:alpha val="99000"/>
                  </a:srgbClr>
                </a:solidFill>
                <a:latin typeface="Segoe UI"/>
                <a:ea typeface="Kozuka Gothic Pro R" pitchFamily="34" charset="-128"/>
              </a:rPr>
              <a:t>)</a:t>
            </a:r>
          </a:p>
        </p:txBody>
      </p:sp>
      <p:sp>
        <p:nvSpPr>
          <p:cNvPr id="37" name="Rectangle 36"/>
          <p:cNvSpPr/>
          <p:nvPr/>
        </p:nvSpPr>
        <p:spPr>
          <a:xfrm>
            <a:off x="6312595" y="5418472"/>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38" name="Rectangle 37"/>
          <p:cNvSpPr/>
          <p:nvPr/>
        </p:nvSpPr>
        <p:spPr>
          <a:xfrm>
            <a:off x="6312595" y="4949772"/>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40" name="Rectangle 39"/>
          <p:cNvSpPr/>
          <p:nvPr/>
        </p:nvSpPr>
        <p:spPr>
          <a:xfrm>
            <a:off x="6312595" y="40123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OS</a:t>
            </a:r>
          </a:p>
        </p:txBody>
      </p:sp>
      <p:sp>
        <p:nvSpPr>
          <p:cNvPr id="41" name="Rectangle 40"/>
          <p:cNvSpPr/>
          <p:nvPr/>
        </p:nvSpPr>
        <p:spPr>
          <a:xfrm>
            <a:off x="6312595" y="35436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Middleware</a:t>
            </a:r>
          </a:p>
        </p:txBody>
      </p:sp>
      <p:sp>
        <p:nvSpPr>
          <p:cNvPr id="42" name="Rectangle 41"/>
          <p:cNvSpPr/>
          <p:nvPr/>
        </p:nvSpPr>
        <p:spPr>
          <a:xfrm>
            <a:off x="6312595" y="4481073"/>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43" name="Rectangle 42"/>
          <p:cNvSpPr/>
          <p:nvPr/>
        </p:nvSpPr>
        <p:spPr>
          <a:xfrm>
            <a:off x="6312595" y="2147258"/>
            <a:ext cx="1825415" cy="392628"/>
          </a:xfrm>
          <a:prstGeom prst="rect">
            <a:avLst/>
          </a:prstGeom>
          <a:solidFill>
            <a:srgbClr val="33CC33"/>
          </a:solidFill>
          <a:ln w="9525" cap="flat" cmpd="sng" algn="ctr">
            <a:noFill/>
            <a:prstDash val="solid"/>
          </a:ln>
          <a:effectLst/>
        </p:spPr>
        <p:txBody>
          <a:bodyPr lIns="0" rIns="0" rtlCol="0" anchor="ctr" anchorCtr="0"/>
          <a:lstStyle/>
          <a:p>
            <a:pPr marL="457112" defTabSz="1242299">
              <a:defRPr/>
            </a:pPr>
            <a:r>
              <a:rPr lang="en-US" sz="1632" kern="0">
                <a:solidFill>
                  <a:srgbClr val="262626"/>
                </a:solidFill>
                <a:latin typeface="Segoe UI"/>
                <a:ea typeface="Segoe UI" pitchFamily="34" charset="0"/>
                <a:cs typeface="Segoe UI" pitchFamily="34" charset="0"/>
              </a:rPr>
              <a:t>Data</a:t>
            </a:r>
          </a:p>
        </p:txBody>
      </p:sp>
      <p:sp>
        <p:nvSpPr>
          <p:cNvPr id="44" name="Rectangle 43"/>
          <p:cNvSpPr/>
          <p:nvPr/>
        </p:nvSpPr>
        <p:spPr>
          <a:xfrm>
            <a:off x="6312595" y="30749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Runtime</a:t>
            </a:r>
          </a:p>
        </p:txBody>
      </p:sp>
      <p:sp>
        <p:nvSpPr>
          <p:cNvPr id="45" name="Rectangle 44"/>
          <p:cNvSpPr/>
          <p:nvPr/>
        </p:nvSpPr>
        <p:spPr>
          <a:xfrm>
            <a:off x="6312595" y="2604624"/>
            <a:ext cx="1825415" cy="392628"/>
          </a:xfrm>
          <a:prstGeom prst="rect">
            <a:avLst/>
          </a:prstGeom>
          <a:solidFill>
            <a:srgbClr val="33CC33"/>
          </a:solidFill>
          <a:ln w="9525" cap="flat" cmpd="sng" algn="ctr">
            <a:noFill/>
            <a:prstDash val="solid"/>
          </a:ln>
          <a:effectLst/>
        </p:spPr>
        <p:txBody>
          <a:bodyPr lIns="0" rIns="0" rtlCol="0" anchor="ctr" anchorCtr="0"/>
          <a:lstStyle/>
          <a:p>
            <a:pPr marL="457112" defTabSz="1242299">
              <a:defRPr/>
            </a:pPr>
            <a:r>
              <a:rPr lang="en-US" sz="1632" kern="0">
                <a:solidFill>
                  <a:srgbClr val="262626"/>
                </a:solidFill>
                <a:latin typeface="Segoe UI"/>
                <a:ea typeface="Segoe UI" pitchFamily="34" charset="0"/>
                <a:cs typeface="Segoe UI" pitchFamily="34" charset="0"/>
              </a:rPr>
              <a:t>Applications</a:t>
            </a:r>
          </a:p>
        </p:txBody>
      </p:sp>
      <p:sp>
        <p:nvSpPr>
          <p:cNvPr id="47" name="Rectangle 46"/>
          <p:cNvSpPr/>
          <p:nvPr/>
        </p:nvSpPr>
        <p:spPr>
          <a:xfrm>
            <a:off x="8256306" y="1374739"/>
            <a:ext cx="1692217"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Software</a:t>
            </a:r>
          </a:p>
          <a:p>
            <a:pPr algn="ctr" defTabSz="1242299">
              <a:defRPr/>
            </a:pPr>
            <a:r>
              <a:rPr lang="en-US" sz="1199">
                <a:solidFill>
                  <a:srgbClr val="000000">
                    <a:alpha val="99000"/>
                  </a:srgbClr>
                </a:solidFill>
                <a:latin typeface="Segoe UI"/>
                <a:ea typeface="Kozuka Gothic Pro R" pitchFamily="34" charset="-128"/>
              </a:rPr>
              <a:t>as a service</a:t>
            </a:r>
          </a:p>
          <a:p>
            <a:pPr algn="ctr" defTabSz="1242299">
              <a:defRPr/>
            </a:pPr>
            <a:r>
              <a:rPr lang="en-US" sz="1599" b="1">
                <a:solidFill>
                  <a:srgbClr val="000000">
                    <a:alpha val="99000"/>
                  </a:srgbClr>
                </a:solidFill>
                <a:latin typeface="Segoe UI"/>
                <a:ea typeface="Kozuka Gothic Pro R" pitchFamily="34" charset="-128"/>
              </a:rPr>
              <a:t>(SaaS)</a:t>
            </a:r>
          </a:p>
        </p:txBody>
      </p:sp>
      <p:sp>
        <p:nvSpPr>
          <p:cNvPr id="50" name="Rectangle 49"/>
          <p:cNvSpPr/>
          <p:nvPr/>
        </p:nvSpPr>
        <p:spPr>
          <a:xfrm>
            <a:off x="8352840" y="54184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51" name="Rectangle 50"/>
          <p:cNvSpPr/>
          <p:nvPr/>
        </p:nvSpPr>
        <p:spPr>
          <a:xfrm>
            <a:off x="8352840" y="49497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53" name="Rectangle 52"/>
          <p:cNvSpPr/>
          <p:nvPr/>
        </p:nvSpPr>
        <p:spPr>
          <a:xfrm>
            <a:off x="8352840" y="4012376"/>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OS</a:t>
            </a:r>
          </a:p>
        </p:txBody>
      </p:sp>
      <p:sp>
        <p:nvSpPr>
          <p:cNvPr id="54" name="Rectangle 53"/>
          <p:cNvSpPr/>
          <p:nvPr/>
        </p:nvSpPr>
        <p:spPr>
          <a:xfrm>
            <a:off x="8352840" y="3543677"/>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Middleware</a:t>
            </a:r>
          </a:p>
        </p:txBody>
      </p:sp>
      <p:sp>
        <p:nvSpPr>
          <p:cNvPr id="55" name="Rectangle 54"/>
          <p:cNvSpPr/>
          <p:nvPr/>
        </p:nvSpPr>
        <p:spPr>
          <a:xfrm>
            <a:off x="8352840" y="4481075"/>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56" name="Rectangle 55"/>
          <p:cNvSpPr/>
          <p:nvPr/>
        </p:nvSpPr>
        <p:spPr>
          <a:xfrm>
            <a:off x="8352840" y="2137578"/>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57" name="Rectangle 56"/>
          <p:cNvSpPr/>
          <p:nvPr/>
        </p:nvSpPr>
        <p:spPr>
          <a:xfrm>
            <a:off x="8352840" y="3074976"/>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Runtime</a:t>
            </a:r>
          </a:p>
        </p:txBody>
      </p:sp>
      <p:sp>
        <p:nvSpPr>
          <p:cNvPr id="58" name="Rectangle 57"/>
          <p:cNvSpPr/>
          <p:nvPr/>
        </p:nvSpPr>
        <p:spPr>
          <a:xfrm>
            <a:off x="8352840" y="2606277"/>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Applications</a:t>
            </a:r>
          </a:p>
        </p:txBody>
      </p:sp>
      <p:sp>
        <p:nvSpPr>
          <p:cNvPr id="63" name="Rectangle 62"/>
          <p:cNvSpPr/>
          <p:nvPr/>
        </p:nvSpPr>
        <p:spPr>
          <a:xfrm>
            <a:off x="6312595" y="5887172"/>
            <a:ext cx="1825417" cy="392629"/>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4" name="Rectangle 63"/>
          <p:cNvSpPr/>
          <p:nvPr/>
        </p:nvSpPr>
        <p:spPr>
          <a:xfrm>
            <a:off x="8352840" y="5887172"/>
            <a:ext cx="1828541" cy="392629"/>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6" name="Rectangle 65"/>
          <p:cNvSpPr/>
          <p:nvPr/>
        </p:nvSpPr>
        <p:spPr>
          <a:xfrm>
            <a:off x="4393704" y="5418473"/>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67" name="Rectangle 66"/>
          <p:cNvSpPr/>
          <p:nvPr/>
        </p:nvSpPr>
        <p:spPr>
          <a:xfrm>
            <a:off x="4393704" y="4949773"/>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68" name="Rectangle 67"/>
          <p:cNvSpPr/>
          <p:nvPr/>
        </p:nvSpPr>
        <p:spPr>
          <a:xfrm>
            <a:off x="4393704" y="5887171"/>
            <a:ext cx="1828541" cy="392628"/>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9" name="Rectangle 68"/>
          <p:cNvSpPr/>
          <p:nvPr/>
        </p:nvSpPr>
        <p:spPr>
          <a:xfrm>
            <a:off x="4393704" y="39873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OS</a:t>
            </a:r>
          </a:p>
        </p:txBody>
      </p:sp>
      <p:sp>
        <p:nvSpPr>
          <p:cNvPr id="70" name="Rectangle 69"/>
          <p:cNvSpPr/>
          <p:nvPr/>
        </p:nvSpPr>
        <p:spPr>
          <a:xfrm>
            <a:off x="4393704" y="3525520"/>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Middleware</a:t>
            </a:r>
          </a:p>
        </p:txBody>
      </p:sp>
      <p:sp>
        <p:nvSpPr>
          <p:cNvPr id="71" name="Rectangle 70"/>
          <p:cNvSpPr/>
          <p:nvPr/>
        </p:nvSpPr>
        <p:spPr>
          <a:xfrm>
            <a:off x="4393704" y="44810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72" name="Rectangle 71"/>
          <p:cNvSpPr/>
          <p:nvPr/>
        </p:nvSpPr>
        <p:spPr>
          <a:xfrm>
            <a:off x="4393704" y="2606277"/>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Applications</a:t>
            </a:r>
          </a:p>
        </p:txBody>
      </p:sp>
      <p:sp>
        <p:nvSpPr>
          <p:cNvPr id="73" name="Rectangle 72"/>
          <p:cNvSpPr/>
          <p:nvPr/>
        </p:nvSpPr>
        <p:spPr>
          <a:xfrm>
            <a:off x="4393704" y="2143770"/>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74" name="Rectangle 73"/>
          <p:cNvSpPr/>
          <p:nvPr/>
        </p:nvSpPr>
        <p:spPr>
          <a:xfrm>
            <a:off x="4393704" y="3084658"/>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Runtime</a:t>
            </a:r>
          </a:p>
        </p:txBody>
      </p:sp>
      <p:sp>
        <p:nvSpPr>
          <p:cNvPr id="75" name="Rectangle 74"/>
          <p:cNvSpPr/>
          <p:nvPr/>
        </p:nvSpPr>
        <p:spPr>
          <a:xfrm>
            <a:off x="4218873" y="1336705"/>
            <a:ext cx="216404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Public cloud</a:t>
            </a:r>
          </a:p>
          <a:p>
            <a:pPr marL="0" lvl="1" algn="ctr" defTabSz="1242197" fontAlgn="base">
              <a:spcAft>
                <a:spcPct val="0"/>
              </a:spcAft>
              <a:defRPr/>
            </a:pPr>
            <a:r>
              <a:rPr lang="en-US" sz="1199">
                <a:solidFill>
                  <a:srgbClr val="000000">
                    <a:alpha val="99000"/>
                  </a:srgbClr>
                </a:solidFill>
                <a:latin typeface="Segoe UI"/>
                <a:ea typeface="Kozuka Gothic Pro R" pitchFamily="34" charset="-128"/>
              </a:rPr>
              <a:t>infrastructure</a:t>
            </a:r>
          </a:p>
          <a:p>
            <a:pPr algn="ctr" defTabSz="1242299">
              <a:defRPr/>
            </a:pPr>
            <a:r>
              <a:rPr lang="en-US" sz="1199">
                <a:solidFill>
                  <a:srgbClr val="000000">
                    <a:alpha val="99000"/>
                  </a:srgbClr>
                </a:solidFill>
                <a:latin typeface="Segoe UI"/>
                <a:ea typeface="Kozuka Gothic Pro R" pitchFamily="34" charset="-128"/>
              </a:rPr>
              <a:t>as a service </a:t>
            </a: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IaaS</a:t>
            </a:r>
            <a:r>
              <a:rPr lang="en-US" sz="1599" b="1">
                <a:solidFill>
                  <a:srgbClr val="000000">
                    <a:alpha val="99000"/>
                  </a:srgbClr>
                </a:solidFill>
                <a:latin typeface="Segoe UI"/>
                <a:ea typeface="Kozuka Gothic Pro R" pitchFamily="34" charset="-128"/>
              </a:rPr>
              <a:t>)</a:t>
            </a:r>
          </a:p>
        </p:txBody>
      </p:sp>
      <p:sp>
        <p:nvSpPr>
          <p:cNvPr id="76" name="Rectangle 75"/>
          <p:cNvSpPr/>
          <p:nvPr/>
        </p:nvSpPr>
        <p:spPr>
          <a:xfrm>
            <a:off x="2466162" y="4481072"/>
            <a:ext cx="1828541" cy="392629"/>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Virtualization</a:t>
            </a:r>
          </a:p>
        </p:txBody>
      </p:sp>
      <p:sp>
        <p:nvSpPr>
          <p:cNvPr id="27" name="TextBox 26"/>
          <p:cNvSpPr txBox="1"/>
          <p:nvPr/>
        </p:nvSpPr>
        <p:spPr>
          <a:xfrm>
            <a:off x="4209730" y="798658"/>
            <a:ext cx="2307192" cy="542268"/>
          </a:xfrm>
          <a:prstGeom prst="rect">
            <a:avLst/>
          </a:prstGeom>
          <a:noFill/>
        </p:spPr>
        <p:txBody>
          <a:bodyPr wrap="none" rtlCol="0">
            <a:spAutoFit/>
          </a:bodyPr>
          <a:lstStyle/>
          <a:p>
            <a:pPr defTabSz="932563">
              <a:defRPr/>
            </a:pPr>
            <a:r>
              <a:rPr lang="en-US" sz="2855" kern="0">
                <a:solidFill>
                  <a:srgbClr val="000000"/>
                </a:solidFill>
                <a:latin typeface="Segoe UI"/>
              </a:rPr>
              <a:t>Hybrid cloud</a:t>
            </a:r>
          </a:p>
        </p:txBody>
      </p:sp>
      <p:sp>
        <p:nvSpPr>
          <p:cNvPr id="28" name="Left Arrow 27"/>
          <p:cNvSpPr/>
          <p:nvPr/>
        </p:nvSpPr>
        <p:spPr>
          <a:xfrm>
            <a:off x="2647008" y="855817"/>
            <a:ext cx="1371405" cy="420933"/>
          </a:xfrm>
          <a:prstGeom prst="lef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632" kern="0">
              <a:solidFill>
                <a:srgbClr val="FFFFFF"/>
              </a:solidFill>
              <a:latin typeface="Segoe UI"/>
            </a:endParaRPr>
          </a:p>
        </p:txBody>
      </p:sp>
      <p:sp>
        <p:nvSpPr>
          <p:cNvPr id="29" name="Right Arrow 28"/>
          <p:cNvSpPr/>
          <p:nvPr/>
        </p:nvSpPr>
        <p:spPr>
          <a:xfrm>
            <a:off x="6567987" y="858666"/>
            <a:ext cx="1371405" cy="4209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632" kern="0">
              <a:solidFill>
                <a:srgbClr val="FFFFFF"/>
              </a:solidFill>
              <a:latin typeface="Segoe UI"/>
            </a:endParaRPr>
          </a:p>
        </p:txBody>
      </p:sp>
      <p:sp>
        <p:nvSpPr>
          <p:cNvPr id="78" name="Title 5"/>
          <p:cNvSpPr>
            <a:spLocks noGrp="1"/>
          </p:cNvSpPr>
          <p:nvPr>
            <p:ph type="title"/>
          </p:nvPr>
        </p:nvSpPr>
        <p:spPr>
          <a:xfrm>
            <a:off x="3385" y="1226"/>
            <a:ext cx="12429709" cy="751587"/>
          </a:xfrm>
          <a:solidFill>
            <a:srgbClr val="0072C6">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72845" tIns="36422" rIns="72845" bIns="36422" rtlCol="0" anchor="ctr">
            <a:spAutoFit/>
          </a:bodyPr>
          <a:lstStyle/>
          <a:p>
            <a:pPr marL="226970" defTabSz="932138">
              <a:buClr>
                <a:schemeClr val="accent1"/>
              </a:buClr>
              <a:buSzPct val="90000"/>
            </a:pPr>
            <a:r>
              <a:rPr lang="en-US" spc="-71">
                <a:solidFill>
                  <a:prstClr val="white"/>
                </a:solidFill>
                <a:latin typeface="Segoe UI Light" pitchFamily="34" charset="0"/>
                <a:cs typeface="Segoe UI Light" panose="020B0502040204020203" pitchFamily="34" charset="0"/>
              </a:rPr>
              <a:t>Moving up the stack</a:t>
            </a:r>
          </a:p>
        </p:txBody>
      </p:sp>
      <p:sp>
        <p:nvSpPr>
          <p:cNvPr id="31" name="TextBox 30"/>
          <p:cNvSpPr txBox="1"/>
          <p:nvPr/>
        </p:nvSpPr>
        <p:spPr>
          <a:xfrm>
            <a:off x="11114119" y="1331947"/>
            <a:ext cx="850352"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Abstraction</a:t>
            </a:r>
          </a:p>
        </p:txBody>
      </p:sp>
      <p:sp>
        <p:nvSpPr>
          <p:cNvPr id="77" name="TextBox 76"/>
          <p:cNvSpPr txBox="1"/>
          <p:nvPr/>
        </p:nvSpPr>
        <p:spPr>
          <a:xfrm>
            <a:off x="10569571" y="1847523"/>
            <a:ext cx="1108538"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Commoditized</a:t>
            </a:r>
          </a:p>
        </p:txBody>
      </p:sp>
      <p:sp>
        <p:nvSpPr>
          <p:cNvPr id="80" name="TextBox 79"/>
          <p:cNvSpPr txBox="1"/>
          <p:nvPr/>
        </p:nvSpPr>
        <p:spPr>
          <a:xfrm>
            <a:off x="9816189" y="1555301"/>
            <a:ext cx="884816"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Customized</a:t>
            </a:r>
          </a:p>
        </p:txBody>
      </p:sp>
      <p:pic>
        <p:nvPicPr>
          <p:cNvPr id="86"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10516735" y="3622728"/>
            <a:ext cx="457135" cy="31520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31452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36139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40826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45513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50200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54887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26765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31452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36139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40826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45513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50200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54887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45513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50200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54887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2589594" y="5002193"/>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2563660" y="5477288"/>
            <a:ext cx="365708" cy="252163"/>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p:cNvSpPr txBox="1"/>
          <p:nvPr/>
        </p:nvSpPr>
        <p:spPr>
          <a:xfrm>
            <a:off x="3103941" y="964121"/>
            <a:ext cx="884816" cy="197628"/>
          </a:xfrm>
          <a:prstGeom prst="rect">
            <a:avLst/>
          </a:prstGeom>
          <a:noFill/>
        </p:spPr>
        <p:txBody>
          <a:bodyPr wrap="none" lIns="0" tIns="0" rIns="0" bIns="0" rtlCol="0">
            <a:spAutoFit/>
          </a:bodyPr>
          <a:lstStyle/>
          <a:p>
            <a:pPr defTabSz="932563">
              <a:lnSpc>
                <a:spcPct val="90000"/>
              </a:lnSpc>
              <a:defRPr/>
            </a:pPr>
            <a:r>
              <a:rPr lang="en-US" sz="1399" kern="0" spc="-51">
                <a:solidFill>
                  <a:srgbClr val="FFFFFF"/>
                </a:solidFill>
                <a:latin typeface="Segoe UI"/>
              </a:rPr>
              <a:t>Customized</a:t>
            </a:r>
          </a:p>
        </p:txBody>
      </p:sp>
      <p:sp>
        <p:nvSpPr>
          <p:cNvPr id="119" name="TextBox 118"/>
          <p:cNvSpPr txBox="1"/>
          <p:nvPr/>
        </p:nvSpPr>
        <p:spPr>
          <a:xfrm>
            <a:off x="6628138" y="972197"/>
            <a:ext cx="1108538" cy="197628"/>
          </a:xfrm>
          <a:prstGeom prst="rect">
            <a:avLst/>
          </a:prstGeom>
          <a:noFill/>
        </p:spPr>
        <p:txBody>
          <a:bodyPr wrap="none" lIns="0" tIns="0" rIns="0" bIns="0" rtlCol="0">
            <a:spAutoFit/>
          </a:bodyPr>
          <a:lstStyle/>
          <a:p>
            <a:pPr defTabSz="932563">
              <a:lnSpc>
                <a:spcPct val="90000"/>
              </a:lnSpc>
              <a:defRPr/>
            </a:pPr>
            <a:r>
              <a:rPr lang="en-US" sz="1399" kern="0" spc="-51">
                <a:solidFill>
                  <a:srgbClr val="FFFFFF"/>
                </a:solidFill>
                <a:latin typeface="Segoe UI"/>
              </a:rPr>
              <a:t>Commoditized</a:t>
            </a:r>
          </a:p>
        </p:txBody>
      </p:sp>
      <p:pic>
        <p:nvPicPr>
          <p:cNvPr id="121" name="Picture 12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10547624" y="2907308"/>
            <a:ext cx="365708" cy="365708"/>
          </a:xfrm>
          <a:prstGeom prst="rect">
            <a:avLst/>
          </a:prstGeom>
        </p:spPr>
      </p:pic>
      <p:pic>
        <p:nvPicPr>
          <p:cNvPr id="122" name="Picture 12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6354927" y="2160717"/>
            <a:ext cx="365708" cy="365708"/>
          </a:xfrm>
          <a:prstGeom prst="rect">
            <a:avLst/>
          </a:prstGeom>
        </p:spPr>
      </p:pic>
      <p:pic>
        <p:nvPicPr>
          <p:cNvPr id="123" name="Picture 12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6354927" y="2618083"/>
            <a:ext cx="365708" cy="365708"/>
          </a:xfrm>
          <a:prstGeom prst="rect">
            <a:avLst/>
          </a:prstGeom>
        </p:spPr>
      </p:pic>
      <p:pic>
        <p:nvPicPr>
          <p:cNvPr id="124" name="Picture 12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8395261" y="2151037"/>
            <a:ext cx="365708" cy="365708"/>
          </a:xfrm>
          <a:prstGeom prst="rect">
            <a:avLst/>
          </a:prstGeom>
        </p:spPr>
      </p:pic>
      <p:pic>
        <p:nvPicPr>
          <p:cNvPr id="125" name="Picture 124"/>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2157229"/>
            <a:ext cx="365708" cy="365708"/>
          </a:xfrm>
          <a:prstGeom prst="rect">
            <a:avLst/>
          </a:prstGeom>
        </p:spPr>
      </p:pic>
      <p:pic>
        <p:nvPicPr>
          <p:cNvPr id="126" name="Picture 125"/>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2619736"/>
            <a:ext cx="365708" cy="365708"/>
          </a:xfrm>
          <a:prstGeom prst="rect">
            <a:avLst/>
          </a:prstGeom>
        </p:spPr>
      </p:pic>
      <p:pic>
        <p:nvPicPr>
          <p:cNvPr id="127" name="Picture 126"/>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3098117"/>
            <a:ext cx="365708" cy="365708"/>
          </a:xfrm>
          <a:prstGeom prst="rect">
            <a:avLst/>
          </a:prstGeom>
        </p:spPr>
      </p:pic>
      <p:pic>
        <p:nvPicPr>
          <p:cNvPr id="128" name="Picture 127"/>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3538979"/>
            <a:ext cx="365708" cy="365708"/>
          </a:xfrm>
          <a:prstGeom prst="rect">
            <a:avLst/>
          </a:prstGeom>
        </p:spPr>
      </p:pic>
      <p:pic>
        <p:nvPicPr>
          <p:cNvPr id="129" name="Picture 128"/>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4000830"/>
            <a:ext cx="365708" cy="365708"/>
          </a:xfrm>
          <a:prstGeom prst="rect">
            <a:avLst/>
          </a:prstGeom>
        </p:spPr>
      </p:pic>
      <p:pic>
        <p:nvPicPr>
          <p:cNvPr id="130" name="Picture 129"/>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2144689"/>
            <a:ext cx="365708" cy="365708"/>
          </a:xfrm>
          <a:prstGeom prst="rect">
            <a:avLst/>
          </a:prstGeom>
        </p:spPr>
      </p:pic>
      <p:pic>
        <p:nvPicPr>
          <p:cNvPr id="131" name="Picture 13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2614885"/>
            <a:ext cx="365708" cy="365708"/>
          </a:xfrm>
          <a:prstGeom prst="rect">
            <a:avLst/>
          </a:prstGeom>
        </p:spPr>
      </p:pic>
      <p:pic>
        <p:nvPicPr>
          <p:cNvPr id="132" name="Picture 13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3085081"/>
            <a:ext cx="365708" cy="365708"/>
          </a:xfrm>
          <a:prstGeom prst="rect">
            <a:avLst/>
          </a:prstGeom>
        </p:spPr>
      </p:pic>
      <p:pic>
        <p:nvPicPr>
          <p:cNvPr id="133" name="Picture 13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3555275"/>
            <a:ext cx="365708" cy="365708"/>
          </a:xfrm>
          <a:prstGeom prst="rect">
            <a:avLst/>
          </a:prstGeom>
        </p:spPr>
      </p:pic>
      <p:pic>
        <p:nvPicPr>
          <p:cNvPr id="134" name="Picture 13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4025471"/>
            <a:ext cx="365708" cy="365708"/>
          </a:xfrm>
          <a:prstGeom prst="rect">
            <a:avLst/>
          </a:prstGeom>
        </p:spPr>
      </p:pic>
      <p:pic>
        <p:nvPicPr>
          <p:cNvPr id="135" name="Picture 134"/>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4495665"/>
            <a:ext cx="365708" cy="365708"/>
          </a:xfrm>
          <a:prstGeom prst="rect">
            <a:avLst/>
          </a:prstGeom>
        </p:spPr>
      </p:pic>
      <p:pic>
        <p:nvPicPr>
          <p:cNvPr id="136" name="Picture 135"/>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2144266"/>
            <a:ext cx="365708" cy="365708"/>
          </a:xfrm>
          <a:prstGeom prst="rect">
            <a:avLst/>
          </a:prstGeom>
        </p:spPr>
      </p:pic>
      <p:pic>
        <p:nvPicPr>
          <p:cNvPr id="137" name="Picture 136"/>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2608558"/>
            <a:ext cx="365708" cy="365708"/>
          </a:xfrm>
          <a:prstGeom prst="rect">
            <a:avLst/>
          </a:prstGeom>
        </p:spPr>
      </p:pic>
      <p:pic>
        <p:nvPicPr>
          <p:cNvPr id="138" name="Picture 137"/>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3072848"/>
            <a:ext cx="365708" cy="365708"/>
          </a:xfrm>
          <a:prstGeom prst="rect">
            <a:avLst/>
          </a:prstGeom>
        </p:spPr>
      </p:pic>
      <p:pic>
        <p:nvPicPr>
          <p:cNvPr id="139" name="Picture 138"/>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3537139"/>
            <a:ext cx="365708" cy="365708"/>
          </a:xfrm>
          <a:prstGeom prst="rect">
            <a:avLst/>
          </a:prstGeom>
        </p:spPr>
      </p:pic>
      <p:pic>
        <p:nvPicPr>
          <p:cNvPr id="140" name="Picture 139"/>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90261" y="4001348"/>
            <a:ext cx="365708" cy="365708"/>
          </a:xfrm>
          <a:prstGeom prst="rect">
            <a:avLst/>
          </a:prstGeom>
        </p:spPr>
      </p:pic>
      <p:pic>
        <p:nvPicPr>
          <p:cNvPr id="141" name="Picture 14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4465721"/>
            <a:ext cx="365708" cy="365708"/>
          </a:xfrm>
          <a:prstGeom prst="rect">
            <a:avLst/>
          </a:prstGeom>
        </p:spPr>
      </p:pic>
      <p:pic>
        <p:nvPicPr>
          <p:cNvPr id="142" name="Picture 14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4930013"/>
            <a:ext cx="365708" cy="365708"/>
          </a:xfrm>
          <a:prstGeom prst="rect">
            <a:avLst/>
          </a:prstGeom>
        </p:spPr>
      </p:pic>
      <p:pic>
        <p:nvPicPr>
          <p:cNvPr id="143" name="Picture 14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5394304"/>
            <a:ext cx="365708" cy="365708"/>
          </a:xfrm>
          <a:prstGeom prst="rect">
            <a:avLst/>
          </a:prstGeom>
        </p:spPr>
      </p:pic>
      <p:pic>
        <p:nvPicPr>
          <p:cNvPr id="144" name="Picture 14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5858597"/>
            <a:ext cx="365708" cy="365708"/>
          </a:xfrm>
          <a:prstGeom prst="rect">
            <a:avLst/>
          </a:prstGeom>
        </p:spPr>
      </p:pic>
      <p:sp>
        <p:nvSpPr>
          <p:cNvPr id="2" name="Rectangle: Rounded Corners 1"/>
          <p:cNvSpPr/>
          <p:nvPr/>
        </p:nvSpPr>
        <p:spPr>
          <a:xfrm>
            <a:off x="294246" y="2067829"/>
            <a:ext cx="10090174" cy="5049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nl-NL" sz="1836">
              <a:solidFill>
                <a:prstClr val="white"/>
              </a:solidFill>
              <a:latin typeface="Calibri" panose="020F0502020204030204"/>
            </a:endParaRPr>
          </a:p>
        </p:txBody>
      </p:sp>
    </p:spTree>
    <p:extLst>
      <p:ext uri="{BB962C8B-B14F-4D97-AF65-F5344CB8AC3E}">
        <p14:creationId xmlns:p14="http://schemas.microsoft.com/office/powerpoint/2010/main" val="9194577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Cloud principles</a:t>
            </a:r>
          </a:p>
        </p:txBody>
      </p:sp>
      <p:sp>
        <p:nvSpPr>
          <p:cNvPr id="8" name="Vertical Text Placeholder 7">
            <a:extLst>
              <a:ext uri="{FF2B5EF4-FFF2-40B4-BE49-F238E27FC236}">
                <a16:creationId xmlns:a16="http://schemas.microsoft.com/office/drawing/2014/main" id="{207668E3-D21F-4CC7-BFEF-DC7A86F6BDB5}"/>
              </a:ext>
            </a:extLst>
          </p:cNvPr>
          <p:cNvSpPr txBox="1">
            <a:spLocks/>
          </p:cNvSpPr>
          <p:nvPr/>
        </p:nvSpPr>
        <p:spPr>
          <a:xfrm>
            <a:off x="1841400" y="2044553"/>
            <a:ext cx="3770963" cy="448879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1684">
              <a:defRPr/>
            </a:pPr>
            <a:r>
              <a:rPr lang="en-US" sz="2040" b="1" dirty="0">
                <a:solidFill>
                  <a:schemeClr val="tx1"/>
                </a:solidFill>
                <a:latin typeface="Segoe UI"/>
              </a:rPr>
              <a:t>Freedom of choice</a:t>
            </a:r>
          </a:p>
          <a:p>
            <a:pPr marL="342834" indent="-342834" defTabSz="931684">
              <a:lnSpc>
                <a:spcPct val="100000"/>
              </a:lnSpc>
              <a:defRPr/>
            </a:pPr>
            <a:r>
              <a:rPr lang="en-US" sz="2040" b="1" dirty="0">
                <a:solidFill>
                  <a:schemeClr val="tx1"/>
                </a:solidFill>
                <a:latin typeface="Segoe UI"/>
              </a:rPr>
              <a:t>Marketplaces</a:t>
            </a:r>
          </a:p>
          <a:p>
            <a:pPr marL="342834" indent="-342834" defTabSz="931684">
              <a:defRPr/>
            </a:pPr>
            <a:r>
              <a:rPr lang="en-US" sz="2040" b="1" dirty="0">
                <a:solidFill>
                  <a:schemeClr val="tx1"/>
                </a:solidFill>
                <a:latin typeface="Segoe UI"/>
              </a:rPr>
              <a:t>Cloud Inspired Infrastructure</a:t>
            </a:r>
          </a:p>
          <a:p>
            <a:pPr marL="342834" indent="-342834" defTabSz="931684">
              <a:defRPr/>
            </a:pPr>
            <a:r>
              <a:rPr lang="en-US" sz="2040" b="1" dirty="0">
                <a:solidFill>
                  <a:schemeClr val="tx1"/>
                </a:solidFill>
                <a:latin typeface="Segoe UI"/>
              </a:rPr>
              <a:t>Multi Vendor</a:t>
            </a:r>
          </a:p>
          <a:p>
            <a:pPr marL="342834" indent="-342834" defTabSz="931684">
              <a:defRPr/>
            </a:pPr>
            <a:r>
              <a:rPr lang="en-US" sz="2040" b="1" dirty="0">
                <a:solidFill>
                  <a:schemeClr val="tx1"/>
                </a:solidFill>
                <a:latin typeface="Segoe UI"/>
              </a:rPr>
              <a:t>Hybrid</a:t>
            </a:r>
          </a:p>
          <a:p>
            <a:pPr marL="342834" indent="-342834" defTabSz="931684">
              <a:defRPr/>
            </a:pPr>
            <a:r>
              <a:rPr lang="en-US" sz="2040" b="1" dirty="0">
                <a:solidFill>
                  <a:schemeClr val="tx1"/>
                </a:solidFill>
                <a:latin typeface="Segoe UI"/>
              </a:rPr>
              <a:t>Hyper scale</a:t>
            </a:r>
          </a:p>
          <a:p>
            <a:pPr marL="342834" indent="-342834" defTabSz="931684">
              <a:defRPr/>
            </a:pPr>
            <a:r>
              <a:rPr lang="en-US" sz="2040" b="1" dirty="0">
                <a:solidFill>
                  <a:schemeClr val="tx1"/>
                </a:solidFill>
                <a:latin typeface="Segoe UI"/>
              </a:rPr>
              <a:t>Self-service</a:t>
            </a:r>
          </a:p>
          <a:p>
            <a:pPr marL="342834" indent="-342834" defTabSz="931684">
              <a:defRPr/>
            </a:pPr>
            <a:r>
              <a:rPr lang="en-US" sz="2040" b="1" dirty="0">
                <a:solidFill>
                  <a:schemeClr val="tx1"/>
                </a:solidFill>
                <a:latin typeface="Segoe UI"/>
              </a:rPr>
              <a:t>Build in and on top of Security</a:t>
            </a:r>
          </a:p>
          <a:p>
            <a:pPr marL="342834" indent="-342834" defTabSz="931684">
              <a:defRPr/>
            </a:pPr>
            <a:r>
              <a:rPr lang="en-US" sz="2040" b="1" dirty="0">
                <a:solidFill>
                  <a:schemeClr val="tx1"/>
                </a:solidFill>
                <a:latin typeface="Segoe UI"/>
              </a:rPr>
              <a:t>Build in Compliancy</a:t>
            </a:r>
          </a:p>
          <a:p>
            <a:pPr marL="342834" indent="-342834" defTabSz="931684">
              <a:defRPr/>
            </a:pPr>
            <a:r>
              <a:rPr lang="en-US" sz="2040" b="1" dirty="0">
                <a:solidFill>
                  <a:schemeClr val="tx1"/>
                </a:solidFill>
                <a:latin typeface="Segoe UI"/>
              </a:rPr>
              <a:t>Automation</a:t>
            </a:r>
          </a:p>
          <a:p>
            <a:pPr marL="342834" indent="-342834" defTabSz="931684">
              <a:defRPr/>
            </a:pPr>
            <a:endParaRPr lang="nl-NL" sz="2040" b="1" dirty="0">
              <a:solidFill>
                <a:schemeClr val="tx1"/>
              </a:solidFill>
              <a:latin typeface="Segoe UI"/>
            </a:endParaRPr>
          </a:p>
        </p:txBody>
      </p:sp>
      <p:sp>
        <p:nvSpPr>
          <p:cNvPr id="9" name="Vertical Text Placeholder 7">
            <a:extLst>
              <a:ext uri="{FF2B5EF4-FFF2-40B4-BE49-F238E27FC236}">
                <a16:creationId xmlns:a16="http://schemas.microsoft.com/office/drawing/2014/main" id="{592D8EBE-1362-4C50-8E1F-D7C8DF079415}"/>
              </a:ext>
            </a:extLst>
          </p:cNvPr>
          <p:cNvSpPr txBox="1">
            <a:spLocks/>
          </p:cNvSpPr>
          <p:nvPr/>
        </p:nvSpPr>
        <p:spPr>
          <a:xfrm>
            <a:off x="6461347" y="2044552"/>
            <a:ext cx="3770963" cy="448879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1684">
              <a:defRPr/>
            </a:pPr>
            <a:r>
              <a:rPr lang="en-US" sz="2040" b="1" dirty="0">
                <a:solidFill>
                  <a:schemeClr val="tx1"/>
                </a:solidFill>
                <a:latin typeface="Segoe UI"/>
              </a:rPr>
              <a:t>Continuous Change</a:t>
            </a:r>
          </a:p>
          <a:p>
            <a:pPr marL="342834" indent="-342834" defTabSz="931684">
              <a:defRPr/>
            </a:pPr>
            <a:r>
              <a:rPr lang="en-US" sz="2040" b="1" dirty="0">
                <a:solidFill>
                  <a:schemeClr val="tx1"/>
                </a:solidFill>
                <a:latin typeface="Segoe UI"/>
              </a:rPr>
              <a:t>Shared</a:t>
            </a:r>
          </a:p>
          <a:p>
            <a:pPr marL="342834" indent="-342834" defTabSz="931684">
              <a:defRPr/>
            </a:pPr>
            <a:r>
              <a:rPr lang="en-US" sz="2040" b="1" dirty="0">
                <a:solidFill>
                  <a:schemeClr val="tx1"/>
                </a:solidFill>
                <a:latin typeface="Segoe UI"/>
              </a:rPr>
              <a:t>Software defined</a:t>
            </a:r>
          </a:p>
          <a:p>
            <a:pPr marL="342834" indent="-342834" defTabSz="931684">
              <a:defRPr/>
            </a:pPr>
            <a:r>
              <a:rPr lang="en-US" sz="2040" b="1" dirty="0">
                <a:solidFill>
                  <a:schemeClr val="tx1"/>
                </a:solidFill>
                <a:latin typeface="Segoe UI"/>
              </a:rPr>
              <a:t>Scalable</a:t>
            </a:r>
          </a:p>
          <a:p>
            <a:pPr marL="342834" indent="-342834" defTabSz="931684">
              <a:defRPr/>
            </a:pPr>
            <a:r>
              <a:rPr lang="en-US" sz="2040" b="1" dirty="0">
                <a:solidFill>
                  <a:schemeClr val="tx1"/>
                </a:solidFill>
                <a:latin typeface="Segoe UI"/>
              </a:rPr>
              <a:t>Pay per Use</a:t>
            </a:r>
          </a:p>
          <a:p>
            <a:pPr marL="342834" indent="-342834" defTabSz="931684">
              <a:defRPr/>
            </a:pPr>
            <a:r>
              <a:rPr lang="en-US" sz="2040" b="1" dirty="0">
                <a:solidFill>
                  <a:schemeClr val="tx1"/>
                </a:solidFill>
                <a:latin typeface="Segoe UI"/>
              </a:rPr>
              <a:t>Build to fail</a:t>
            </a:r>
          </a:p>
          <a:p>
            <a:pPr marL="342834" indent="-342834" defTabSz="931684">
              <a:defRPr/>
            </a:pPr>
            <a:r>
              <a:rPr lang="en-US" sz="2040" b="1" dirty="0">
                <a:solidFill>
                  <a:schemeClr val="tx1"/>
                </a:solidFill>
                <a:latin typeface="Segoe UI"/>
              </a:rPr>
              <a:t>Multi Vendor</a:t>
            </a:r>
          </a:p>
          <a:p>
            <a:pPr marL="342834" indent="-342834" defTabSz="931684">
              <a:defRPr/>
            </a:pPr>
            <a:r>
              <a:rPr lang="en-US" sz="2040" b="1" dirty="0">
                <a:solidFill>
                  <a:schemeClr val="tx1"/>
                </a:solidFill>
                <a:latin typeface="Segoe UI"/>
              </a:rPr>
              <a:t>Lock in Reduction</a:t>
            </a:r>
          </a:p>
          <a:p>
            <a:pPr marL="342834" indent="-342834" defTabSz="931684">
              <a:defRPr/>
            </a:pPr>
            <a:r>
              <a:rPr lang="en-US" sz="2040" b="1" dirty="0">
                <a:solidFill>
                  <a:schemeClr val="tx1"/>
                </a:solidFill>
                <a:latin typeface="Segoe UI"/>
              </a:rPr>
              <a:t>Open- and closed source</a:t>
            </a:r>
          </a:p>
          <a:p>
            <a:pPr marL="342834" indent="-342834" defTabSz="931684">
              <a:defRPr/>
            </a:pPr>
            <a:r>
              <a:rPr lang="en-US" sz="2040" b="1" dirty="0">
                <a:solidFill>
                  <a:schemeClr val="tx1"/>
                </a:solidFill>
                <a:latin typeface="Segoe UI"/>
              </a:rPr>
              <a:t>Build in Security</a:t>
            </a:r>
            <a:endParaRPr lang="nl-NL" sz="2040" b="1" dirty="0">
              <a:solidFill>
                <a:schemeClr val="tx1"/>
              </a:solidFill>
              <a:latin typeface="Segoe UI"/>
            </a:endParaRPr>
          </a:p>
        </p:txBody>
      </p:sp>
    </p:spTree>
    <p:extLst>
      <p:ext uri="{BB962C8B-B14F-4D97-AF65-F5344CB8AC3E}">
        <p14:creationId xmlns:p14="http://schemas.microsoft.com/office/powerpoint/2010/main" val="284562623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7.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9.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7C9236-548A-463A-B705-B189C8F85C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D9D2A45-C951-4605-BD60-4C7BFDC342F1}">
  <ds:schemaRefs>
    <ds:schemaRef ds:uri="http://www.w3.org/XML/1998/namespace"/>
    <ds:schemaRef ds:uri="http://purl.org/dc/dcmitype/"/>
    <ds:schemaRef ds:uri="http://schemas.microsoft.com/office/2006/documentManagement/types"/>
    <ds:schemaRef ds:uri="http://schemas.openxmlformats.org/package/2006/metadata/core-properties"/>
    <ds:schemaRef ds:uri="http://schemas.microsoft.com/office/2006/metadata/properties"/>
    <ds:schemaRef ds:uri="http://purl.org/dc/terms/"/>
    <ds:schemaRef ds:uri="3756669b-0f6e-4d9f-8abf-62e1e20ea27a"/>
    <ds:schemaRef ds:uri="http://schemas.microsoft.com/office/infopath/2007/PartnerControls"/>
    <ds:schemaRef ds:uri="http://purl.org/dc/elements/1.1/"/>
  </ds:schemaRefs>
</ds:datastoreItem>
</file>

<file path=customXml/itemProps3.xml><?xml version="1.0" encoding="utf-8"?>
<ds:datastoreItem xmlns:ds="http://schemas.openxmlformats.org/officeDocument/2006/customXml" ds:itemID="{BB8D0A58-D75E-49EA-B79A-0DAABEE0AE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5540</Words>
  <Application>Microsoft Office PowerPoint</Application>
  <PresentationFormat>Custom</PresentationFormat>
  <Paragraphs>1511</Paragraphs>
  <Slides>66</Slides>
  <Notes>52</Notes>
  <HiddenSlides>3</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66</vt:i4>
      </vt:variant>
    </vt:vector>
  </HeadingPairs>
  <TitlesOfParts>
    <vt:vector size="87" baseType="lpstr">
      <vt:lpstr>Arial</vt:lpstr>
      <vt:lpstr>Calibri</vt:lpstr>
      <vt:lpstr>Consolas</vt:lpstr>
      <vt:lpstr>Courier New</vt:lpstr>
      <vt:lpstr>Segoe</vt:lpstr>
      <vt:lpstr>Segoe Light</vt:lpstr>
      <vt:lpstr>Segoe UI</vt:lpstr>
      <vt:lpstr>Segoe UI Light</vt:lpstr>
      <vt:lpstr>Segoe UI Semibold</vt:lpstr>
      <vt:lpstr>Segoe UI Semilight</vt:lpstr>
      <vt:lpstr>Times New Roman</vt:lpstr>
      <vt:lpstr>Wingdings</vt:lpstr>
      <vt:lpstr>Template</vt:lpstr>
      <vt:lpstr>C+E Readiness Template</vt:lpstr>
      <vt:lpstr>Modernizing Your Data Warehouse</vt:lpstr>
      <vt:lpstr>ML</vt:lpstr>
      <vt:lpstr>5-50201_Microsoft_Ready_Template</vt:lpstr>
      <vt:lpstr>9-51052_Microsoft_Ready_Template_Light</vt:lpstr>
      <vt:lpstr>1_5-30660_TR21_BO_CT_Template</vt:lpstr>
      <vt:lpstr>5-30425_TR17_BO_CT_Template_16x9</vt:lpstr>
      <vt:lpstr>1_5-50203_Microsoft_Ignite_Template</vt:lpstr>
      <vt:lpstr>Azure Data Warehouse      In-A-Day  </vt:lpstr>
      <vt:lpstr>Agenda - TBD</vt:lpstr>
      <vt:lpstr>Important Info</vt:lpstr>
      <vt:lpstr>Topics</vt:lpstr>
      <vt:lpstr>PowerPoint Presentation</vt:lpstr>
      <vt:lpstr>Azure and the Modern Data Estate </vt:lpstr>
      <vt:lpstr>PowerPoint Presentation</vt:lpstr>
      <vt:lpstr>Moving up the stack</vt:lpstr>
      <vt:lpstr>PowerPoint Presentation</vt:lpstr>
      <vt:lpstr>PowerPoint Presentation</vt:lpstr>
      <vt:lpstr>PowerPoint Presentation</vt:lpstr>
      <vt:lpstr>Data services</vt:lpstr>
      <vt:lpstr>PowerPoint Presentation</vt:lpstr>
      <vt:lpstr>PowerPoint Presentation</vt:lpstr>
      <vt:lpstr>Modern Data Architecture </vt:lpstr>
      <vt:lpstr>cloud Data Warehouse</vt:lpstr>
      <vt:lpstr>Modern Data Warehouse</vt:lpstr>
      <vt:lpstr>Modern Data Warehouse</vt:lpstr>
      <vt:lpstr>Auto scaling Data Warehouse</vt:lpstr>
      <vt:lpstr>Data Warehouse migration</vt:lpstr>
      <vt:lpstr>hub &amp; Spoke architecture for bi </vt:lpstr>
      <vt:lpstr>Real time analytics</vt:lpstr>
      <vt:lpstr>Consumption patterns </vt:lpstr>
      <vt:lpstr>Suitable workloads </vt:lpstr>
      <vt:lpstr>Unsuitable workloads</vt:lpstr>
      <vt:lpstr>Azure SQL Data Warehouse  Architecture &amp; Overview </vt:lpstr>
      <vt:lpstr>Azure SQL DW Service</vt:lpstr>
      <vt:lpstr>SQL DW Fundamentals</vt:lpstr>
      <vt:lpstr>Data Warehouse Units</vt:lpstr>
      <vt:lpstr>Separate compute from storage </vt:lpstr>
      <vt:lpstr>Query Execution</vt:lpstr>
      <vt:lpstr>Concurrent queries</vt:lpstr>
      <vt:lpstr>Concurrency slots</vt:lpstr>
      <vt:lpstr>Concurrent Query and Slots</vt:lpstr>
      <vt:lpstr>Resource classes</vt:lpstr>
      <vt:lpstr>Resource Classes – Dynamic</vt:lpstr>
      <vt:lpstr>Dynamic Resource Classes</vt:lpstr>
      <vt:lpstr>Resource Classes – Static</vt:lpstr>
      <vt:lpstr>Gen 2 Concurrency – Static RC</vt:lpstr>
      <vt:lpstr>Data Distribution</vt:lpstr>
      <vt:lpstr>Table Distribution Options</vt:lpstr>
      <vt:lpstr>Creating tables</vt:lpstr>
      <vt:lpstr>Hash Distributed</vt:lpstr>
      <vt:lpstr>Round Robin Distributed</vt:lpstr>
      <vt:lpstr>Replicated Table Scenarios</vt:lpstr>
      <vt:lpstr>T-SQL: Create a Replicated table</vt:lpstr>
      <vt:lpstr>Replicated Tables… How it works</vt:lpstr>
      <vt:lpstr>Indexing</vt:lpstr>
      <vt:lpstr>Indexing Choices  </vt:lpstr>
      <vt:lpstr>Indexing tables</vt:lpstr>
      <vt:lpstr>Clustered Columnstore &amp; Partitioning </vt:lpstr>
      <vt:lpstr>Polybase</vt:lpstr>
      <vt:lpstr>Polybase parallel load from Azure Storage</vt:lpstr>
      <vt:lpstr>Additional Resources</vt:lpstr>
      <vt:lpstr>Q&amp;A</vt:lpstr>
      <vt:lpstr>Azure SQL Data Warehouse  Architecture &amp; Overview </vt:lpstr>
      <vt:lpstr>SQL Datawarehouse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revision>1</cp:revision>
  <dcterms:created xsi:type="dcterms:W3CDTF">2017-03-22T23:49:30Z</dcterms:created>
  <dcterms:modified xsi:type="dcterms:W3CDTF">2019-09-11T23:19:56Z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0x010100932B63AB1CB4C5498D0A3D1F34BB2C2E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6656">
    <vt:lpwstr>16</vt:lpwstr>
  </property>
</Properties>
</file>